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7"/>
  </p:notesMasterIdLst>
  <p:sldIdLst>
    <p:sldId id="318" r:id="rId2"/>
    <p:sldId id="313" r:id="rId3"/>
    <p:sldId id="438" r:id="rId4"/>
    <p:sldId id="465" r:id="rId5"/>
    <p:sldId id="466" r:id="rId6"/>
    <p:sldId id="467" r:id="rId7"/>
    <p:sldId id="468" r:id="rId8"/>
    <p:sldId id="440" r:id="rId9"/>
    <p:sldId id="441" r:id="rId10"/>
    <p:sldId id="284" r:id="rId11"/>
    <p:sldId id="314" r:id="rId12"/>
    <p:sldId id="268" r:id="rId13"/>
    <p:sldId id="437" r:id="rId14"/>
    <p:sldId id="319" r:id="rId15"/>
    <p:sldId id="464" r:id="rId16"/>
    <p:sldId id="269" r:id="rId17"/>
    <p:sldId id="459" r:id="rId18"/>
    <p:sldId id="258" r:id="rId19"/>
    <p:sldId id="326" r:id="rId20"/>
    <p:sldId id="259" r:id="rId21"/>
    <p:sldId id="325" r:id="rId22"/>
    <p:sldId id="460" r:id="rId23"/>
    <p:sldId id="321" r:id="rId24"/>
    <p:sldId id="434" r:id="rId25"/>
    <p:sldId id="435" r:id="rId26"/>
    <p:sldId id="442" r:id="rId27"/>
    <p:sldId id="461" r:id="rId28"/>
    <p:sldId id="449" r:id="rId29"/>
    <p:sldId id="450" r:id="rId30"/>
    <p:sldId id="453" r:id="rId31"/>
    <p:sldId id="451" r:id="rId32"/>
    <p:sldId id="454" r:id="rId33"/>
    <p:sldId id="455" r:id="rId34"/>
    <p:sldId id="456" r:id="rId35"/>
    <p:sldId id="462" r:id="rId36"/>
    <p:sldId id="458" r:id="rId37"/>
    <p:sldId id="292" r:id="rId38"/>
    <p:sldId id="293" r:id="rId39"/>
    <p:sldId id="297" r:id="rId40"/>
    <p:sldId id="300" r:id="rId41"/>
    <p:sldId id="295" r:id="rId42"/>
    <p:sldId id="446" r:id="rId43"/>
    <p:sldId id="448" r:id="rId44"/>
    <p:sldId id="447" r:id="rId45"/>
    <p:sldId id="469" r:id="rId4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ckie Rothermel" initials="JR" lastIdx="1" clrIdx="0">
    <p:extLst>
      <p:ext uri="{19B8F6BF-5375-455C-9EA6-DF929625EA0E}">
        <p15:presenceInfo xmlns:p15="http://schemas.microsoft.com/office/powerpoint/2012/main" userId="S-1-5-21-1667147114-4109834777-2089440801-111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654C57D-4FEE-44BD-B777-470DEC3611F2}" v="5" dt="2020-07-23T14:49:16.94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719" autoAdjust="0"/>
    <p:restoredTop sz="94660"/>
  </p:normalViewPr>
  <p:slideViewPr>
    <p:cSldViewPr>
      <p:cViewPr varScale="1">
        <p:scale>
          <a:sx n="99" d="100"/>
          <a:sy n="99" d="100"/>
        </p:scale>
        <p:origin x="946"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718C4D4A-C2F6-48D4-9FA8-71A7B1F44046}" type="datetimeFigureOut">
              <a:rPr lang="en-US" smtClean="0"/>
              <a:t>8/24/2020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5B3A6FE0-77A5-43D3-901A-D320612808EF}" type="slidenum">
              <a:rPr lang="en-US" smtClean="0"/>
              <a:t>‹#›</a:t>
            </a:fld>
            <a:endParaRPr lang="en-US"/>
          </a:p>
        </p:txBody>
      </p:sp>
    </p:spTree>
    <p:extLst>
      <p:ext uri="{BB962C8B-B14F-4D97-AF65-F5344CB8AC3E}">
        <p14:creationId xmlns:p14="http://schemas.microsoft.com/office/powerpoint/2010/main" val="38135035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B3A6FE0-77A5-43D3-901A-D320612808EF}" type="slidenum">
              <a:rPr lang="en-US" smtClean="0"/>
              <a:t>11</a:t>
            </a:fld>
            <a:endParaRPr lang="en-US" dirty="0"/>
          </a:p>
        </p:txBody>
      </p:sp>
    </p:spTree>
    <p:extLst>
      <p:ext uri="{BB962C8B-B14F-4D97-AF65-F5344CB8AC3E}">
        <p14:creationId xmlns:p14="http://schemas.microsoft.com/office/powerpoint/2010/main" val="18133688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1399A62-748B-4FA0-9C29-3BD57611FC16}" type="datetime1">
              <a:rPr lang="en-US" smtClean="0"/>
              <a:t>8/24/2020</a:t>
            </a:fld>
            <a:endParaRPr lang="en-US"/>
          </a:p>
        </p:txBody>
      </p:sp>
      <p:sp>
        <p:nvSpPr>
          <p:cNvPr id="5" name="Footer Placeholder 4"/>
          <p:cNvSpPr>
            <a:spLocks noGrp="1"/>
          </p:cNvSpPr>
          <p:nvPr>
            <p:ph type="ftr" sz="quarter" idx="11"/>
          </p:nvPr>
        </p:nvSpPr>
        <p:spPr/>
        <p:txBody>
          <a:bodyPr/>
          <a:lstStyle/>
          <a:p>
            <a:r>
              <a:rPr lang="en-US"/>
              <a:t>www.fatoullahlaw.com</a:t>
            </a:r>
          </a:p>
        </p:txBody>
      </p:sp>
      <p:sp>
        <p:nvSpPr>
          <p:cNvPr id="6" name="Slide Number Placeholder 5"/>
          <p:cNvSpPr>
            <a:spLocks noGrp="1"/>
          </p:cNvSpPr>
          <p:nvPr>
            <p:ph type="sldNum" sz="quarter" idx="12"/>
          </p:nvPr>
        </p:nvSpPr>
        <p:spPr/>
        <p:txBody>
          <a:bodyPr/>
          <a:lstStyle/>
          <a:p>
            <a:fld id="{11A48B74-D3E6-407B-9ACD-8947EC7EE5E8}" type="slidenum">
              <a:rPr lang="en-US" smtClean="0"/>
              <a:t>‹#›</a:t>
            </a:fld>
            <a:endParaRPr lang="en-US"/>
          </a:p>
        </p:txBody>
      </p:sp>
    </p:spTree>
    <p:extLst>
      <p:ext uri="{BB962C8B-B14F-4D97-AF65-F5344CB8AC3E}">
        <p14:creationId xmlns:p14="http://schemas.microsoft.com/office/powerpoint/2010/main" val="28331101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AE10CA9-3E4C-4823-9791-BDA8C082335F}" type="datetime1">
              <a:rPr lang="en-US" smtClean="0"/>
              <a:t>8/24/2020</a:t>
            </a:fld>
            <a:endParaRPr lang="en-US"/>
          </a:p>
        </p:txBody>
      </p:sp>
      <p:sp>
        <p:nvSpPr>
          <p:cNvPr id="5" name="Footer Placeholder 4"/>
          <p:cNvSpPr>
            <a:spLocks noGrp="1"/>
          </p:cNvSpPr>
          <p:nvPr>
            <p:ph type="ftr" sz="quarter" idx="11"/>
          </p:nvPr>
        </p:nvSpPr>
        <p:spPr/>
        <p:txBody>
          <a:bodyPr/>
          <a:lstStyle/>
          <a:p>
            <a:r>
              <a:rPr lang="en-US"/>
              <a:t>www.fatoullahlaw.com</a:t>
            </a:r>
          </a:p>
        </p:txBody>
      </p:sp>
      <p:sp>
        <p:nvSpPr>
          <p:cNvPr id="6" name="Slide Number Placeholder 5"/>
          <p:cNvSpPr>
            <a:spLocks noGrp="1"/>
          </p:cNvSpPr>
          <p:nvPr>
            <p:ph type="sldNum" sz="quarter" idx="12"/>
          </p:nvPr>
        </p:nvSpPr>
        <p:spPr/>
        <p:txBody>
          <a:bodyPr/>
          <a:lstStyle/>
          <a:p>
            <a:fld id="{11A48B74-D3E6-407B-9ACD-8947EC7EE5E8}" type="slidenum">
              <a:rPr lang="en-US" smtClean="0"/>
              <a:t>‹#›</a:t>
            </a:fld>
            <a:endParaRPr lang="en-US"/>
          </a:p>
        </p:txBody>
      </p:sp>
    </p:spTree>
    <p:extLst>
      <p:ext uri="{BB962C8B-B14F-4D97-AF65-F5344CB8AC3E}">
        <p14:creationId xmlns:p14="http://schemas.microsoft.com/office/powerpoint/2010/main" val="40098020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C814E3-4965-445B-A99F-907DE675641C}" type="datetime1">
              <a:rPr lang="en-US" smtClean="0"/>
              <a:t>8/24/2020</a:t>
            </a:fld>
            <a:endParaRPr lang="en-US"/>
          </a:p>
        </p:txBody>
      </p:sp>
      <p:sp>
        <p:nvSpPr>
          <p:cNvPr id="5" name="Footer Placeholder 4"/>
          <p:cNvSpPr>
            <a:spLocks noGrp="1"/>
          </p:cNvSpPr>
          <p:nvPr>
            <p:ph type="ftr" sz="quarter" idx="11"/>
          </p:nvPr>
        </p:nvSpPr>
        <p:spPr/>
        <p:txBody>
          <a:bodyPr/>
          <a:lstStyle/>
          <a:p>
            <a:r>
              <a:rPr lang="en-US"/>
              <a:t>www.fatoullahlaw.com</a:t>
            </a:r>
          </a:p>
        </p:txBody>
      </p:sp>
      <p:sp>
        <p:nvSpPr>
          <p:cNvPr id="6" name="Slide Number Placeholder 5"/>
          <p:cNvSpPr>
            <a:spLocks noGrp="1"/>
          </p:cNvSpPr>
          <p:nvPr>
            <p:ph type="sldNum" sz="quarter" idx="12"/>
          </p:nvPr>
        </p:nvSpPr>
        <p:spPr/>
        <p:txBody>
          <a:bodyPr/>
          <a:lstStyle/>
          <a:p>
            <a:fld id="{11A48B74-D3E6-407B-9ACD-8947EC7EE5E8}" type="slidenum">
              <a:rPr lang="en-US" smtClean="0"/>
              <a:t>‹#›</a:t>
            </a:fld>
            <a:endParaRPr lang="en-US"/>
          </a:p>
        </p:txBody>
      </p:sp>
    </p:spTree>
    <p:extLst>
      <p:ext uri="{BB962C8B-B14F-4D97-AF65-F5344CB8AC3E}">
        <p14:creationId xmlns:p14="http://schemas.microsoft.com/office/powerpoint/2010/main" val="2420861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985EB20-47C4-46FB-B3A3-B17EA09C5750}" type="datetime1">
              <a:rPr lang="en-US" smtClean="0"/>
              <a:t>8/24/2020</a:t>
            </a:fld>
            <a:endParaRPr lang="en-US"/>
          </a:p>
        </p:txBody>
      </p:sp>
      <p:sp>
        <p:nvSpPr>
          <p:cNvPr id="5" name="Footer Placeholder 4"/>
          <p:cNvSpPr>
            <a:spLocks noGrp="1"/>
          </p:cNvSpPr>
          <p:nvPr>
            <p:ph type="ftr" sz="quarter" idx="11"/>
          </p:nvPr>
        </p:nvSpPr>
        <p:spPr/>
        <p:txBody>
          <a:bodyPr/>
          <a:lstStyle/>
          <a:p>
            <a:r>
              <a:rPr lang="en-US"/>
              <a:t>www.fatoullahlaw.com</a:t>
            </a:r>
          </a:p>
        </p:txBody>
      </p:sp>
      <p:sp>
        <p:nvSpPr>
          <p:cNvPr id="6" name="Slide Number Placeholder 5"/>
          <p:cNvSpPr>
            <a:spLocks noGrp="1"/>
          </p:cNvSpPr>
          <p:nvPr>
            <p:ph type="sldNum" sz="quarter" idx="12"/>
          </p:nvPr>
        </p:nvSpPr>
        <p:spPr/>
        <p:txBody>
          <a:bodyPr/>
          <a:lstStyle/>
          <a:p>
            <a:fld id="{11A48B74-D3E6-407B-9ACD-8947EC7EE5E8}" type="slidenum">
              <a:rPr lang="en-US" smtClean="0"/>
              <a:t>‹#›</a:t>
            </a:fld>
            <a:endParaRPr lang="en-US"/>
          </a:p>
        </p:txBody>
      </p:sp>
    </p:spTree>
    <p:extLst>
      <p:ext uri="{BB962C8B-B14F-4D97-AF65-F5344CB8AC3E}">
        <p14:creationId xmlns:p14="http://schemas.microsoft.com/office/powerpoint/2010/main" val="1116720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0F0EBC-FC46-4EEA-8AD5-239C255AC2FF}" type="datetime1">
              <a:rPr lang="en-US" smtClean="0"/>
              <a:t>8/24/2020</a:t>
            </a:fld>
            <a:endParaRPr lang="en-US"/>
          </a:p>
        </p:txBody>
      </p:sp>
      <p:sp>
        <p:nvSpPr>
          <p:cNvPr id="5" name="Footer Placeholder 4"/>
          <p:cNvSpPr>
            <a:spLocks noGrp="1"/>
          </p:cNvSpPr>
          <p:nvPr>
            <p:ph type="ftr" sz="quarter" idx="11"/>
          </p:nvPr>
        </p:nvSpPr>
        <p:spPr/>
        <p:txBody>
          <a:bodyPr/>
          <a:lstStyle/>
          <a:p>
            <a:r>
              <a:rPr lang="en-US"/>
              <a:t>www.fatoullahlaw.com</a:t>
            </a:r>
          </a:p>
        </p:txBody>
      </p:sp>
      <p:sp>
        <p:nvSpPr>
          <p:cNvPr id="6" name="Slide Number Placeholder 5"/>
          <p:cNvSpPr>
            <a:spLocks noGrp="1"/>
          </p:cNvSpPr>
          <p:nvPr>
            <p:ph type="sldNum" sz="quarter" idx="12"/>
          </p:nvPr>
        </p:nvSpPr>
        <p:spPr/>
        <p:txBody>
          <a:bodyPr/>
          <a:lstStyle/>
          <a:p>
            <a:fld id="{11A48B74-D3E6-407B-9ACD-8947EC7EE5E8}" type="slidenum">
              <a:rPr lang="en-US" smtClean="0"/>
              <a:t>‹#›</a:t>
            </a:fld>
            <a:endParaRPr lang="en-US"/>
          </a:p>
        </p:txBody>
      </p:sp>
    </p:spTree>
    <p:extLst>
      <p:ext uri="{BB962C8B-B14F-4D97-AF65-F5344CB8AC3E}">
        <p14:creationId xmlns:p14="http://schemas.microsoft.com/office/powerpoint/2010/main" val="1862108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C809656-9CFC-4699-99B7-56219BE375A1}" type="datetime1">
              <a:rPr lang="en-US" smtClean="0"/>
              <a:t>8/24/2020</a:t>
            </a:fld>
            <a:endParaRPr lang="en-US"/>
          </a:p>
        </p:txBody>
      </p:sp>
      <p:sp>
        <p:nvSpPr>
          <p:cNvPr id="6" name="Footer Placeholder 5"/>
          <p:cNvSpPr>
            <a:spLocks noGrp="1"/>
          </p:cNvSpPr>
          <p:nvPr>
            <p:ph type="ftr" sz="quarter" idx="11"/>
          </p:nvPr>
        </p:nvSpPr>
        <p:spPr/>
        <p:txBody>
          <a:bodyPr/>
          <a:lstStyle/>
          <a:p>
            <a:r>
              <a:rPr lang="en-US"/>
              <a:t>www.fatoullahlaw.com</a:t>
            </a:r>
          </a:p>
        </p:txBody>
      </p:sp>
      <p:sp>
        <p:nvSpPr>
          <p:cNvPr id="7" name="Slide Number Placeholder 6"/>
          <p:cNvSpPr>
            <a:spLocks noGrp="1"/>
          </p:cNvSpPr>
          <p:nvPr>
            <p:ph type="sldNum" sz="quarter" idx="12"/>
          </p:nvPr>
        </p:nvSpPr>
        <p:spPr/>
        <p:txBody>
          <a:bodyPr/>
          <a:lstStyle/>
          <a:p>
            <a:fld id="{11A48B74-D3E6-407B-9ACD-8947EC7EE5E8}" type="slidenum">
              <a:rPr lang="en-US" smtClean="0"/>
              <a:t>‹#›</a:t>
            </a:fld>
            <a:endParaRPr lang="en-US"/>
          </a:p>
        </p:txBody>
      </p:sp>
    </p:spTree>
    <p:extLst>
      <p:ext uri="{BB962C8B-B14F-4D97-AF65-F5344CB8AC3E}">
        <p14:creationId xmlns:p14="http://schemas.microsoft.com/office/powerpoint/2010/main" val="2098576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46B7266-7934-41A5-830B-F699980330B3}" type="datetime1">
              <a:rPr lang="en-US" smtClean="0"/>
              <a:t>8/24/2020</a:t>
            </a:fld>
            <a:endParaRPr lang="en-US"/>
          </a:p>
        </p:txBody>
      </p:sp>
      <p:sp>
        <p:nvSpPr>
          <p:cNvPr id="8" name="Footer Placeholder 7"/>
          <p:cNvSpPr>
            <a:spLocks noGrp="1"/>
          </p:cNvSpPr>
          <p:nvPr>
            <p:ph type="ftr" sz="quarter" idx="11"/>
          </p:nvPr>
        </p:nvSpPr>
        <p:spPr/>
        <p:txBody>
          <a:bodyPr/>
          <a:lstStyle/>
          <a:p>
            <a:r>
              <a:rPr lang="en-US"/>
              <a:t>www.fatoullahlaw.com</a:t>
            </a:r>
          </a:p>
        </p:txBody>
      </p:sp>
      <p:sp>
        <p:nvSpPr>
          <p:cNvPr id="9" name="Slide Number Placeholder 8"/>
          <p:cNvSpPr>
            <a:spLocks noGrp="1"/>
          </p:cNvSpPr>
          <p:nvPr>
            <p:ph type="sldNum" sz="quarter" idx="12"/>
          </p:nvPr>
        </p:nvSpPr>
        <p:spPr/>
        <p:txBody>
          <a:bodyPr/>
          <a:lstStyle/>
          <a:p>
            <a:fld id="{11A48B74-D3E6-407B-9ACD-8947EC7EE5E8}" type="slidenum">
              <a:rPr lang="en-US" smtClean="0"/>
              <a:t>‹#›</a:t>
            </a:fld>
            <a:endParaRPr lang="en-US"/>
          </a:p>
        </p:txBody>
      </p:sp>
    </p:spTree>
    <p:extLst>
      <p:ext uri="{BB962C8B-B14F-4D97-AF65-F5344CB8AC3E}">
        <p14:creationId xmlns:p14="http://schemas.microsoft.com/office/powerpoint/2010/main" val="2781238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27E4723-E2A0-457F-AEB7-EC4BDE494B91}" type="datetime1">
              <a:rPr lang="en-US" smtClean="0"/>
              <a:t>8/24/2020</a:t>
            </a:fld>
            <a:endParaRPr lang="en-US"/>
          </a:p>
        </p:txBody>
      </p:sp>
      <p:sp>
        <p:nvSpPr>
          <p:cNvPr id="4" name="Footer Placeholder 3"/>
          <p:cNvSpPr>
            <a:spLocks noGrp="1"/>
          </p:cNvSpPr>
          <p:nvPr>
            <p:ph type="ftr" sz="quarter" idx="11"/>
          </p:nvPr>
        </p:nvSpPr>
        <p:spPr/>
        <p:txBody>
          <a:bodyPr/>
          <a:lstStyle/>
          <a:p>
            <a:r>
              <a:rPr lang="en-US"/>
              <a:t>www.fatoullahlaw.com</a:t>
            </a:r>
          </a:p>
        </p:txBody>
      </p:sp>
      <p:sp>
        <p:nvSpPr>
          <p:cNvPr id="5" name="Slide Number Placeholder 4"/>
          <p:cNvSpPr>
            <a:spLocks noGrp="1"/>
          </p:cNvSpPr>
          <p:nvPr>
            <p:ph type="sldNum" sz="quarter" idx="12"/>
          </p:nvPr>
        </p:nvSpPr>
        <p:spPr/>
        <p:txBody>
          <a:bodyPr/>
          <a:lstStyle/>
          <a:p>
            <a:fld id="{11A48B74-D3E6-407B-9ACD-8947EC7EE5E8}" type="slidenum">
              <a:rPr lang="en-US" smtClean="0"/>
              <a:t>‹#›</a:t>
            </a:fld>
            <a:endParaRPr lang="en-US"/>
          </a:p>
        </p:txBody>
      </p:sp>
    </p:spTree>
    <p:extLst>
      <p:ext uri="{BB962C8B-B14F-4D97-AF65-F5344CB8AC3E}">
        <p14:creationId xmlns:p14="http://schemas.microsoft.com/office/powerpoint/2010/main" val="9685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F408EC-25F0-4911-8F58-393E0788F292}" type="datetime1">
              <a:rPr lang="en-US" smtClean="0"/>
              <a:t>8/24/2020</a:t>
            </a:fld>
            <a:endParaRPr lang="en-US"/>
          </a:p>
        </p:txBody>
      </p:sp>
      <p:sp>
        <p:nvSpPr>
          <p:cNvPr id="3" name="Footer Placeholder 2"/>
          <p:cNvSpPr>
            <a:spLocks noGrp="1"/>
          </p:cNvSpPr>
          <p:nvPr>
            <p:ph type="ftr" sz="quarter" idx="11"/>
          </p:nvPr>
        </p:nvSpPr>
        <p:spPr/>
        <p:txBody>
          <a:bodyPr/>
          <a:lstStyle/>
          <a:p>
            <a:r>
              <a:rPr lang="en-US"/>
              <a:t>www.fatoullahlaw.com</a:t>
            </a:r>
          </a:p>
        </p:txBody>
      </p:sp>
      <p:sp>
        <p:nvSpPr>
          <p:cNvPr id="4" name="Slide Number Placeholder 3"/>
          <p:cNvSpPr>
            <a:spLocks noGrp="1"/>
          </p:cNvSpPr>
          <p:nvPr>
            <p:ph type="sldNum" sz="quarter" idx="12"/>
          </p:nvPr>
        </p:nvSpPr>
        <p:spPr/>
        <p:txBody>
          <a:bodyPr/>
          <a:lstStyle/>
          <a:p>
            <a:fld id="{11A48B74-D3E6-407B-9ACD-8947EC7EE5E8}" type="slidenum">
              <a:rPr lang="en-US" smtClean="0"/>
              <a:t>‹#›</a:t>
            </a:fld>
            <a:endParaRPr lang="en-US"/>
          </a:p>
        </p:txBody>
      </p:sp>
    </p:spTree>
    <p:extLst>
      <p:ext uri="{BB962C8B-B14F-4D97-AF65-F5344CB8AC3E}">
        <p14:creationId xmlns:p14="http://schemas.microsoft.com/office/powerpoint/2010/main" val="4116586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9EE7D6-A240-43D3-AB5B-C06873E887A0}" type="datetime1">
              <a:rPr lang="en-US" smtClean="0"/>
              <a:t>8/24/2020</a:t>
            </a:fld>
            <a:endParaRPr lang="en-US"/>
          </a:p>
        </p:txBody>
      </p:sp>
      <p:sp>
        <p:nvSpPr>
          <p:cNvPr id="6" name="Footer Placeholder 5"/>
          <p:cNvSpPr>
            <a:spLocks noGrp="1"/>
          </p:cNvSpPr>
          <p:nvPr>
            <p:ph type="ftr" sz="quarter" idx="11"/>
          </p:nvPr>
        </p:nvSpPr>
        <p:spPr/>
        <p:txBody>
          <a:bodyPr/>
          <a:lstStyle/>
          <a:p>
            <a:r>
              <a:rPr lang="en-US"/>
              <a:t>www.fatoullahlaw.com</a:t>
            </a:r>
          </a:p>
        </p:txBody>
      </p:sp>
      <p:sp>
        <p:nvSpPr>
          <p:cNvPr id="7" name="Slide Number Placeholder 6"/>
          <p:cNvSpPr>
            <a:spLocks noGrp="1"/>
          </p:cNvSpPr>
          <p:nvPr>
            <p:ph type="sldNum" sz="quarter" idx="12"/>
          </p:nvPr>
        </p:nvSpPr>
        <p:spPr/>
        <p:txBody>
          <a:bodyPr/>
          <a:lstStyle/>
          <a:p>
            <a:fld id="{11A48B74-D3E6-407B-9ACD-8947EC7EE5E8}" type="slidenum">
              <a:rPr lang="en-US" smtClean="0"/>
              <a:t>‹#›</a:t>
            </a:fld>
            <a:endParaRPr lang="en-US"/>
          </a:p>
        </p:txBody>
      </p:sp>
    </p:spTree>
    <p:extLst>
      <p:ext uri="{BB962C8B-B14F-4D97-AF65-F5344CB8AC3E}">
        <p14:creationId xmlns:p14="http://schemas.microsoft.com/office/powerpoint/2010/main" val="9445650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133D991-94A0-40F4-959F-C046681ACB45}" type="datetime1">
              <a:rPr lang="en-US" smtClean="0"/>
              <a:t>8/24/2020</a:t>
            </a:fld>
            <a:endParaRPr lang="en-US"/>
          </a:p>
        </p:txBody>
      </p:sp>
      <p:sp>
        <p:nvSpPr>
          <p:cNvPr id="6" name="Footer Placeholder 5"/>
          <p:cNvSpPr>
            <a:spLocks noGrp="1"/>
          </p:cNvSpPr>
          <p:nvPr>
            <p:ph type="ftr" sz="quarter" idx="11"/>
          </p:nvPr>
        </p:nvSpPr>
        <p:spPr/>
        <p:txBody>
          <a:bodyPr/>
          <a:lstStyle/>
          <a:p>
            <a:r>
              <a:rPr lang="en-US"/>
              <a:t>www.fatoullahlaw.com</a:t>
            </a:r>
          </a:p>
        </p:txBody>
      </p:sp>
      <p:sp>
        <p:nvSpPr>
          <p:cNvPr id="7" name="Slide Number Placeholder 6"/>
          <p:cNvSpPr>
            <a:spLocks noGrp="1"/>
          </p:cNvSpPr>
          <p:nvPr>
            <p:ph type="sldNum" sz="quarter" idx="12"/>
          </p:nvPr>
        </p:nvSpPr>
        <p:spPr/>
        <p:txBody>
          <a:bodyPr/>
          <a:lstStyle/>
          <a:p>
            <a:fld id="{11A48B74-D3E6-407B-9ACD-8947EC7EE5E8}" type="slidenum">
              <a:rPr lang="en-US" smtClean="0"/>
              <a:t>‹#›</a:t>
            </a:fld>
            <a:endParaRPr lang="en-US"/>
          </a:p>
        </p:txBody>
      </p:sp>
    </p:spTree>
    <p:extLst>
      <p:ext uri="{BB962C8B-B14F-4D97-AF65-F5344CB8AC3E}">
        <p14:creationId xmlns:p14="http://schemas.microsoft.com/office/powerpoint/2010/main" val="14383025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FE3A26-5399-4A32-A9D9-E3100C050C8D}" type="datetime1">
              <a:rPr lang="en-US" smtClean="0"/>
              <a:t>8/24/2020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www.fatoullahlaw.com</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A48B74-D3E6-407B-9ACD-8947EC7EE5E8}" type="slidenum">
              <a:rPr lang="en-US" smtClean="0"/>
              <a:t>‹#›</a:t>
            </a:fld>
            <a:endParaRPr lang="en-US"/>
          </a:p>
        </p:txBody>
      </p:sp>
    </p:spTree>
    <p:extLst>
      <p:ext uri="{BB962C8B-B14F-4D97-AF65-F5344CB8AC3E}">
        <p14:creationId xmlns:p14="http://schemas.microsoft.com/office/powerpoint/2010/main" val="12940481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Title 1"/>
          <p:cNvSpPr txBox="1"/>
          <p:nvPr/>
        </p:nvSpPr>
        <p:spPr>
          <a:xfrm>
            <a:off x="426719" y="76200"/>
            <a:ext cx="8366761" cy="2057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p>
            <a:pPr algn="ctr"/>
            <a:r>
              <a:rPr lang="en-US" altLang="en-US" sz="3600" b="1" u="sng" dirty="0"/>
              <a:t>Elder Law Update</a:t>
            </a:r>
          </a:p>
          <a:p>
            <a:pPr algn="ctr"/>
            <a:r>
              <a:rPr lang="en-US" altLang="en-US" sz="3600" b="1" u="sng" dirty="0"/>
              <a:t>Medicaid Asset Protection Trusts</a:t>
            </a:r>
          </a:p>
          <a:p>
            <a:pPr algn="ctr"/>
            <a:r>
              <a:rPr lang="en-US" altLang="en-US" sz="3600" b="1" u="sng" dirty="0"/>
              <a:t>Changes to </a:t>
            </a:r>
            <a:r>
              <a:rPr lang="en-US" altLang="en-US" sz="3600" b="1" u="sng"/>
              <a:t>Medicaid Home Care </a:t>
            </a:r>
            <a:endParaRPr lang="en-US" altLang="en-US" sz="3600" b="1" u="sng" dirty="0"/>
          </a:p>
        </p:txBody>
      </p:sp>
      <p:sp>
        <p:nvSpPr>
          <p:cNvPr id="95" name="Subtitle 2"/>
          <p:cNvSpPr txBox="1"/>
          <p:nvPr/>
        </p:nvSpPr>
        <p:spPr>
          <a:xfrm>
            <a:off x="1417319" y="1563723"/>
            <a:ext cx="6309361" cy="189865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ormAutofit/>
          </a:bodyPr>
          <a:lstStyle/>
          <a:p>
            <a:pPr algn="ctr">
              <a:lnSpc>
                <a:spcPct val="90000"/>
              </a:lnSpc>
              <a:spcBef>
                <a:spcPts val="600"/>
              </a:spcBef>
              <a:defRPr sz="3900" b="1">
                <a:latin typeface="+mj-lt"/>
                <a:ea typeface="+mj-ea"/>
                <a:cs typeface="+mj-cs"/>
                <a:sym typeface="Helvetica"/>
              </a:defRPr>
            </a:pPr>
            <a:endParaRPr dirty="0"/>
          </a:p>
          <a:p>
            <a:pPr algn="ctr">
              <a:lnSpc>
                <a:spcPct val="90000"/>
              </a:lnSpc>
              <a:spcBef>
                <a:spcPts val="800"/>
              </a:spcBef>
              <a:defRPr sz="3600" b="1">
                <a:latin typeface="+mj-lt"/>
                <a:ea typeface="+mj-ea"/>
                <a:cs typeface="+mj-cs"/>
                <a:sym typeface="Helvetica"/>
              </a:defRPr>
            </a:pPr>
            <a:r>
              <a:rPr sz="3600" dirty="0"/>
              <a:t>Ronald Fatoullah, Esq.</a:t>
            </a:r>
            <a:endParaRPr sz="3200" dirty="0">
              <a:solidFill>
                <a:srgbClr val="888888"/>
              </a:solidFill>
            </a:endParaRPr>
          </a:p>
          <a:p>
            <a:pPr algn="ctr">
              <a:lnSpc>
                <a:spcPct val="90000"/>
              </a:lnSpc>
              <a:spcBef>
                <a:spcPts val="800"/>
              </a:spcBef>
              <a:defRPr sz="3600" b="1">
                <a:latin typeface="+mj-lt"/>
                <a:ea typeface="+mj-ea"/>
                <a:cs typeface="+mj-cs"/>
                <a:sym typeface="Helvetica"/>
              </a:defRPr>
            </a:pPr>
            <a:r>
              <a:rPr lang="en-US" sz="3600" dirty="0"/>
              <a:t>August</a:t>
            </a:r>
            <a:r>
              <a:rPr sz="3600" dirty="0"/>
              <a:t> 2020</a:t>
            </a:r>
          </a:p>
        </p:txBody>
      </p:sp>
      <p:pic>
        <p:nvPicPr>
          <p:cNvPr id="96" name="Picture 5" descr="Picture 5"/>
          <p:cNvPicPr>
            <a:picLocks noChangeAspect="1"/>
          </p:cNvPicPr>
          <p:nvPr/>
        </p:nvPicPr>
        <p:blipFill>
          <a:blip r:embed="rId2"/>
          <a:stretch>
            <a:fillRect/>
          </a:stretch>
        </p:blipFill>
        <p:spPr>
          <a:xfrm>
            <a:off x="2819399" y="3663103"/>
            <a:ext cx="3505200" cy="1382602"/>
          </a:xfrm>
          <a:prstGeom prst="rect">
            <a:avLst/>
          </a:prstGeom>
          <a:ln w="12700">
            <a:miter lim="400000"/>
          </a:ln>
        </p:spPr>
      </p:pic>
      <p:sp>
        <p:nvSpPr>
          <p:cNvPr id="97" name="TextBox 6"/>
          <p:cNvSpPr txBox="1"/>
          <p:nvPr/>
        </p:nvSpPr>
        <p:spPr>
          <a:xfrm>
            <a:off x="3352800" y="5200685"/>
            <a:ext cx="2221816" cy="33308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p>
            <a:r>
              <a:rPr dirty="0"/>
              <a:t>www.fatoullahlaw.com</a:t>
            </a:r>
          </a:p>
        </p:txBody>
      </p:sp>
      <p:sp>
        <p:nvSpPr>
          <p:cNvPr id="98" name="TextBox 7"/>
          <p:cNvSpPr txBox="1"/>
          <p:nvPr/>
        </p:nvSpPr>
        <p:spPr>
          <a:xfrm>
            <a:off x="960119" y="5610225"/>
            <a:ext cx="6766561" cy="76077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r>
              <a:rPr dirty="0"/>
              <a:t>	     </a:t>
            </a:r>
            <a:r>
              <a:rPr sz="2400" dirty="0"/>
              <a:t>1-877-ELDER-LAW or 1-877-ESTATES</a:t>
            </a:r>
          </a:p>
          <a:p>
            <a:pPr>
              <a:defRPr sz="2400"/>
            </a:pPr>
            <a:r>
              <a:rPr dirty="0"/>
              <a:t>         212-751-7600 - 516-466-4422  - 718-261-1700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 name="Title 1"/>
          <p:cNvSpPr txBox="1">
            <a:spLocks noGrp="1"/>
          </p:cNvSpPr>
          <p:nvPr>
            <p:ph type="title"/>
          </p:nvPr>
        </p:nvSpPr>
        <p:spPr>
          <a:xfrm>
            <a:off x="457200" y="274638"/>
            <a:ext cx="8229600" cy="944562"/>
          </a:xfrm>
          <a:prstGeom prst="rect">
            <a:avLst/>
          </a:prstGeom>
        </p:spPr>
        <p:txBody>
          <a:bodyPr>
            <a:normAutofit fontScale="90000"/>
          </a:bodyPr>
          <a:lstStyle>
            <a:lvl1pPr>
              <a:defRPr b="1">
                <a:latin typeface="+mj-lt"/>
                <a:ea typeface="+mj-ea"/>
                <a:cs typeface="+mj-cs"/>
                <a:sym typeface="Helvetica"/>
              </a:defRPr>
            </a:lvl1pPr>
          </a:lstStyle>
          <a:p>
            <a:r>
              <a:rPr dirty="0">
                <a:latin typeface="Arial" panose="020B0604020202020204" pitchFamily="34" charset="0"/>
                <a:cs typeface="Arial" panose="020B0604020202020204" pitchFamily="34" charset="0"/>
              </a:rPr>
              <a:t>Who Pays for Long-Term Care?</a:t>
            </a:r>
          </a:p>
        </p:txBody>
      </p:sp>
      <p:sp>
        <p:nvSpPr>
          <p:cNvPr id="196" name="Content Placeholder 2"/>
          <p:cNvSpPr txBox="1">
            <a:spLocks noGrp="1"/>
          </p:cNvSpPr>
          <p:nvPr>
            <p:ph type="body" idx="1"/>
          </p:nvPr>
        </p:nvSpPr>
        <p:spPr>
          <a:xfrm>
            <a:off x="457200" y="1371600"/>
            <a:ext cx="8229600" cy="5211762"/>
          </a:xfrm>
          <a:prstGeom prst="rect">
            <a:avLst/>
          </a:prstGeom>
        </p:spPr>
        <p:txBody>
          <a:bodyPr>
            <a:normAutofit/>
          </a:bodyPr>
          <a:lstStyle/>
          <a:p>
            <a:r>
              <a:rPr sz="2800" dirty="0">
                <a:latin typeface="Arial" panose="020B0604020202020204" pitchFamily="34" charset="0"/>
                <a:cs typeface="Arial" panose="020B0604020202020204" pitchFamily="34" charset="0"/>
              </a:rPr>
              <a:t>Private Pay - Unaffordable for most</a:t>
            </a:r>
          </a:p>
          <a:p>
            <a:r>
              <a:rPr sz="2800" dirty="0">
                <a:latin typeface="Arial" panose="020B0604020202020204" pitchFamily="34" charset="0"/>
                <a:cs typeface="Arial" panose="020B0604020202020204" pitchFamily="34" charset="0"/>
              </a:rPr>
              <a:t>Medicare - Typically will not pay for LTC</a:t>
            </a:r>
          </a:p>
          <a:p>
            <a:r>
              <a:rPr sz="2800" dirty="0">
                <a:latin typeface="Arial" panose="020B0604020202020204" pitchFamily="34" charset="0"/>
                <a:cs typeface="Arial" panose="020B0604020202020204" pitchFamily="34" charset="0"/>
              </a:rPr>
              <a:t>Long-term Care </a:t>
            </a:r>
            <a:r>
              <a:rPr lang="en-US" sz="2800" dirty="0">
                <a:latin typeface="Arial" panose="020B0604020202020204" pitchFamily="34" charset="0"/>
                <a:cs typeface="Arial" panose="020B0604020202020204" pitchFamily="34" charset="0"/>
              </a:rPr>
              <a:t>I</a:t>
            </a:r>
            <a:r>
              <a:rPr sz="2800" dirty="0">
                <a:latin typeface="Arial" panose="020B0604020202020204" pitchFamily="34" charset="0"/>
                <a:cs typeface="Arial" panose="020B0604020202020204" pitchFamily="34" charset="0"/>
              </a:rPr>
              <a:t>nsurance - Most don’t have it</a:t>
            </a:r>
          </a:p>
          <a:p>
            <a:r>
              <a:rPr sz="2800" dirty="0">
                <a:latin typeface="Arial" panose="020B0604020202020204" pitchFamily="34" charset="0"/>
                <a:cs typeface="Arial" panose="020B0604020202020204" pitchFamily="34" charset="0"/>
              </a:rPr>
              <a:t>Veteran’s Benefits - Aid &amp; Attendance Benefits watered down with 3 year lookback period for transfers and a potential 5 year wait as of October 18, 2018</a:t>
            </a:r>
          </a:p>
          <a:p>
            <a:r>
              <a:rPr lang="en-US" sz="2800" dirty="0">
                <a:latin typeface="Arial" panose="020B0604020202020204" pitchFamily="34" charset="0"/>
                <a:cs typeface="Arial" panose="020B0604020202020204" pitchFamily="34" charset="0"/>
              </a:rPr>
              <a:t>Spousal Liability- Spouse is liable for the cost of long-term care of his/her spouse, even costs paid for by Medicaid. Advance planning is essential to protect the assets of the well spouse</a:t>
            </a:r>
          </a:p>
          <a:p>
            <a:endParaRPr lang="en-US" sz="2800" dirty="0"/>
          </a:p>
          <a:p>
            <a:endParaRPr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98390"/>
            <a:ext cx="8229600" cy="1143000"/>
          </a:xfrm>
        </p:spPr>
        <p:txBody>
          <a:bodyPr>
            <a:normAutofit fontScale="90000"/>
          </a:bodyPr>
          <a:lstStyle/>
          <a:p>
            <a:r>
              <a:rPr lang="en-US" b="1" dirty="0">
                <a:latin typeface="Arial" panose="020B0604020202020204" pitchFamily="34" charset="0"/>
                <a:cs typeface="Arial" panose="020B0604020202020204" pitchFamily="34" charset="0"/>
              </a:rPr>
              <a:t>Planning for the Medicaid </a:t>
            </a: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Lookback Period</a:t>
            </a:r>
          </a:p>
        </p:txBody>
      </p:sp>
      <p:sp>
        <p:nvSpPr>
          <p:cNvPr id="3" name="Content Placeholder 2"/>
          <p:cNvSpPr>
            <a:spLocks noGrp="1"/>
          </p:cNvSpPr>
          <p:nvPr>
            <p:ph idx="1"/>
          </p:nvPr>
        </p:nvSpPr>
        <p:spPr>
          <a:xfrm>
            <a:off x="723900" y="2258170"/>
            <a:ext cx="7696200" cy="3657600"/>
          </a:xfrm>
        </p:spPr>
        <p:txBody>
          <a:bodyPr>
            <a:normAutofit fontScale="92500" lnSpcReduction="20000"/>
          </a:bodyPr>
          <a:lstStyle/>
          <a:p>
            <a:r>
              <a:rPr lang="en-US" dirty="0">
                <a:latin typeface="Arial" panose="020B0604020202020204" pitchFamily="34" charset="0"/>
                <a:cs typeface="Arial" panose="020B0604020202020204" pitchFamily="34" charset="0"/>
              </a:rPr>
              <a:t>Overview of the Medicaid Asset and Income Requirements</a:t>
            </a:r>
          </a:p>
          <a:p>
            <a:r>
              <a:rPr lang="en-US" b="1" i="1" dirty="0">
                <a:latin typeface="Arial" panose="020B0604020202020204" pitchFamily="34" charset="0"/>
                <a:cs typeface="Arial" panose="020B0604020202020204" pitchFamily="34" charset="0"/>
              </a:rPr>
              <a:t>NEW 30 MONTH LOOKBACK FOR HOME CARE – ADVANCE PLANNING IS ESSENTIAL</a:t>
            </a:r>
          </a:p>
          <a:p>
            <a:r>
              <a:rPr lang="en-US" dirty="0">
                <a:latin typeface="Arial" panose="020B0604020202020204" pitchFamily="34" charset="0"/>
                <a:cs typeface="Arial" panose="020B0604020202020204" pitchFamily="34" charset="0"/>
              </a:rPr>
              <a:t>Medicaid Transfer Penalties</a:t>
            </a:r>
          </a:p>
          <a:p>
            <a:r>
              <a:rPr lang="en-US" dirty="0">
                <a:latin typeface="Arial" panose="020B0604020202020204" pitchFamily="34" charset="0"/>
                <a:cs typeface="Arial" panose="020B0604020202020204" pitchFamily="34" charset="0"/>
              </a:rPr>
              <a:t>Exempt Transfers</a:t>
            </a:r>
          </a:p>
          <a:p>
            <a:r>
              <a:rPr lang="en-US" dirty="0">
                <a:latin typeface="Arial" panose="020B0604020202020204" pitchFamily="34" charset="0"/>
                <a:cs typeface="Arial" panose="020B0604020202020204" pitchFamily="34" charset="0"/>
              </a:rPr>
              <a:t>Non-exempt Transfers</a:t>
            </a:r>
          </a:p>
        </p:txBody>
      </p:sp>
      <p:sp>
        <p:nvSpPr>
          <p:cNvPr id="4" name="Slide Number Placeholder 3"/>
          <p:cNvSpPr>
            <a:spLocks noGrp="1"/>
          </p:cNvSpPr>
          <p:nvPr>
            <p:ph type="sldNum" sz="quarter" idx="12"/>
          </p:nvPr>
        </p:nvSpPr>
        <p:spPr/>
        <p:txBody>
          <a:bodyPr/>
          <a:lstStyle/>
          <a:p>
            <a:fld id="{11A48B74-D3E6-407B-9ACD-8947EC7EE5E8}" type="slidenum">
              <a:rPr lang="en-US" smtClean="0"/>
              <a:t>11</a:t>
            </a:fld>
            <a:endParaRPr lang="en-US" dirty="0"/>
          </a:p>
        </p:txBody>
      </p:sp>
      <p:sp>
        <p:nvSpPr>
          <p:cNvPr id="5" name="Footer Placeholder 4"/>
          <p:cNvSpPr>
            <a:spLocks noGrp="1"/>
          </p:cNvSpPr>
          <p:nvPr>
            <p:ph type="ftr" sz="quarter" idx="11"/>
          </p:nvPr>
        </p:nvSpPr>
        <p:spPr/>
        <p:txBody>
          <a:bodyPr/>
          <a:lstStyle/>
          <a:p>
            <a:r>
              <a:rPr lang="en-US" dirty="0"/>
              <a:t>www.fatoullahlaw.com</a:t>
            </a:r>
          </a:p>
        </p:txBody>
      </p:sp>
    </p:spTree>
    <p:extLst>
      <p:ext uri="{BB962C8B-B14F-4D97-AF65-F5344CB8AC3E}">
        <p14:creationId xmlns:p14="http://schemas.microsoft.com/office/powerpoint/2010/main" val="31347604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Arial" panose="020B0604020202020204" pitchFamily="34" charset="0"/>
                <a:cs typeface="Arial" panose="020B0604020202020204" pitchFamily="34" charset="0"/>
              </a:rPr>
              <a:t>Overview of the Medicaid </a:t>
            </a: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Asset and Income Requirements</a:t>
            </a:r>
          </a:p>
        </p:txBody>
      </p:sp>
      <p:sp>
        <p:nvSpPr>
          <p:cNvPr id="3" name="Content Placeholder 2"/>
          <p:cNvSpPr>
            <a:spLocks noGrp="1"/>
          </p:cNvSpPr>
          <p:nvPr>
            <p:ph idx="1"/>
          </p:nvPr>
        </p:nvSpPr>
        <p:spPr>
          <a:xfrm>
            <a:off x="457200" y="1600200"/>
            <a:ext cx="8229600" cy="4724400"/>
          </a:xfrm>
        </p:spPr>
        <p:txBody>
          <a:bodyPr lIns="0">
            <a:normAutofit fontScale="85000" lnSpcReduction="20000"/>
          </a:bodyPr>
          <a:lstStyle/>
          <a:p>
            <a:pPr marL="0" indent="0">
              <a:buNone/>
            </a:pPr>
            <a:r>
              <a:rPr lang="en-US" sz="2100" b="1" dirty="0">
                <a:latin typeface="Arial" panose="020B0604020202020204" pitchFamily="34" charset="0"/>
                <a:cs typeface="Arial" panose="020B0604020202020204" pitchFamily="34" charset="0"/>
              </a:rPr>
              <a:t>Assets:</a:t>
            </a:r>
          </a:p>
          <a:p>
            <a:pPr lvl="1">
              <a:buFont typeface="Arial" panose="020B0604020202020204" pitchFamily="34" charset="0"/>
              <a:buChar char="•"/>
            </a:pPr>
            <a:r>
              <a:rPr lang="en-US" sz="2100" dirty="0">
                <a:latin typeface="Arial" panose="020B0604020202020204" pitchFamily="34" charset="0"/>
                <a:cs typeface="Arial" panose="020B0604020202020204" pitchFamily="34" charset="0"/>
              </a:rPr>
              <a:t>The Medicaid applicant may keep up to $15,750 plus exempt assets such as retirement accounts in payout status, the home in certain circumstances, irrevocable burial pre-need agreements of any amount, reparation payments, etc.</a:t>
            </a:r>
          </a:p>
          <a:p>
            <a:pPr lvl="1">
              <a:buFont typeface="Arial" panose="020B0604020202020204" pitchFamily="34" charset="0"/>
              <a:buChar char="•"/>
            </a:pPr>
            <a:r>
              <a:rPr lang="en-US" sz="2100" dirty="0">
                <a:latin typeface="Arial" panose="020B0604020202020204" pitchFamily="34" charset="0"/>
                <a:cs typeface="Arial" panose="020B0604020202020204" pitchFamily="34" charset="0"/>
              </a:rPr>
              <a:t>The well spouse in the community may keep $74,820 or ½ of the couple’s assets, but no greater than $128,640</a:t>
            </a:r>
          </a:p>
          <a:p>
            <a:pPr lvl="1">
              <a:buFont typeface="Arial" panose="020B0604020202020204" pitchFamily="34" charset="0"/>
              <a:buChar char="•"/>
            </a:pPr>
            <a:endParaRPr lang="en-US" sz="2100" dirty="0">
              <a:latin typeface="Arial" panose="020B0604020202020204" pitchFamily="34" charset="0"/>
              <a:cs typeface="Arial" panose="020B0604020202020204" pitchFamily="34" charset="0"/>
            </a:endParaRPr>
          </a:p>
          <a:p>
            <a:pPr marL="0" indent="0">
              <a:buNone/>
            </a:pPr>
            <a:r>
              <a:rPr lang="en-US" sz="2000" b="1" dirty="0">
                <a:latin typeface="Arial" panose="020B0604020202020204" pitchFamily="34" charset="0"/>
                <a:cs typeface="Arial" panose="020B0604020202020204" pitchFamily="34" charset="0"/>
              </a:rPr>
              <a:t>Income:</a:t>
            </a:r>
          </a:p>
          <a:p>
            <a:pPr lvl="1">
              <a:buFont typeface="Arial" panose="020B0604020202020204" pitchFamily="34" charset="0"/>
              <a:buChar char="•"/>
            </a:pPr>
            <a:r>
              <a:rPr lang="en-US" sz="2000" dirty="0">
                <a:latin typeface="Arial" panose="020B0604020202020204" pitchFamily="34" charset="0"/>
                <a:cs typeface="Arial" panose="020B0604020202020204" pitchFamily="34" charset="0"/>
              </a:rPr>
              <a:t>For Nursing Home care (Institutional Medicaid), a Medicaid applicant may only keep a $50 personal needs allowance plus any cost of health insurance premiums</a:t>
            </a:r>
          </a:p>
          <a:p>
            <a:pPr lvl="1">
              <a:buFont typeface="Arial" panose="020B0604020202020204" pitchFamily="34" charset="0"/>
              <a:buChar char="•"/>
            </a:pPr>
            <a:r>
              <a:rPr lang="en-US" sz="2000" dirty="0">
                <a:latin typeface="Arial" panose="020B0604020202020204" pitchFamily="34" charset="0"/>
                <a:cs typeface="Arial" panose="020B0604020202020204" pitchFamily="34" charset="0"/>
              </a:rPr>
              <a:t>The well spouse in the community can keep up to $3,216.00 of the total household income</a:t>
            </a:r>
          </a:p>
          <a:p>
            <a:pPr lvl="1">
              <a:buFont typeface="Arial" panose="020B0604020202020204" pitchFamily="34" charset="0"/>
              <a:buChar char="•"/>
            </a:pPr>
            <a:r>
              <a:rPr lang="en-US" sz="2000" dirty="0">
                <a:latin typeface="Arial" panose="020B0604020202020204" pitchFamily="34" charset="0"/>
                <a:cs typeface="Arial" panose="020B0604020202020204" pitchFamily="34" charset="0"/>
              </a:rPr>
              <a:t>For Home Care (Community Medicaid), a Medicaid applicant may only keep $875/month ($1,284/month for a couple) + $20 disregard for a total of $895/month</a:t>
            </a:r>
          </a:p>
          <a:p>
            <a:pPr lvl="1">
              <a:buFont typeface="Arial" panose="020B0604020202020204" pitchFamily="34" charset="0"/>
              <a:buChar char="•"/>
            </a:pPr>
            <a:r>
              <a:rPr lang="en-US" sz="2000" dirty="0">
                <a:latin typeface="Arial" panose="020B0604020202020204" pitchFamily="34" charset="0"/>
                <a:cs typeface="Arial" panose="020B0604020202020204" pitchFamily="34" charset="0"/>
              </a:rPr>
              <a:t>An Applicant for Home Care may keep income in excess of the Medicaid allowable limits through the use of a Pooled Trust</a:t>
            </a:r>
          </a:p>
          <a:p>
            <a:pPr marL="0" indent="0">
              <a:buNone/>
            </a:pPr>
            <a:endParaRPr lang="en-US" dirty="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12"/>
          </p:nvPr>
        </p:nvSpPr>
        <p:spPr/>
        <p:txBody>
          <a:bodyPr/>
          <a:lstStyle/>
          <a:p>
            <a:fld id="{11A48B74-D3E6-407B-9ACD-8947EC7EE5E8}" type="slidenum">
              <a:rPr lang="en-US" smtClean="0"/>
              <a:t>12</a:t>
            </a:fld>
            <a:endParaRPr lang="en-US" dirty="0"/>
          </a:p>
        </p:txBody>
      </p:sp>
      <p:sp>
        <p:nvSpPr>
          <p:cNvPr id="5" name="Footer Placeholder 4"/>
          <p:cNvSpPr>
            <a:spLocks noGrp="1"/>
          </p:cNvSpPr>
          <p:nvPr>
            <p:ph type="ftr" sz="quarter" idx="11"/>
          </p:nvPr>
        </p:nvSpPr>
        <p:spPr/>
        <p:txBody>
          <a:bodyPr/>
          <a:lstStyle/>
          <a:p>
            <a:r>
              <a:rPr lang="en-US" dirty="0"/>
              <a:t>www.fatoullahlaw.com</a:t>
            </a:r>
          </a:p>
        </p:txBody>
      </p:sp>
    </p:spTree>
    <p:extLst>
      <p:ext uri="{BB962C8B-B14F-4D97-AF65-F5344CB8AC3E}">
        <p14:creationId xmlns:p14="http://schemas.microsoft.com/office/powerpoint/2010/main" val="32075524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latin typeface="Arial" panose="020B0604020202020204" pitchFamily="34" charset="0"/>
                <a:cs typeface="Arial" panose="020B0604020202020204" pitchFamily="34" charset="0"/>
              </a:rPr>
              <a:t>Overview of the Medicaid Asset </a:t>
            </a:r>
            <a:br>
              <a:rPr lang="en-US" sz="3600" b="1" dirty="0">
                <a:latin typeface="Arial" panose="020B0604020202020204" pitchFamily="34" charset="0"/>
                <a:cs typeface="Arial" panose="020B0604020202020204" pitchFamily="34" charset="0"/>
              </a:rPr>
            </a:br>
            <a:r>
              <a:rPr lang="en-US" sz="3600" b="1" dirty="0">
                <a:latin typeface="Arial" panose="020B0604020202020204" pitchFamily="34" charset="0"/>
                <a:cs typeface="Arial" panose="020B0604020202020204" pitchFamily="34" charset="0"/>
              </a:rPr>
              <a:t>&amp; Income Requirements, Cont. </a:t>
            </a:r>
          </a:p>
        </p:txBody>
      </p:sp>
      <p:sp>
        <p:nvSpPr>
          <p:cNvPr id="3" name="Content Placeholder 2"/>
          <p:cNvSpPr>
            <a:spLocks noGrp="1"/>
          </p:cNvSpPr>
          <p:nvPr>
            <p:ph idx="1"/>
          </p:nvPr>
        </p:nvSpPr>
        <p:spPr/>
        <p:txBody>
          <a:bodyPr>
            <a:normAutofit fontScale="85000" lnSpcReduction="10000"/>
          </a:bodyPr>
          <a:lstStyle/>
          <a:p>
            <a:r>
              <a:rPr lang="en-US" dirty="0">
                <a:latin typeface="Arial" panose="020B0604020202020204" pitchFamily="34" charset="0"/>
                <a:cs typeface="Arial" panose="020B0604020202020204" pitchFamily="34" charset="0"/>
              </a:rPr>
              <a:t>A spouse can sign a Spousal Refusal – but beware of spousal suits that could be initiated by DSS or HRA (in NYC)</a:t>
            </a:r>
          </a:p>
          <a:p>
            <a:r>
              <a:rPr lang="en-US" dirty="0">
                <a:latin typeface="Arial" panose="020B0604020202020204" pitchFamily="34" charset="0"/>
                <a:cs typeface="Arial" panose="020B0604020202020204" pitchFamily="34" charset="0"/>
              </a:rPr>
              <a:t>The 5-year look-back period applies to nursing home Medicaid and </a:t>
            </a:r>
            <a:r>
              <a:rPr lang="en-US" i="1" u="sng" dirty="0">
                <a:latin typeface="Arial" panose="020B0604020202020204" pitchFamily="34" charset="0"/>
                <a:cs typeface="Arial" panose="020B0604020202020204" pitchFamily="34" charset="0"/>
              </a:rPr>
              <a:t>currently</a:t>
            </a:r>
            <a:r>
              <a:rPr lang="en-US" dirty="0">
                <a:latin typeface="Arial" panose="020B0604020202020204" pitchFamily="34" charset="0"/>
                <a:cs typeface="Arial" panose="020B0604020202020204" pitchFamily="34" charset="0"/>
              </a:rPr>
              <a:t> there is no look-back period for Medicaid home care or community-based services</a:t>
            </a:r>
          </a:p>
          <a:p>
            <a:r>
              <a:rPr lang="en-US" dirty="0">
                <a:latin typeface="Arial" panose="020B0604020202020204" pitchFamily="34" charset="0"/>
                <a:cs typeface="Arial" panose="020B0604020202020204" pitchFamily="34" charset="0"/>
              </a:rPr>
              <a:t>However, effective January 1, 2021 a 30-month look-back period will be applied to Medicaid home care and community-based services, for transfers made on or after October 1, 2020</a:t>
            </a:r>
          </a:p>
          <a:p>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12"/>
          </p:nvPr>
        </p:nvSpPr>
        <p:spPr/>
        <p:txBody>
          <a:bodyPr/>
          <a:lstStyle/>
          <a:p>
            <a:fld id="{11A48B74-D3E6-407B-9ACD-8947EC7EE5E8}" type="slidenum">
              <a:rPr lang="en-US" smtClean="0"/>
              <a:t>13</a:t>
            </a:fld>
            <a:endParaRPr lang="en-US" dirty="0"/>
          </a:p>
        </p:txBody>
      </p:sp>
      <p:sp>
        <p:nvSpPr>
          <p:cNvPr id="5" name="Footer Placeholder 4"/>
          <p:cNvSpPr>
            <a:spLocks noGrp="1"/>
          </p:cNvSpPr>
          <p:nvPr>
            <p:ph type="ftr" sz="quarter" idx="11"/>
          </p:nvPr>
        </p:nvSpPr>
        <p:spPr/>
        <p:txBody>
          <a:bodyPr/>
          <a:lstStyle/>
          <a:p>
            <a:r>
              <a:rPr lang="en-US" dirty="0"/>
              <a:t>www.fatoullahlaw.com</a:t>
            </a:r>
          </a:p>
        </p:txBody>
      </p:sp>
    </p:spTree>
    <p:extLst>
      <p:ext uri="{BB962C8B-B14F-4D97-AF65-F5344CB8AC3E}">
        <p14:creationId xmlns:p14="http://schemas.microsoft.com/office/powerpoint/2010/main" val="40266603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5A025-3DE9-489D-B224-813D6159035A}"/>
              </a:ext>
            </a:extLst>
          </p:cNvPr>
          <p:cNvSpPr>
            <a:spLocks noGrp="1"/>
          </p:cNvSpPr>
          <p:nvPr>
            <p:ph type="title"/>
          </p:nvPr>
        </p:nvSpPr>
        <p:spPr>
          <a:xfrm>
            <a:off x="609600" y="258608"/>
            <a:ext cx="8229600" cy="1143000"/>
          </a:xfrm>
        </p:spPr>
        <p:txBody>
          <a:bodyPr>
            <a:noAutofit/>
          </a:bodyPr>
          <a:lstStyle/>
          <a:p>
            <a:r>
              <a:rPr lang="en-US" sz="2800" b="1" dirty="0">
                <a:latin typeface="Arial" panose="020B0604020202020204" pitchFamily="34" charset="0"/>
                <a:cs typeface="Arial" panose="020B0604020202020204" pitchFamily="34" charset="0"/>
              </a:rPr>
              <a:t>Medicaid Eligibility - Home Care</a:t>
            </a:r>
            <a:br>
              <a:rPr lang="en-US" sz="2800" b="1" dirty="0">
                <a:latin typeface="Arial" panose="020B0604020202020204" pitchFamily="34" charset="0"/>
                <a:cs typeface="Arial" panose="020B0604020202020204" pitchFamily="34" charset="0"/>
              </a:rPr>
            </a:br>
            <a:r>
              <a:rPr lang="en-US" sz="2800" b="1" dirty="0">
                <a:latin typeface="Arial" panose="020B0604020202020204" pitchFamily="34" charset="0"/>
                <a:cs typeface="Arial" panose="020B0604020202020204" pitchFamily="34" charset="0"/>
              </a:rPr>
              <a:t>New Rules Effective October 1, 2020 To Be Implemented January 1, 2021</a:t>
            </a:r>
            <a:endParaRPr lang="en-US" sz="2800" dirty="0"/>
          </a:p>
        </p:txBody>
      </p:sp>
      <p:sp>
        <p:nvSpPr>
          <p:cNvPr id="3" name="Content Placeholder 2">
            <a:extLst>
              <a:ext uri="{FF2B5EF4-FFF2-40B4-BE49-F238E27FC236}">
                <a16:creationId xmlns:a16="http://schemas.microsoft.com/office/drawing/2014/main" id="{DB8FF9DF-DD5C-424E-ACA3-0CE3E06E9A86}"/>
              </a:ext>
            </a:extLst>
          </p:cNvPr>
          <p:cNvSpPr>
            <a:spLocks noGrp="1"/>
          </p:cNvSpPr>
          <p:nvPr>
            <p:ph idx="1"/>
          </p:nvPr>
        </p:nvSpPr>
        <p:spPr/>
        <p:txBody>
          <a:bodyPr>
            <a:normAutofit fontScale="92500" lnSpcReduction="20000"/>
          </a:bodyPr>
          <a:lstStyle/>
          <a:p>
            <a:pPr marL="514350" indent="-514350">
              <a:buAutoNum type="arabicPeriod"/>
            </a:pPr>
            <a:r>
              <a:rPr lang="en-US" sz="1600" dirty="0">
                <a:latin typeface="Arial" panose="020B0604020202020204" pitchFamily="34" charset="0"/>
                <a:cs typeface="Arial" panose="020B0604020202020204" pitchFamily="34" charset="0"/>
              </a:rPr>
              <a:t>The NYS </a:t>
            </a:r>
            <a:r>
              <a:rPr lang="en-US" sz="1600" i="1" dirty="0">
                <a:latin typeface="Arial" panose="020B0604020202020204" pitchFamily="34" charset="0"/>
                <a:cs typeface="Arial" panose="020B0604020202020204" pitchFamily="34" charset="0"/>
              </a:rPr>
              <a:t>proposed</a:t>
            </a:r>
            <a:r>
              <a:rPr lang="en-US" sz="1600" dirty="0">
                <a:latin typeface="Arial" panose="020B0604020202020204" pitchFamily="34" charset="0"/>
                <a:cs typeface="Arial" panose="020B0604020202020204" pitchFamily="34" charset="0"/>
              </a:rPr>
              <a:t> budget included the elimination of Spousal Refusal in a home care setting, and reducing the CSRA to the lowest federal level, or approximately $25,000. But thankfully, this was not in the final budget</a:t>
            </a:r>
          </a:p>
          <a:p>
            <a:pPr marL="514350" indent="-514350">
              <a:buAutoNum type="arabicPeriod"/>
            </a:pPr>
            <a:r>
              <a:rPr lang="en-US" sz="1600" dirty="0">
                <a:latin typeface="Arial" panose="020B0604020202020204" pitchFamily="34" charset="0"/>
                <a:cs typeface="Arial" panose="020B0604020202020204" pitchFamily="34" charset="0"/>
              </a:rPr>
              <a:t>Assets – the applicant can keep up to $15,750 plus exempt resources (up to $23,100 for a couple)</a:t>
            </a:r>
          </a:p>
          <a:p>
            <a:pPr marL="457200" indent="-457200">
              <a:buNone/>
            </a:pPr>
            <a:r>
              <a:rPr lang="en-US" sz="1600" dirty="0">
                <a:latin typeface="Arial" panose="020B0604020202020204" pitchFamily="34" charset="0"/>
                <a:cs typeface="Arial" panose="020B0604020202020204" pitchFamily="34" charset="0"/>
              </a:rPr>
              <a:t>2. 	Income – the applicant can keep $875/month ($1,284/month for a couple) + $20 disregard for a 	total of $895/month</a:t>
            </a:r>
          </a:p>
          <a:p>
            <a:pPr marL="514350" indent="-514350">
              <a:buAutoNum type="arabicPeriod" startAt="3"/>
            </a:pPr>
            <a:r>
              <a:rPr lang="en-US" sz="1600" dirty="0">
                <a:latin typeface="Arial" panose="020B0604020202020204" pitchFamily="34" charset="0"/>
                <a:cs typeface="Arial" panose="020B0604020202020204" pitchFamily="34" charset="0"/>
              </a:rPr>
              <a:t>Keep more income – The importance of a Pooled Income Trust. These pooled trusts will  still work to protect income after January 1, 2021. The transfer of assets </a:t>
            </a:r>
            <a:r>
              <a:rPr lang="en-US" sz="1600" b="1" i="1" dirty="0">
                <a:latin typeface="Arial" panose="020B0604020202020204" pitchFamily="34" charset="0"/>
                <a:cs typeface="Arial" panose="020B0604020202020204" pitchFamily="34" charset="0"/>
              </a:rPr>
              <a:t>and</a:t>
            </a:r>
            <a:r>
              <a:rPr lang="en-US" sz="1600" dirty="0">
                <a:latin typeface="Arial" panose="020B0604020202020204" pitchFamily="34" charset="0"/>
                <a:cs typeface="Arial" panose="020B0604020202020204" pitchFamily="34" charset="0"/>
              </a:rPr>
              <a:t> the transfer of ‘income’ creates a penalty period, but if used by the pooled trust for the recipient, it would be a compensated transfer</a:t>
            </a:r>
          </a:p>
          <a:p>
            <a:pPr marL="514350" indent="-514350">
              <a:buFont typeface="Arial" panose="020B0604020202020204" pitchFamily="34" charset="0"/>
              <a:buAutoNum type="arabicPeriod" startAt="3"/>
            </a:pPr>
            <a:r>
              <a:rPr lang="en-US" sz="1600" dirty="0">
                <a:latin typeface="Arial" panose="020B0604020202020204" pitchFamily="34" charset="0"/>
                <a:cs typeface="Arial" panose="020B0604020202020204" pitchFamily="34" charset="0"/>
              </a:rPr>
              <a:t>Federal law provides that states can provide for a look-back</a:t>
            </a:r>
          </a:p>
          <a:p>
            <a:pPr marL="457200" indent="-457200">
              <a:buAutoNum type="arabicPeriod" startAt="5"/>
            </a:pPr>
            <a:r>
              <a:rPr lang="en-US" sz="1600" dirty="0">
                <a:latin typeface="Arial" panose="020B0604020202020204" pitchFamily="34" charset="0"/>
                <a:cs typeface="Arial" panose="020B0604020202020204" pitchFamily="34" charset="0"/>
              </a:rPr>
              <a:t>No look back for applications submitted prior to January 1, 2021</a:t>
            </a:r>
          </a:p>
          <a:p>
            <a:pPr marL="0" indent="0">
              <a:buNone/>
            </a:pPr>
            <a:r>
              <a:rPr lang="en-US" sz="1600" dirty="0">
                <a:latin typeface="Arial" panose="020B0604020202020204" pitchFamily="34" charset="0"/>
                <a:cs typeface="Arial" panose="020B0604020202020204" pitchFamily="34" charset="0"/>
              </a:rPr>
              <a:t>6.      NEW 30 MONTH LOOK BACK PERIOD commencing January 1, 2021 FOR GIFTS MADE ON OR AFTER OCTOBER 1, 2020. The Medicaid application will need to include 30 months of financial records BUT ONLY GOING BACK TO OCTOBER 1, 2020 for the            	applicant and the spouse. Although Spousal Refusal is still viable, the spouse’s 	assets for the lookback must be provided to DSS or HRA</a:t>
            </a:r>
          </a:p>
          <a:p>
            <a:pPr>
              <a:buFont typeface="Arial" panose="020B0604020202020204" pitchFamily="34" charset="0"/>
              <a:buAutoNum type="arabicPeriod" startAt="7"/>
            </a:pPr>
            <a:r>
              <a:rPr lang="en-US" sz="1600" b="1" dirty="0">
                <a:latin typeface="Arial" panose="020B0604020202020204" pitchFamily="34" charset="0"/>
                <a:cs typeface="Arial" panose="020B0604020202020204" pitchFamily="34" charset="0"/>
              </a:rPr>
              <a:t>ADVOCACY OF THE ELDER LAW ATTORNEY IS EXTREMELY IMPORTANT </a:t>
            </a:r>
            <a:r>
              <a:rPr lang="en-US" sz="1600" dirty="0">
                <a:latin typeface="Arial" panose="020B0604020202020204" pitchFamily="34" charset="0"/>
                <a:cs typeface="Arial" panose="020B0604020202020204" pitchFamily="34" charset="0"/>
              </a:rPr>
              <a:t>- Difficulty in obtaining hours now, but this will be greatly exacerbated commencing a likely implementation date of January 1, 2021</a:t>
            </a:r>
          </a:p>
          <a:p>
            <a:pPr>
              <a:buFont typeface="Arial" panose="020B0604020202020204" pitchFamily="34" charset="0"/>
              <a:buAutoNum type="arabicPeriod" startAt="7"/>
            </a:pPr>
            <a:r>
              <a:rPr lang="en-US" sz="1600" b="1" dirty="0">
                <a:latin typeface="Arial" panose="020B0604020202020204" pitchFamily="34" charset="0"/>
                <a:cs typeface="Arial" panose="020B0604020202020204" pitchFamily="34" charset="0"/>
              </a:rPr>
              <a:t>IMMEDIATE PLANNING IS ABSOLUTELY ESSENTIAL IN LIGHT OF THE NEW LAW</a:t>
            </a:r>
          </a:p>
          <a:p>
            <a:pPr marL="0" indent="0">
              <a:buNone/>
            </a:pPr>
            <a:endParaRPr lang="en-US" sz="1600"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EEB540C5-B9AD-4E4E-B899-2B99E119BA9C}"/>
              </a:ext>
            </a:extLst>
          </p:cNvPr>
          <p:cNvSpPr>
            <a:spLocks noGrp="1"/>
          </p:cNvSpPr>
          <p:nvPr>
            <p:ph type="ftr" sz="quarter" idx="11"/>
          </p:nvPr>
        </p:nvSpPr>
        <p:spPr/>
        <p:txBody>
          <a:bodyPr/>
          <a:lstStyle/>
          <a:p>
            <a:r>
              <a:rPr lang="en-US" dirty="0"/>
              <a:t>www.fatoullahlaw.com</a:t>
            </a:r>
          </a:p>
        </p:txBody>
      </p:sp>
      <p:sp>
        <p:nvSpPr>
          <p:cNvPr id="5" name="Slide Number Placeholder 4">
            <a:extLst>
              <a:ext uri="{FF2B5EF4-FFF2-40B4-BE49-F238E27FC236}">
                <a16:creationId xmlns:a16="http://schemas.microsoft.com/office/drawing/2014/main" id="{8DC6691D-DC76-4549-BD8C-41EA82B3B92B}"/>
              </a:ext>
            </a:extLst>
          </p:cNvPr>
          <p:cNvSpPr>
            <a:spLocks noGrp="1"/>
          </p:cNvSpPr>
          <p:nvPr>
            <p:ph type="sldNum" sz="quarter" idx="12"/>
          </p:nvPr>
        </p:nvSpPr>
        <p:spPr/>
        <p:txBody>
          <a:bodyPr/>
          <a:lstStyle/>
          <a:p>
            <a:fld id="{11A48B74-D3E6-407B-9ACD-8947EC7EE5E8}" type="slidenum">
              <a:rPr lang="en-US" smtClean="0"/>
              <a:t>14</a:t>
            </a:fld>
            <a:endParaRPr lang="en-US" dirty="0"/>
          </a:p>
        </p:txBody>
      </p:sp>
    </p:spTree>
    <p:extLst>
      <p:ext uri="{BB962C8B-B14F-4D97-AF65-F5344CB8AC3E}">
        <p14:creationId xmlns:p14="http://schemas.microsoft.com/office/powerpoint/2010/main" val="28147790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AF881-618F-4190-878C-EB0E00C052EA}"/>
              </a:ext>
            </a:extLst>
          </p:cNvPr>
          <p:cNvSpPr>
            <a:spLocks noGrp="1"/>
          </p:cNvSpPr>
          <p:nvPr>
            <p:ph type="title"/>
          </p:nvPr>
        </p:nvSpPr>
        <p:spPr/>
        <p:txBody>
          <a:bodyPr>
            <a:normAutofit fontScale="90000"/>
          </a:bodyPr>
          <a:lstStyle/>
          <a:p>
            <a:br>
              <a:rPr lang="en-US" sz="3600" b="1" dirty="0"/>
            </a:br>
            <a:r>
              <a:rPr lang="en-US" sz="3600" b="1" dirty="0"/>
              <a:t>UNPRECEDENTED PLANNING OPPORTUNITY – THE WINDOW WILL SHUT IN JUST 2 MONTHS</a:t>
            </a:r>
            <a:br>
              <a:rPr lang="en-US" dirty="0"/>
            </a:br>
            <a:endParaRPr lang="en-US" dirty="0"/>
          </a:p>
        </p:txBody>
      </p:sp>
      <p:sp>
        <p:nvSpPr>
          <p:cNvPr id="3" name="Content Placeholder 2">
            <a:extLst>
              <a:ext uri="{FF2B5EF4-FFF2-40B4-BE49-F238E27FC236}">
                <a16:creationId xmlns:a16="http://schemas.microsoft.com/office/drawing/2014/main" id="{FBC5DB0B-0D74-44BC-B2B4-DE2B85388A7F}"/>
              </a:ext>
            </a:extLst>
          </p:cNvPr>
          <p:cNvSpPr>
            <a:spLocks noGrp="1"/>
          </p:cNvSpPr>
          <p:nvPr>
            <p:ph idx="1"/>
          </p:nvPr>
        </p:nvSpPr>
        <p:spPr/>
        <p:txBody>
          <a:bodyPr>
            <a:normAutofit fontScale="85000" lnSpcReduction="10000"/>
          </a:bodyPr>
          <a:lstStyle/>
          <a:p>
            <a:pPr marL="0" indent="0">
              <a:buNone/>
            </a:pPr>
            <a:r>
              <a:rPr lang="en-US" b="1" dirty="0"/>
              <a:t>VERY IMPORTANT: Implementation of the lookback for Community based Home Care has been postponed to January 1, 2021, and asset transfers prior to October 1, 2020 will likely not be penalized. </a:t>
            </a:r>
          </a:p>
          <a:p>
            <a:pPr marL="0" indent="0">
              <a:buNone/>
            </a:pPr>
            <a:endParaRPr lang="en-US" b="1" dirty="0"/>
          </a:p>
          <a:p>
            <a:pPr marL="0" indent="0">
              <a:buNone/>
            </a:pPr>
            <a:r>
              <a:rPr lang="en-US" b="1" u="sng" dirty="0">
                <a:solidFill>
                  <a:srgbClr val="C00000"/>
                </a:solidFill>
              </a:rPr>
              <a:t>What Does This Mean?</a:t>
            </a:r>
          </a:p>
          <a:p>
            <a:pPr marL="0" indent="0">
              <a:buNone/>
            </a:pPr>
            <a:r>
              <a:rPr lang="en-US" b="1" i="1" dirty="0">
                <a:solidFill>
                  <a:srgbClr val="C00000"/>
                </a:solidFill>
              </a:rPr>
              <a:t>Unprecedented opportunity for planning if you are going to need Medicaid Home Care Services. You now have an additional two months to make transfers and ensure financial eligibility. Don’t wait take action NOW!</a:t>
            </a:r>
          </a:p>
          <a:p>
            <a:endParaRPr lang="en-US" dirty="0"/>
          </a:p>
        </p:txBody>
      </p:sp>
      <p:sp>
        <p:nvSpPr>
          <p:cNvPr id="4" name="Footer Placeholder 3">
            <a:extLst>
              <a:ext uri="{FF2B5EF4-FFF2-40B4-BE49-F238E27FC236}">
                <a16:creationId xmlns:a16="http://schemas.microsoft.com/office/drawing/2014/main" id="{170B4234-AB9B-4D79-B322-5FC1A44B248F}"/>
              </a:ext>
            </a:extLst>
          </p:cNvPr>
          <p:cNvSpPr>
            <a:spLocks noGrp="1"/>
          </p:cNvSpPr>
          <p:nvPr>
            <p:ph type="ftr" sz="quarter" idx="11"/>
          </p:nvPr>
        </p:nvSpPr>
        <p:spPr/>
        <p:txBody>
          <a:bodyPr/>
          <a:lstStyle/>
          <a:p>
            <a:r>
              <a:rPr lang="en-US" dirty="0"/>
              <a:t>www.fatoullahlaw.com</a:t>
            </a:r>
          </a:p>
        </p:txBody>
      </p:sp>
      <p:sp>
        <p:nvSpPr>
          <p:cNvPr id="5" name="Slide Number Placeholder 4">
            <a:extLst>
              <a:ext uri="{FF2B5EF4-FFF2-40B4-BE49-F238E27FC236}">
                <a16:creationId xmlns:a16="http://schemas.microsoft.com/office/drawing/2014/main" id="{7FD4E6DC-380C-42D9-A489-039339DD3349}"/>
              </a:ext>
            </a:extLst>
          </p:cNvPr>
          <p:cNvSpPr>
            <a:spLocks noGrp="1"/>
          </p:cNvSpPr>
          <p:nvPr>
            <p:ph type="sldNum" sz="quarter" idx="12"/>
          </p:nvPr>
        </p:nvSpPr>
        <p:spPr/>
        <p:txBody>
          <a:bodyPr/>
          <a:lstStyle/>
          <a:p>
            <a:fld id="{11A48B74-D3E6-407B-9ACD-8947EC7EE5E8}" type="slidenum">
              <a:rPr lang="en-US" smtClean="0"/>
              <a:t>15</a:t>
            </a:fld>
            <a:endParaRPr lang="en-US" dirty="0"/>
          </a:p>
        </p:txBody>
      </p:sp>
    </p:spTree>
    <p:extLst>
      <p:ext uri="{BB962C8B-B14F-4D97-AF65-F5344CB8AC3E}">
        <p14:creationId xmlns:p14="http://schemas.microsoft.com/office/powerpoint/2010/main" val="22871033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Arial" panose="020B0604020202020204" pitchFamily="34" charset="0"/>
                <a:cs typeface="Arial" panose="020B0604020202020204" pitchFamily="34" charset="0"/>
              </a:rPr>
              <a:t>Medicaid Transfer Penalties</a:t>
            </a:r>
          </a:p>
        </p:txBody>
      </p:sp>
      <p:sp>
        <p:nvSpPr>
          <p:cNvPr id="3" name="Content Placeholder 2"/>
          <p:cNvSpPr>
            <a:spLocks noGrp="1"/>
          </p:cNvSpPr>
          <p:nvPr>
            <p:ph idx="1"/>
          </p:nvPr>
        </p:nvSpPr>
        <p:spPr>
          <a:xfrm>
            <a:off x="457200" y="1417638"/>
            <a:ext cx="8229600" cy="4525963"/>
          </a:xfrm>
        </p:spPr>
        <p:txBody>
          <a:bodyPr>
            <a:normAutofit fontScale="25000" lnSpcReduction="20000"/>
          </a:bodyPr>
          <a:lstStyle/>
          <a:p>
            <a:pPr lvl="0"/>
            <a:r>
              <a:rPr lang="en-US" sz="4800" dirty="0">
                <a:solidFill>
                  <a:schemeClr val="tx1"/>
                </a:solidFill>
                <a:latin typeface="Arial" panose="020B0604020202020204" pitchFamily="34" charset="0"/>
                <a:cs typeface="Arial" panose="020B0604020202020204" pitchFamily="34" charset="0"/>
              </a:rPr>
              <a:t>When an individual applies for Medicaid nursing home </a:t>
            </a:r>
            <a:r>
              <a:rPr lang="en-US" sz="4800" dirty="0">
                <a:latin typeface="Arial" panose="020B0604020202020204" pitchFamily="34" charset="0"/>
                <a:cs typeface="Arial" panose="020B0604020202020204" pitchFamily="34" charset="0"/>
              </a:rPr>
              <a:t>care, </a:t>
            </a:r>
            <a:r>
              <a:rPr lang="en-US" sz="4800" dirty="0">
                <a:solidFill>
                  <a:schemeClr val="tx1"/>
                </a:solidFill>
                <a:latin typeface="Arial" panose="020B0604020202020204" pitchFamily="34" charset="0"/>
                <a:cs typeface="Arial" panose="020B0604020202020204" pitchFamily="34" charset="0"/>
              </a:rPr>
              <a:t>Medicaid will look back 5 years to see what assets the applicant and spouse (if any) had, and what assets were gifted away by the applicant (and spouse) </a:t>
            </a:r>
            <a:endParaRPr lang="en-US" sz="4800" dirty="0">
              <a:latin typeface="Arial" panose="020B0604020202020204" pitchFamily="34" charset="0"/>
              <a:cs typeface="Arial" panose="020B0604020202020204" pitchFamily="34" charset="0"/>
            </a:endParaRPr>
          </a:p>
          <a:p>
            <a:pPr lvl="0"/>
            <a:endParaRPr lang="en-US" sz="4800" u="sng" dirty="0">
              <a:solidFill>
                <a:schemeClr val="tx1"/>
              </a:solidFill>
              <a:latin typeface="Arial" panose="020B0604020202020204" pitchFamily="34" charset="0"/>
              <a:cs typeface="Arial" panose="020B0604020202020204" pitchFamily="34" charset="0"/>
            </a:endParaRPr>
          </a:p>
          <a:p>
            <a:pPr lvl="0"/>
            <a:r>
              <a:rPr lang="en-US" sz="4800" dirty="0">
                <a:latin typeface="Arial" panose="020B0604020202020204" pitchFamily="34" charset="0"/>
                <a:cs typeface="Arial" panose="020B0604020202020204" pitchFamily="34" charset="0"/>
              </a:rPr>
              <a:t>As stated above, there is a 30-month Medicaid look-back for applications submitted on or after an implementation date of January 1, 2021 for home care and community-based services. The current provisions for the start date of nursing home penalty are unrealistic in the context of home care. DOH has advised that the penalty period would start once both financial and non-financial eligibility were established. A physician's letter confirming need for requisite level of care will likely establish non-financial eligibility.</a:t>
            </a:r>
          </a:p>
          <a:p>
            <a:pPr lvl="0"/>
            <a:endParaRPr lang="en-US" sz="4800" dirty="0">
              <a:solidFill>
                <a:schemeClr val="tx1"/>
              </a:solidFill>
              <a:latin typeface="Arial" panose="020B0604020202020204" pitchFamily="34" charset="0"/>
              <a:cs typeface="Arial" panose="020B0604020202020204" pitchFamily="34" charset="0"/>
            </a:endParaRPr>
          </a:p>
          <a:p>
            <a:pPr lvl="0"/>
            <a:r>
              <a:rPr lang="en-US" sz="4800" dirty="0">
                <a:solidFill>
                  <a:schemeClr val="tx1"/>
                </a:solidFill>
                <a:latin typeface="Arial" panose="020B0604020202020204" pitchFamily="34" charset="0"/>
                <a:cs typeface="Arial" panose="020B0604020202020204" pitchFamily="34" charset="0"/>
              </a:rPr>
              <a:t>If money was gifted during the look-back, Medicaid calculates a so-called </a:t>
            </a:r>
            <a:r>
              <a:rPr lang="en-US" sz="4800" i="1" dirty="0">
                <a:solidFill>
                  <a:schemeClr val="tx1"/>
                </a:solidFill>
                <a:latin typeface="Arial" panose="020B0604020202020204" pitchFamily="34" charset="0"/>
                <a:cs typeface="Arial" panose="020B0604020202020204" pitchFamily="34" charset="0"/>
              </a:rPr>
              <a:t>“penalty period”</a:t>
            </a:r>
            <a:r>
              <a:rPr lang="en-US" sz="4800" dirty="0">
                <a:solidFill>
                  <a:schemeClr val="tx1"/>
                </a:solidFill>
                <a:latin typeface="Arial" panose="020B0604020202020204" pitchFamily="34" charset="0"/>
                <a:cs typeface="Arial" panose="020B0604020202020204" pitchFamily="34" charset="0"/>
              </a:rPr>
              <a:t> that will cause the applicant to become ineligible for Medicaid coverage for a period of time</a:t>
            </a:r>
          </a:p>
          <a:p>
            <a:pPr lvl="0"/>
            <a:endParaRPr lang="en-US" sz="4800" dirty="0">
              <a:solidFill>
                <a:schemeClr val="tx1"/>
              </a:solidFill>
              <a:latin typeface="Arial" panose="020B0604020202020204" pitchFamily="34" charset="0"/>
              <a:cs typeface="Arial" panose="020B0604020202020204" pitchFamily="34" charset="0"/>
            </a:endParaRPr>
          </a:p>
          <a:p>
            <a:pPr lvl="0"/>
            <a:r>
              <a:rPr lang="en-US" sz="4800" dirty="0">
                <a:solidFill>
                  <a:schemeClr val="tx1"/>
                </a:solidFill>
                <a:latin typeface="Arial" panose="020B0604020202020204" pitchFamily="34" charset="0"/>
                <a:cs typeface="Arial" panose="020B0604020202020204" pitchFamily="34" charset="0"/>
              </a:rPr>
              <a:t>For New York City applicants, every $12,844 ($</a:t>
            </a:r>
            <a:r>
              <a:rPr lang="en-US" sz="4800" dirty="0">
                <a:latin typeface="Arial" panose="020B0604020202020204" pitchFamily="34" charset="0"/>
                <a:cs typeface="Arial" panose="020B0604020202020204" pitchFamily="34" charset="0"/>
              </a:rPr>
              <a:t>13,407</a:t>
            </a:r>
            <a:r>
              <a:rPr lang="en-US" sz="4800" dirty="0">
                <a:solidFill>
                  <a:schemeClr val="tx1"/>
                </a:solidFill>
                <a:latin typeface="Arial" panose="020B0604020202020204" pitchFamily="34" charset="0"/>
                <a:cs typeface="Arial" panose="020B0604020202020204" pitchFamily="34" charset="0"/>
              </a:rPr>
              <a:t> for </a:t>
            </a:r>
            <a:r>
              <a:rPr lang="en-US" sz="4800" dirty="0">
                <a:latin typeface="Arial" panose="020B0604020202020204" pitchFamily="34" charset="0"/>
                <a:cs typeface="Arial" panose="020B0604020202020204" pitchFamily="34" charset="0"/>
              </a:rPr>
              <a:t>Long Island and $12,805 for Westchester and Northern Metropolitan area</a:t>
            </a:r>
            <a:r>
              <a:rPr lang="en-US" sz="4800" dirty="0">
                <a:solidFill>
                  <a:schemeClr val="tx1"/>
                </a:solidFill>
                <a:latin typeface="Arial" panose="020B0604020202020204" pitchFamily="34" charset="0"/>
                <a:cs typeface="Arial" panose="020B0604020202020204" pitchFamily="34" charset="0"/>
              </a:rPr>
              <a:t>) that is gifted away during the look-back will create a one-month period of ineligibility </a:t>
            </a:r>
          </a:p>
          <a:p>
            <a:pPr lvl="0"/>
            <a:endParaRPr lang="en-US" sz="4800" dirty="0">
              <a:solidFill>
                <a:schemeClr val="tx1"/>
              </a:solidFill>
              <a:latin typeface="Arial" panose="020B0604020202020204" pitchFamily="34" charset="0"/>
              <a:cs typeface="Arial" panose="020B0604020202020204" pitchFamily="34" charset="0"/>
            </a:endParaRPr>
          </a:p>
          <a:p>
            <a:pPr lvl="0"/>
            <a:r>
              <a:rPr lang="en-US" sz="4800" dirty="0">
                <a:solidFill>
                  <a:schemeClr val="tx1"/>
                </a:solidFill>
                <a:latin typeface="Arial" panose="020B0604020202020204" pitchFamily="34" charset="0"/>
                <a:cs typeface="Arial" panose="020B0604020202020204" pitchFamily="34" charset="0"/>
              </a:rPr>
              <a:t>For institutional applicants, the look-back period starts when applicant is institutionalized, applies for Medicaid benefits and is “otherwise eligible” except for gifts that were made</a:t>
            </a:r>
          </a:p>
          <a:p>
            <a:pPr lvl="0"/>
            <a:endParaRPr lang="en-US" sz="4800" dirty="0">
              <a:latin typeface="Arial" panose="020B0604020202020204" pitchFamily="34" charset="0"/>
              <a:cs typeface="Arial" panose="020B0604020202020204" pitchFamily="34" charset="0"/>
            </a:endParaRPr>
          </a:p>
          <a:p>
            <a:pPr lvl="0"/>
            <a:r>
              <a:rPr lang="en-US" sz="4800" dirty="0">
                <a:solidFill>
                  <a:schemeClr val="tx1"/>
                </a:solidFill>
                <a:latin typeface="Arial" panose="020B0604020202020204" pitchFamily="34" charset="0"/>
                <a:cs typeface="Arial" panose="020B0604020202020204" pitchFamily="34" charset="0"/>
              </a:rPr>
              <a:t>For home care and community-based applicants the look-back period commences when the applicant is receiving services for which Medicaid would be available based on an approved application, but for the transfer penalties. But, at </a:t>
            </a:r>
            <a:r>
              <a:rPr lang="en-US" sz="4800" dirty="0">
                <a:latin typeface="Arial" panose="020B0604020202020204" pitchFamily="34" charset="0"/>
                <a:cs typeface="Arial" panose="020B0604020202020204" pitchFamily="34" charset="0"/>
              </a:rPr>
              <a:t>home, an applicant can’t receive home care that Medicaid would cover until Medicaid is approved. So, ob</a:t>
            </a:r>
            <a:r>
              <a:rPr lang="en-US" sz="4800" dirty="0">
                <a:solidFill>
                  <a:schemeClr val="tx1"/>
                </a:solidFill>
                <a:latin typeface="Arial" panose="020B0604020202020204" pitchFamily="34" charset="0"/>
                <a:cs typeface="Arial" panose="020B0604020202020204" pitchFamily="34" charset="0"/>
              </a:rPr>
              <a:t>viously, there will need to be technical corrections to the new home care look-back changes</a:t>
            </a:r>
          </a:p>
          <a:p>
            <a:pPr marL="0" lvl="0" indent="0">
              <a:buNone/>
            </a:pPr>
            <a:endParaRPr lang="en-US" sz="4800" dirty="0">
              <a:solidFill>
                <a:schemeClr val="tx1"/>
              </a:solidFill>
              <a:latin typeface="Arial" panose="020B0604020202020204" pitchFamily="34" charset="0"/>
              <a:cs typeface="Arial" panose="020B0604020202020204" pitchFamily="34" charset="0"/>
            </a:endParaRPr>
          </a:p>
          <a:p>
            <a:pPr lvl="0"/>
            <a:r>
              <a:rPr lang="en-US" sz="4800" dirty="0">
                <a:solidFill>
                  <a:schemeClr val="tx1"/>
                </a:solidFill>
                <a:latin typeface="Arial" panose="020B0604020202020204" pitchFamily="34" charset="0"/>
                <a:cs typeface="Arial" panose="020B0604020202020204" pitchFamily="34" charset="0"/>
              </a:rPr>
              <a:t>For example, a transfer of $128,440 by a NYC resident within the 5-year or 30-month lookback period will create a 10-month period of ineligibility</a:t>
            </a:r>
          </a:p>
          <a:p>
            <a:endParaRPr lang="en-US" dirty="0"/>
          </a:p>
        </p:txBody>
      </p:sp>
      <p:sp>
        <p:nvSpPr>
          <p:cNvPr id="4" name="Slide Number Placeholder 3"/>
          <p:cNvSpPr>
            <a:spLocks noGrp="1"/>
          </p:cNvSpPr>
          <p:nvPr>
            <p:ph type="sldNum" sz="quarter" idx="12"/>
          </p:nvPr>
        </p:nvSpPr>
        <p:spPr/>
        <p:txBody>
          <a:bodyPr/>
          <a:lstStyle/>
          <a:p>
            <a:fld id="{11A48B74-D3E6-407B-9ACD-8947EC7EE5E8}" type="slidenum">
              <a:rPr lang="en-US" smtClean="0"/>
              <a:t>16</a:t>
            </a:fld>
            <a:endParaRPr lang="en-US" dirty="0"/>
          </a:p>
        </p:txBody>
      </p:sp>
      <p:sp>
        <p:nvSpPr>
          <p:cNvPr id="5" name="Footer Placeholder 4"/>
          <p:cNvSpPr>
            <a:spLocks noGrp="1"/>
          </p:cNvSpPr>
          <p:nvPr>
            <p:ph type="ftr" sz="quarter" idx="11"/>
          </p:nvPr>
        </p:nvSpPr>
        <p:spPr/>
        <p:txBody>
          <a:bodyPr/>
          <a:lstStyle/>
          <a:p>
            <a:r>
              <a:rPr lang="en-US" dirty="0"/>
              <a:t>www.fatoullahlaw.com</a:t>
            </a:r>
          </a:p>
        </p:txBody>
      </p:sp>
    </p:spTree>
    <p:extLst>
      <p:ext uri="{BB962C8B-B14F-4D97-AF65-F5344CB8AC3E}">
        <p14:creationId xmlns:p14="http://schemas.microsoft.com/office/powerpoint/2010/main" val="29740341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 name="Footer Placeholder 4"/>
          <p:cNvSpPr txBox="1"/>
          <p:nvPr/>
        </p:nvSpPr>
        <p:spPr>
          <a:xfrm>
            <a:off x="3169920" y="6414760"/>
            <a:ext cx="2804161" cy="24830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spAutoFit/>
          </a:bodyPr>
          <a:lstStyle>
            <a:lvl1pPr algn="ctr">
              <a:defRPr sz="1200">
                <a:solidFill>
                  <a:srgbClr val="888888"/>
                </a:solidFill>
              </a:defRPr>
            </a:lvl1pPr>
          </a:lstStyle>
          <a:p>
            <a:r>
              <a:rPr dirty="0"/>
              <a:t>www.fatoullahlaw.com</a:t>
            </a:r>
          </a:p>
        </p:txBody>
      </p:sp>
      <p:sp>
        <p:nvSpPr>
          <p:cNvPr id="209" name="Title 1"/>
          <p:cNvSpPr txBox="1">
            <a:spLocks noGrp="1"/>
          </p:cNvSpPr>
          <p:nvPr>
            <p:ph type="title"/>
          </p:nvPr>
        </p:nvSpPr>
        <p:spPr>
          <a:prstGeom prst="rect">
            <a:avLst/>
          </a:prstGeom>
        </p:spPr>
        <p:txBody>
          <a:bodyPr>
            <a:normAutofit fontScale="90000"/>
          </a:bodyPr>
          <a:lstStyle/>
          <a:p>
            <a:r>
              <a:rPr sz="4000" b="1" dirty="0">
                <a:latin typeface="Arial" panose="020B0604020202020204" pitchFamily="34" charset="0"/>
                <a:cs typeface="Arial" panose="020B0604020202020204" pitchFamily="34" charset="0"/>
              </a:rPr>
              <a:t>2020 Regional Rates for Medicaid</a:t>
            </a:r>
          </a:p>
        </p:txBody>
      </p:sp>
      <p:sp>
        <p:nvSpPr>
          <p:cNvPr id="210" name="Content Placeholder 2"/>
          <p:cNvSpPr txBox="1">
            <a:spLocks noGrp="1"/>
          </p:cNvSpPr>
          <p:nvPr>
            <p:ph type="body" idx="1"/>
          </p:nvPr>
        </p:nvSpPr>
        <p:spPr>
          <a:xfrm>
            <a:off x="533400" y="1424565"/>
            <a:ext cx="8229600" cy="5029200"/>
          </a:xfrm>
          <a:prstGeom prst="rect">
            <a:avLst/>
          </a:prstGeom>
        </p:spPr>
        <p:txBody>
          <a:bodyPr>
            <a:normAutofit lnSpcReduction="10000"/>
          </a:bodyPr>
          <a:lstStyle/>
          <a:p>
            <a:pPr marL="386065" indent="-386065" defTabSz="795527">
              <a:lnSpc>
                <a:spcPct val="80000"/>
              </a:lnSpc>
              <a:spcBef>
                <a:spcPts val="300"/>
              </a:spcBef>
              <a:defRPr sz="1914">
                <a:latin typeface="Arial"/>
                <a:ea typeface="Arial"/>
                <a:cs typeface="Arial"/>
                <a:sym typeface="Arial"/>
              </a:defRPr>
            </a:pPr>
            <a:r>
              <a:rPr lang="en-US" dirty="0"/>
              <a:t>New York State Department of Health (</a:t>
            </a:r>
            <a:r>
              <a:rPr dirty="0"/>
              <a:t>DOH</a:t>
            </a:r>
            <a:r>
              <a:rPr lang="en-US" dirty="0"/>
              <a:t>)</a:t>
            </a:r>
            <a:r>
              <a:rPr dirty="0"/>
              <a:t> issue</a:t>
            </a:r>
            <a:r>
              <a:rPr lang="en-US" dirty="0"/>
              <a:t>d</a:t>
            </a:r>
            <a:r>
              <a:rPr dirty="0"/>
              <a:t> Regional Rates to determine penalty periods for institutionalized individuals</a:t>
            </a:r>
            <a:r>
              <a:rPr lang="en-US" dirty="0"/>
              <a:t>. Said rates change every year.</a:t>
            </a:r>
            <a:r>
              <a:rPr dirty="0"/>
              <a:t> </a:t>
            </a:r>
            <a:r>
              <a:rPr lang="en-US" dirty="0"/>
              <a:t>Current rates for </a:t>
            </a:r>
            <a:r>
              <a:rPr dirty="0"/>
              <a:t>Medicaid</a:t>
            </a:r>
            <a:r>
              <a:rPr lang="en-US" dirty="0"/>
              <a:t> applicants</a:t>
            </a:r>
            <a:r>
              <a:rPr dirty="0"/>
              <a:t> on or after January 1, 2020</a:t>
            </a:r>
            <a:r>
              <a:rPr lang="en-US" dirty="0"/>
              <a:t>. </a:t>
            </a:r>
            <a:endParaRPr dirty="0"/>
          </a:p>
          <a:p>
            <a:pPr marL="386065" indent="-386065" defTabSz="795527">
              <a:lnSpc>
                <a:spcPct val="80000"/>
              </a:lnSpc>
              <a:spcBef>
                <a:spcPts val="300"/>
              </a:spcBef>
              <a:defRPr sz="1914">
                <a:latin typeface="Arial"/>
                <a:ea typeface="Arial"/>
                <a:cs typeface="Arial"/>
                <a:sym typeface="Arial"/>
              </a:defRPr>
            </a:pPr>
            <a:endParaRPr dirty="0"/>
          </a:p>
          <a:p>
            <a:pPr marL="783829" lvl="1" indent="-386065" defTabSz="795527">
              <a:lnSpc>
                <a:spcPct val="80000"/>
              </a:lnSpc>
              <a:spcBef>
                <a:spcPts val="300"/>
              </a:spcBef>
              <a:buChar char="•"/>
              <a:defRPr sz="1914" b="1">
                <a:latin typeface="Arial"/>
                <a:ea typeface="Arial"/>
                <a:cs typeface="Arial"/>
                <a:sym typeface="Arial"/>
              </a:defRPr>
            </a:pPr>
            <a:r>
              <a:rPr dirty="0"/>
              <a:t>New York City - $12,844</a:t>
            </a:r>
          </a:p>
          <a:p>
            <a:pPr marL="783829" lvl="1" indent="-386065" defTabSz="795527">
              <a:lnSpc>
                <a:spcPct val="80000"/>
              </a:lnSpc>
              <a:spcBef>
                <a:spcPts val="300"/>
              </a:spcBef>
              <a:buChar char="•"/>
              <a:defRPr sz="1914" b="1">
                <a:latin typeface="Arial"/>
                <a:ea typeface="Arial"/>
                <a:cs typeface="Arial"/>
                <a:sym typeface="Arial"/>
              </a:defRPr>
            </a:pPr>
            <a:r>
              <a:rPr dirty="0"/>
              <a:t>Long Island - $13,407</a:t>
            </a:r>
          </a:p>
          <a:p>
            <a:pPr marL="783829" lvl="1" indent="-386065" defTabSz="795527">
              <a:lnSpc>
                <a:spcPct val="80000"/>
              </a:lnSpc>
              <a:spcBef>
                <a:spcPts val="300"/>
              </a:spcBef>
              <a:buChar char="•"/>
              <a:defRPr sz="1914" b="1">
                <a:latin typeface="Arial"/>
                <a:ea typeface="Arial"/>
                <a:cs typeface="Arial"/>
                <a:sym typeface="Arial"/>
              </a:defRPr>
            </a:pPr>
            <a:r>
              <a:rPr dirty="0"/>
              <a:t>Northern Metropolitan - $12,805</a:t>
            </a:r>
          </a:p>
          <a:p>
            <a:pPr marL="783829" lvl="1" indent="-386065" defTabSz="795527">
              <a:lnSpc>
                <a:spcPct val="80000"/>
              </a:lnSpc>
              <a:spcBef>
                <a:spcPts val="300"/>
              </a:spcBef>
              <a:buChar char="•"/>
              <a:defRPr sz="1914" b="1">
                <a:latin typeface="Arial"/>
                <a:ea typeface="Arial"/>
                <a:cs typeface="Arial"/>
                <a:sym typeface="Arial"/>
              </a:defRPr>
            </a:pPr>
            <a:r>
              <a:rPr dirty="0"/>
              <a:t>Northeastern - $11,295</a:t>
            </a:r>
          </a:p>
          <a:p>
            <a:pPr marL="783829" lvl="1" indent="-386065" defTabSz="795527">
              <a:lnSpc>
                <a:spcPct val="80000"/>
              </a:lnSpc>
              <a:spcBef>
                <a:spcPts val="300"/>
              </a:spcBef>
              <a:buChar char="•"/>
              <a:defRPr sz="1914" b="1">
                <a:latin typeface="Arial"/>
                <a:ea typeface="Arial"/>
                <a:cs typeface="Arial"/>
                <a:sym typeface="Arial"/>
              </a:defRPr>
            </a:pPr>
            <a:r>
              <a:rPr dirty="0"/>
              <a:t>Central - $10,451</a:t>
            </a:r>
          </a:p>
          <a:p>
            <a:pPr marL="783829" lvl="1" indent="-386065" defTabSz="795527">
              <a:lnSpc>
                <a:spcPct val="80000"/>
              </a:lnSpc>
              <a:spcBef>
                <a:spcPts val="300"/>
              </a:spcBef>
              <a:buChar char="•"/>
              <a:defRPr sz="1914" b="1">
                <a:latin typeface="Arial"/>
                <a:ea typeface="Arial"/>
                <a:cs typeface="Arial"/>
                <a:sym typeface="Arial"/>
              </a:defRPr>
            </a:pPr>
            <a:r>
              <a:rPr dirty="0"/>
              <a:t>Rochester - $12,460</a:t>
            </a:r>
          </a:p>
          <a:p>
            <a:pPr marL="783829" lvl="1" indent="-386065" defTabSz="795527">
              <a:lnSpc>
                <a:spcPct val="80000"/>
              </a:lnSpc>
              <a:spcBef>
                <a:spcPts val="300"/>
              </a:spcBef>
              <a:buChar char="•"/>
              <a:defRPr sz="1914" b="1">
                <a:latin typeface="Arial"/>
                <a:ea typeface="Arial"/>
                <a:cs typeface="Arial"/>
                <a:sym typeface="Arial"/>
              </a:defRPr>
            </a:pPr>
            <a:r>
              <a:rPr dirty="0"/>
              <a:t>Western - $10,720</a:t>
            </a:r>
          </a:p>
          <a:p>
            <a:pPr marL="783829" lvl="1" indent="-386065" defTabSz="795527">
              <a:lnSpc>
                <a:spcPct val="80000"/>
              </a:lnSpc>
              <a:spcBef>
                <a:spcPts val="300"/>
              </a:spcBef>
              <a:buChar char="•"/>
              <a:defRPr sz="1914">
                <a:latin typeface="Arial"/>
                <a:ea typeface="Arial"/>
                <a:cs typeface="Arial"/>
                <a:sym typeface="Arial"/>
              </a:defRPr>
            </a:pPr>
            <a:r>
              <a:rPr lang="en-US" dirty="0"/>
              <a:t>RATES WILL NOW APPLY TO TRANSFERS MADE BY HOME CARE MEDICAID APPLICANTS</a:t>
            </a:r>
            <a:endParaRPr dirty="0"/>
          </a:p>
          <a:p>
            <a:pPr marL="386065" indent="-386065" defTabSz="795527">
              <a:lnSpc>
                <a:spcPct val="80000"/>
              </a:lnSpc>
              <a:spcBef>
                <a:spcPts val="300"/>
              </a:spcBef>
              <a:defRPr sz="1914">
                <a:latin typeface="Arial"/>
                <a:ea typeface="Arial"/>
                <a:cs typeface="Arial"/>
                <a:sym typeface="Arial"/>
              </a:defRPr>
            </a:pPr>
            <a:r>
              <a:rPr dirty="0"/>
              <a:t>The rates have increased for 2020 in all regions except for Long Island. Higher regional rates translate into a shorter waiting or penalty period for Medicaid purposes</a:t>
            </a:r>
          </a:p>
          <a:p>
            <a:pPr marL="386065" indent="-386065" defTabSz="795527">
              <a:lnSpc>
                <a:spcPct val="80000"/>
              </a:lnSpc>
              <a:spcBef>
                <a:spcPts val="300"/>
              </a:spcBef>
              <a:defRPr sz="1914">
                <a:latin typeface="Arial"/>
                <a:ea typeface="Arial"/>
                <a:cs typeface="Arial"/>
                <a:sym typeface="Arial"/>
              </a:defRPr>
            </a:pPr>
            <a:r>
              <a:rPr dirty="0"/>
              <a:t>Medicaid districts will use the rate </a:t>
            </a:r>
            <a:r>
              <a:rPr lang="en-US" dirty="0"/>
              <a:t>of</a:t>
            </a:r>
            <a:r>
              <a:rPr dirty="0"/>
              <a:t> the region in which the facility is located</a:t>
            </a:r>
            <a:r>
              <a:rPr lang="en-US" dirty="0"/>
              <a:t>. The Medicaid application is submitted in the Medicaid region of the applicant’s residence</a:t>
            </a:r>
            <a:endParaRPr dirty="0"/>
          </a:p>
        </p:txBody>
      </p:sp>
      <p:sp>
        <p:nvSpPr>
          <p:cNvPr id="211" name="Slide Number Placeholder 3"/>
          <p:cNvSpPr txBox="1">
            <a:spLocks noGrp="1"/>
          </p:cNvSpPr>
          <p:nvPr>
            <p:ph type="sldNum" sz="quarter" idx="4294967295"/>
          </p:nvPr>
        </p:nvSpPr>
        <p:spPr>
          <a:xfrm>
            <a:off x="8428176" y="6414760"/>
            <a:ext cx="258624" cy="248305"/>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17</a:t>
            </a:fld>
            <a:endParaRPr dirty="0"/>
          </a:p>
        </p:txBody>
      </p:sp>
    </p:spTree>
    <p:extLst>
      <p:ext uri="{BB962C8B-B14F-4D97-AF65-F5344CB8AC3E}">
        <p14:creationId xmlns:p14="http://schemas.microsoft.com/office/powerpoint/2010/main" val="16974234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latin typeface="Arial" panose="020B0604020202020204" pitchFamily="34" charset="0"/>
                <a:cs typeface="Arial" panose="020B0604020202020204" pitchFamily="34" charset="0"/>
              </a:rPr>
              <a:t>Exempt Transfers</a:t>
            </a:r>
          </a:p>
        </p:txBody>
      </p:sp>
      <p:sp>
        <p:nvSpPr>
          <p:cNvPr id="3" name="Content Placeholder 2"/>
          <p:cNvSpPr>
            <a:spLocks noGrp="1"/>
          </p:cNvSpPr>
          <p:nvPr>
            <p:ph idx="1"/>
          </p:nvPr>
        </p:nvSpPr>
        <p:spPr/>
        <p:txBody>
          <a:bodyPr>
            <a:normAutofit fontScale="92500" lnSpcReduction="10000"/>
          </a:bodyPr>
          <a:lstStyle/>
          <a:p>
            <a:pPr lvl="0"/>
            <a:r>
              <a:rPr lang="en-US" sz="2300" dirty="0">
                <a:latin typeface="Arial" panose="020B0604020202020204" pitchFamily="34" charset="0"/>
                <a:cs typeface="Arial" panose="020B0604020202020204" pitchFamily="34" charset="0"/>
              </a:rPr>
              <a:t>“Exempt transfers” refer to gifts made during the look-back that will not cause a Medicaid penalty period. Trust is typically not utilized for these transfers:</a:t>
            </a:r>
          </a:p>
          <a:p>
            <a:pPr lvl="0"/>
            <a:r>
              <a:rPr lang="en-US" sz="2300" dirty="0">
                <a:latin typeface="Arial" panose="020B0604020202020204" pitchFamily="34" charset="0"/>
                <a:cs typeface="Arial" panose="020B0604020202020204" pitchFamily="34" charset="0"/>
              </a:rPr>
              <a:t>Exempt transfers include:</a:t>
            </a:r>
          </a:p>
          <a:p>
            <a:pPr marL="914400" lvl="1" indent="-457200">
              <a:buFont typeface="+mj-lt"/>
              <a:buAutoNum type="arabicPeriod"/>
            </a:pPr>
            <a:r>
              <a:rPr lang="en-US" sz="2300" dirty="0">
                <a:latin typeface="Arial" panose="020B0604020202020204" pitchFamily="34" charset="0"/>
                <a:cs typeface="Arial" panose="020B0604020202020204" pitchFamily="34" charset="0"/>
              </a:rPr>
              <a:t>Transfers to the well spouse… but beware of spousal limits and spousal lawsuits</a:t>
            </a:r>
          </a:p>
          <a:p>
            <a:pPr marL="914400" lvl="1" indent="-457200">
              <a:buFont typeface="+mj-lt"/>
              <a:buAutoNum type="arabicPeriod"/>
            </a:pPr>
            <a:r>
              <a:rPr lang="en-US" sz="2300" dirty="0">
                <a:latin typeface="Arial" panose="020B0604020202020204" pitchFamily="34" charset="0"/>
                <a:cs typeface="Arial" panose="020B0604020202020204" pitchFamily="34" charset="0"/>
              </a:rPr>
              <a:t>Transfers to applicant’s blind or disabled child of </a:t>
            </a:r>
            <a:r>
              <a:rPr lang="en-US" sz="2300" u="sng" dirty="0">
                <a:latin typeface="Arial" panose="020B0604020202020204" pitchFamily="34" charset="0"/>
                <a:cs typeface="Arial" panose="020B0604020202020204" pitchFamily="34" charset="0"/>
              </a:rPr>
              <a:t>any</a:t>
            </a:r>
            <a:r>
              <a:rPr lang="en-US" sz="2300" dirty="0">
                <a:latin typeface="Arial" panose="020B0604020202020204" pitchFamily="34" charset="0"/>
                <a:cs typeface="Arial" panose="020B0604020202020204" pitchFamily="34" charset="0"/>
              </a:rPr>
              <a:t> age… but beware of any effect on the child’s own benefits (e.g. Medicaid, SSI)</a:t>
            </a:r>
          </a:p>
          <a:p>
            <a:pPr marL="914400" lvl="1" indent="-457200">
              <a:buFont typeface="+mj-lt"/>
              <a:buAutoNum type="arabicPeriod"/>
            </a:pPr>
            <a:r>
              <a:rPr lang="en-US" sz="2300" dirty="0">
                <a:latin typeface="Arial" panose="020B0604020202020204" pitchFamily="34" charset="0"/>
                <a:cs typeface="Arial" panose="020B0604020202020204" pitchFamily="34" charset="0"/>
              </a:rPr>
              <a:t>Transfers for fair market value</a:t>
            </a:r>
          </a:p>
          <a:p>
            <a:pPr marL="914400" lvl="1" indent="-457200">
              <a:buFont typeface="+mj-lt"/>
              <a:buAutoNum type="arabicPeriod"/>
            </a:pPr>
            <a:r>
              <a:rPr lang="en-US" sz="2300" dirty="0">
                <a:latin typeface="Arial" panose="020B0604020202020204" pitchFamily="34" charset="0"/>
                <a:cs typeface="Arial" panose="020B0604020202020204" pitchFamily="34" charset="0"/>
              </a:rPr>
              <a:t>Transfers made exclusively for a purpose other than qualifying for Medicaid (difficult to get)</a:t>
            </a:r>
          </a:p>
          <a:p>
            <a:pPr marL="914400" lvl="1" indent="-457200">
              <a:buFont typeface="+mj-lt"/>
              <a:buAutoNum type="arabicPeriod"/>
            </a:pPr>
            <a:r>
              <a:rPr lang="en-US" sz="2300" dirty="0">
                <a:latin typeface="Arial" panose="020B0604020202020204" pitchFamily="34" charset="0"/>
                <a:cs typeface="Arial" panose="020B0604020202020204" pitchFamily="34" charset="0"/>
              </a:rPr>
              <a:t>Transfers that have been returned (“Return of Gift”)</a:t>
            </a:r>
            <a:endParaRPr lang="en-US" sz="2300" u="sng" dirty="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12"/>
          </p:nvPr>
        </p:nvSpPr>
        <p:spPr/>
        <p:txBody>
          <a:bodyPr/>
          <a:lstStyle/>
          <a:p>
            <a:fld id="{11A48B74-D3E6-407B-9ACD-8947EC7EE5E8}" type="slidenum">
              <a:rPr lang="en-US" smtClean="0"/>
              <a:t>18</a:t>
            </a:fld>
            <a:endParaRPr lang="en-US" dirty="0"/>
          </a:p>
        </p:txBody>
      </p:sp>
      <p:sp>
        <p:nvSpPr>
          <p:cNvPr id="5" name="Footer Placeholder 4"/>
          <p:cNvSpPr>
            <a:spLocks noGrp="1"/>
          </p:cNvSpPr>
          <p:nvPr>
            <p:ph type="ftr" sz="quarter" idx="11"/>
          </p:nvPr>
        </p:nvSpPr>
        <p:spPr/>
        <p:txBody>
          <a:bodyPr/>
          <a:lstStyle/>
          <a:p>
            <a:r>
              <a:rPr lang="en-US" dirty="0"/>
              <a:t>www.fatoullahlaw.com</a:t>
            </a:r>
          </a:p>
        </p:txBody>
      </p:sp>
    </p:spTree>
    <p:extLst>
      <p:ext uri="{BB962C8B-B14F-4D97-AF65-F5344CB8AC3E}">
        <p14:creationId xmlns:p14="http://schemas.microsoft.com/office/powerpoint/2010/main" val="16613253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687A366-9A83-473B-B677-5930A973E2ED}"/>
              </a:ext>
            </a:extLst>
          </p:cNvPr>
          <p:cNvSpPr>
            <a:spLocks noGrp="1"/>
          </p:cNvSpPr>
          <p:nvPr>
            <p:ph type="ftr" sz="quarter" idx="11"/>
          </p:nvPr>
        </p:nvSpPr>
        <p:spPr/>
        <p:txBody>
          <a:bodyPr/>
          <a:lstStyle/>
          <a:p>
            <a:r>
              <a:rPr lang="en-US" dirty="0"/>
              <a:t>www.fatoullahlaw.com</a:t>
            </a:r>
          </a:p>
        </p:txBody>
      </p:sp>
      <p:sp>
        <p:nvSpPr>
          <p:cNvPr id="3" name="Slide Number Placeholder 2">
            <a:extLst>
              <a:ext uri="{FF2B5EF4-FFF2-40B4-BE49-F238E27FC236}">
                <a16:creationId xmlns:a16="http://schemas.microsoft.com/office/drawing/2014/main" id="{A2E7DD6F-4BC5-4D0C-8DBE-9AB2C27160FD}"/>
              </a:ext>
            </a:extLst>
          </p:cNvPr>
          <p:cNvSpPr>
            <a:spLocks noGrp="1"/>
          </p:cNvSpPr>
          <p:nvPr>
            <p:ph type="sldNum" sz="quarter" idx="12"/>
          </p:nvPr>
        </p:nvSpPr>
        <p:spPr/>
        <p:txBody>
          <a:bodyPr/>
          <a:lstStyle/>
          <a:p>
            <a:fld id="{11A48B74-D3E6-407B-9ACD-8947EC7EE5E8}" type="slidenum">
              <a:rPr lang="en-US" smtClean="0"/>
              <a:t>19</a:t>
            </a:fld>
            <a:endParaRPr lang="en-US" dirty="0"/>
          </a:p>
        </p:txBody>
      </p:sp>
      <p:sp>
        <p:nvSpPr>
          <p:cNvPr id="4" name="Rectangle 3">
            <a:extLst>
              <a:ext uri="{FF2B5EF4-FFF2-40B4-BE49-F238E27FC236}">
                <a16:creationId xmlns:a16="http://schemas.microsoft.com/office/drawing/2014/main" id="{8F53F7DD-005A-447C-99FB-61998FA21521}"/>
              </a:ext>
            </a:extLst>
          </p:cNvPr>
          <p:cNvSpPr/>
          <p:nvPr/>
        </p:nvSpPr>
        <p:spPr>
          <a:xfrm>
            <a:off x="406977" y="533400"/>
            <a:ext cx="8763000" cy="5016758"/>
          </a:xfrm>
          <a:prstGeom prst="rect">
            <a:avLst/>
          </a:prstGeom>
        </p:spPr>
        <p:txBody>
          <a:bodyPr wrap="square">
            <a:spAutoFit/>
          </a:bodyPr>
          <a:lstStyle/>
          <a:p>
            <a:pPr algn="ctr"/>
            <a:r>
              <a:rPr lang="en-US" sz="3600" b="1" dirty="0">
                <a:solidFill>
                  <a:srgbClr val="000000"/>
                </a:solidFill>
                <a:latin typeface="Arial" panose="020B0604020202020204" pitchFamily="34" charset="0"/>
                <a:cs typeface="Arial" panose="020B0604020202020204" pitchFamily="34" charset="0"/>
              </a:rPr>
              <a:t>ADDITIONAL EXEMPT TRANSFERS</a:t>
            </a:r>
          </a:p>
          <a:p>
            <a:endParaRPr lang="en-US" sz="2800" dirty="0">
              <a:solidFill>
                <a:srgbClr val="000000"/>
              </a:solidFill>
              <a:latin typeface="CambriaMath"/>
            </a:endParaRPr>
          </a:p>
          <a:p>
            <a:pPr marL="457200" indent="-457200">
              <a:buFont typeface="Arial" panose="020B0604020202020204" pitchFamily="34" charset="0"/>
              <a:buChar char="•"/>
            </a:pPr>
            <a:r>
              <a:rPr lang="en-US" sz="3200" dirty="0">
                <a:latin typeface="Arial" panose="020B0604020202020204" pitchFamily="34" charset="0"/>
                <a:cs typeface="Arial" panose="020B0604020202020204" pitchFamily="34" charset="0"/>
              </a:rPr>
              <a:t>All of the transferred assets have been returned to the individual</a:t>
            </a:r>
          </a:p>
          <a:p>
            <a:r>
              <a:rPr lang="en-US" sz="3200" dirty="0">
                <a:latin typeface="Arial" panose="020B0604020202020204" pitchFamily="34" charset="0"/>
                <a:cs typeface="Arial" panose="020B0604020202020204" pitchFamily="34" charset="0"/>
              </a:rPr>
              <a:t>	– Partial return reduces penalty 			 	    proportionally*</a:t>
            </a:r>
          </a:p>
          <a:p>
            <a:pPr marL="457200" indent="-457200">
              <a:buFont typeface="Arial" panose="020B0604020202020204" pitchFamily="34" charset="0"/>
              <a:buChar char="•"/>
            </a:pPr>
            <a:r>
              <a:rPr lang="en-US" sz="3200" dirty="0">
                <a:latin typeface="Arial" panose="020B0604020202020204" pitchFamily="34" charset="0"/>
                <a:cs typeface="Arial" panose="020B0604020202020204" pitchFamily="34" charset="0"/>
              </a:rPr>
              <a:t> Individual used assets to purchase:</a:t>
            </a:r>
          </a:p>
          <a:p>
            <a:r>
              <a:rPr lang="en-US" sz="3200" dirty="0">
                <a:latin typeface="Arial" panose="020B0604020202020204" pitchFamily="34" charset="0"/>
                <a:cs typeface="Arial" panose="020B0604020202020204" pitchFamily="34" charset="0"/>
              </a:rPr>
              <a:t>	– an annuity</a:t>
            </a:r>
          </a:p>
          <a:p>
            <a:r>
              <a:rPr lang="en-US" sz="3200" dirty="0">
                <a:latin typeface="Arial" panose="020B0604020202020204" pitchFamily="34" charset="0"/>
                <a:cs typeface="Arial" panose="020B0604020202020204" pitchFamily="34" charset="0"/>
              </a:rPr>
              <a:t>	– life estate</a:t>
            </a:r>
          </a:p>
          <a:p>
            <a:r>
              <a:rPr lang="en-US" sz="3200" dirty="0">
                <a:latin typeface="Arial" panose="020B0604020202020204" pitchFamily="34" charset="0"/>
                <a:cs typeface="Arial" panose="020B0604020202020204" pitchFamily="34" charset="0"/>
              </a:rPr>
              <a:t>	– promissory note, loan, or mortgage</a:t>
            </a:r>
          </a:p>
        </p:txBody>
      </p:sp>
    </p:spTree>
    <p:extLst>
      <p:ext uri="{BB962C8B-B14F-4D97-AF65-F5344CB8AC3E}">
        <p14:creationId xmlns:p14="http://schemas.microsoft.com/office/powerpoint/2010/main" val="8670878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sz="3100" dirty="0">
                <a:effectLst/>
                <a:latin typeface="Calibri" panose="020F0502020204030204" pitchFamily="34" charset="0"/>
                <a:ea typeface="Times New Roman" panose="02020603050405020304" pitchFamily="18" charset="0"/>
              </a:rPr>
            </a:br>
            <a:r>
              <a:rPr lang="en-US" sz="3600" b="1" dirty="0">
                <a:effectLst/>
                <a:latin typeface="Calibri" panose="020F0502020204030204" pitchFamily="34" charset="0"/>
                <a:ea typeface="Times New Roman" panose="02020603050405020304" pitchFamily="18" charset="0"/>
              </a:rPr>
              <a:t>Estate Planning, </a:t>
            </a:r>
            <a:br>
              <a:rPr lang="en-US" sz="3600" b="1" dirty="0">
                <a:effectLst/>
                <a:latin typeface="Calibri" panose="020F0502020204030204" pitchFamily="34" charset="0"/>
                <a:ea typeface="Times New Roman" panose="02020603050405020304" pitchFamily="18" charset="0"/>
              </a:rPr>
            </a:br>
            <a:r>
              <a:rPr lang="en-US" sz="3600" b="1" dirty="0">
                <a:effectLst/>
                <a:latin typeface="Calibri" panose="020F0502020204030204" pitchFamily="34" charset="0"/>
                <a:ea typeface="Times New Roman" panose="02020603050405020304" pitchFamily="18" charset="0"/>
              </a:rPr>
              <a:t>Important Documents During COVID 19</a:t>
            </a:r>
            <a:br>
              <a:rPr lang="en-US" sz="1800" dirty="0">
                <a:effectLst/>
                <a:latin typeface="Calibri" panose="020F0502020204030204" pitchFamily="34" charset="0"/>
                <a:ea typeface="Times New Roman" panose="02020603050405020304" pitchFamily="18" charset="0"/>
              </a:rPr>
            </a:br>
            <a:endParaRPr lang="en-US" dirty="0"/>
          </a:p>
        </p:txBody>
      </p:sp>
      <p:sp>
        <p:nvSpPr>
          <p:cNvPr id="3" name="Content Placeholder 2"/>
          <p:cNvSpPr>
            <a:spLocks noGrp="1"/>
          </p:cNvSpPr>
          <p:nvPr>
            <p:ph idx="1"/>
          </p:nvPr>
        </p:nvSpPr>
        <p:spPr>
          <a:xfrm>
            <a:off x="457200" y="1417638"/>
            <a:ext cx="8229600" cy="4830762"/>
          </a:xfrm>
        </p:spPr>
        <p:txBody>
          <a:bodyPr>
            <a:normAutofit fontScale="40000" lnSpcReduction="20000"/>
          </a:bodyPr>
          <a:lstStyle/>
          <a:p>
            <a:pPr marL="0" indent="0">
              <a:buNone/>
            </a:pPr>
            <a:endParaRPr lang="en-US" sz="4400" dirty="0">
              <a:latin typeface="Arial" panose="020B0604020202020204" pitchFamily="34" charset="0"/>
              <a:cs typeface="Arial" panose="020B0604020202020204" pitchFamily="34" charset="0"/>
            </a:endParaRPr>
          </a:p>
          <a:p>
            <a:pPr marL="0" indent="0">
              <a:buNone/>
            </a:pPr>
            <a:r>
              <a:rPr lang="en-US" sz="4400" dirty="0">
                <a:latin typeface="Arial" panose="020B0604020202020204" pitchFamily="34" charset="0"/>
                <a:cs typeface="Arial" panose="020B0604020202020204" pitchFamily="34" charset="0"/>
              </a:rPr>
              <a:t>Attorney</a:t>
            </a:r>
          </a:p>
          <a:p>
            <a:pPr lvl="1"/>
            <a:r>
              <a:rPr lang="en-US" sz="3300" dirty="0">
                <a:latin typeface="Arial" panose="020B0604020202020204" pitchFamily="34" charset="0"/>
                <a:cs typeface="Arial" panose="020B0604020202020204" pitchFamily="34" charset="0"/>
              </a:rPr>
              <a:t>Estate Planning</a:t>
            </a:r>
          </a:p>
          <a:p>
            <a:pPr lvl="1"/>
            <a:r>
              <a:rPr lang="en-US" sz="3300" dirty="0">
                <a:latin typeface="Arial" panose="020B0604020202020204" pitchFamily="34" charset="0"/>
                <a:cs typeface="Arial" panose="020B0604020202020204" pitchFamily="34" charset="0"/>
              </a:rPr>
              <a:t>Document Preparation </a:t>
            </a:r>
          </a:p>
          <a:p>
            <a:pPr lvl="1"/>
            <a:r>
              <a:rPr lang="en-US" sz="3300" dirty="0">
                <a:latin typeface="Arial" panose="020B0604020202020204" pitchFamily="34" charset="0"/>
                <a:cs typeface="Arial" panose="020B0604020202020204" pitchFamily="34" charset="0"/>
              </a:rPr>
              <a:t>Elder Care Planning</a:t>
            </a:r>
          </a:p>
          <a:p>
            <a:pPr lvl="1"/>
            <a:r>
              <a:rPr lang="en-US" sz="3300" dirty="0">
                <a:latin typeface="Arial" panose="020B0604020202020204" pitchFamily="34" charset="0"/>
                <a:cs typeface="Arial" panose="020B0604020202020204" pitchFamily="34" charset="0"/>
              </a:rPr>
              <a:t>Planning for Incapacity </a:t>
            </a:r>
          </a:p>
          <a:p>
            <a:pPr marL="0" indent="0">
              <a:buNone/>
            </a:pPr>
            <a:r>
              <a:rPr lang="en-US" sz="4400" dirty="0">
                <a:latin typeface="Arial" panose="020B0604020202020204" pitchFamily="34" charset="0"/>
                <a:cs typeface="Arial" panose="020B0604020202020204" pitchFamily="34" charset="0"/>
              </a:rPr>
              <a:t>Financial Advisor</a:t>
            </a:r>
          </a:p>
          <a:p>
            <a:pPr lvl="1"/>
            <a:r>
              <a:rPr lang="en-US" sz="3300" dirty="0">
                <a:latin typeface="Arial" panose="020B0604020202020204" pitchFamily="34" charset="0"/>
                <a:cs typeface="Arial" panose="020B0604020202020204" pitchFamily="34" charset="0"/>
              </a:rPr>
              <a:t>Wealth Management</a:t>
            </a:r>
          </a:p>
          <a:p>
            <a:pPr lvl="1"/>
            <a:r>
              <a:rPr lang="en-US" sz="3300" dirty="0">
                <a:latin typeface="Arial" panose="020B0604020202020204" pitchFamily="34" charset="0"/>
                <a:cs typeface="Arial" panose="020B0604020202020204" pitchFamily="34" charset="0"/>
              </a:rPr>
              <a:t>Investments </a:t>
            </a:r>
          </a:p>
          <a:p>
            <a:pPr lvl="1"/>
            <a:r>
              <a:rPr lang="en-US" sz="3300" b="1" u="sng" dirty="0">
                <a:latin typeface="Arial" panose="020B0604020202020204" pitchFamily="34" charset="0"/>
                <a:cs typeface="Arial" panose="020B0604020202020204" pitchFamily="34" charset="0"/>
              </a:rPr>
              <a:t>Maintenance of the legal and financial plan</a:t>
            </a:r>
          </a:p>
          <a:p>
            <a:pPr lvl="1"/>
            <a:r>
              <a:rPr lang="en-US" sz="3300" dirty="0">
                <a:latin typeface="Arial" panose="020B0604020202020204" pitchFamily="34" charset="0"/>
                <a:cs typeface="Arial" panose="020B0604020202020204" pitchFamily="34" charset="0"/>
              </a:rPr>
              <a:t>Retirement Planning</a:t>
            </a:r>
          </a:p>
          <a:p>
            <a:pPr lvl="1"/>
            <a:r>
              <a:rPr lang="en-US" sz="3300" dirty="0">
                <a:latin typeface="Arial" panose="020B0604020202020204" pitchFamily="34" charset="0"/>
                <a:cs typeface="Arial" panose="020B0604020202020204" pitchFamily="34" charset="0"/>
              </a:rPr>
              <a:t>Projection of long term income and expenses</a:t>
            </a:r>
          </a:p>
          <a:p>
            <a:pPr lvl="1"/>
            <a:r>
              <a:rPr lang="en-US" sz="3300" dirty="0">
                <a:latin typeface="Arial" panose="020B0604020202020204" pitchFamily="34" charset="0"/>
                <a:cs typeface="Arial" panose="020B0604020202020204" pitchFamily="34" charset="0"/>
              </a:rPr>
              <a:t>Long Term Care Insurance </a:t>
            </a:r>
          </a:p>
          <a:p>
            <a:pPr marL="0" indent="0">
              <a:buNone/>
            </a:pPr>
            <a:r>
              <a:rPr lang="en-US" sz="4400" dirty="0">
                <a:latin typeface="Arial" panose="020B0604020202020204" pitchFamily="34" charset="0"/>
                <a:cs typeface="Arial" panose="020B0604020202020204" pitchFamily="34" charset="0"/>
              </a:rPr>
              <a:t>CPA</a:t>
            </a:r>
          </a:p>
          <a:p>
            <a:pPr lvl="1"/>
            <a:r>
              <a:rPr lang="en-US" sz="3300" dirty="0">
                <a:latin typeface="Arial" panose="020B0604020202020204" pitchFamily="34" charset="0"/>
                <a:cs typeface="Arial" panose="020B0604020202020204" pitchFamily="34" charset="0"/>
              </a:rPr>
              <a:t>Tax planning and preparation</a:t>
            </a:r>
          </a:p>
          <a:p>
            <a:pPr lvl="1"/>
            <a:r>
              <a:rPr lang="en-US" sz="3300" dirty="0">
                <a:latin typeface="Arial" panose="020B0604020202020204" pitchFamily="34" charset="0"/>
                <a:cs typeface="Arial" panose="020B0604020202020204" pitchFamily="34" charset="0"/>
              </a:rPr>
              <a:t>Financial record-keeping</a:t>
            </a:r>
          </a:p>
          <a:p>
            <a:pPr lvl="1"/>
            <a:endParaRPr lang="en-US" sz="3300" dirty="0">
              <a:latin typeface="Arial" panose="020B0604020202020204" pitchFamily="34" charset="0"/>
              <a:cs typeface="Arial" panose="020B0604020202020204" pitchFamily="34" charset="0"/>
            </a:endParaRPr>
          </a:p>
          <a:p>
            <a:pPr marL="0" indent="0">
              <a:buNone/>
            </a:pPr>
            <a:r>
              <a:rPr lang="en-US" sz="4400" dirty="0">
                <a:latin typeface="Arial" panose="020B0604020202020204" pitchFamily="34" charset="0"/>
                <a:cs typeface="Arial" panose="020B0604020202020204" pitchFamily="34" charset="0"/>
              </a:rPr>
              <a:t>Geriatric Care Manager</a:t>
            </a:r>
          </a:p>
          <a:p>
            <a:pPr lvl="1"/>
            <a:r>
              <a:rPr lang="en-US" sz="3300" dirty="0">
                <a:latin typeface="Arial" panose="020B0604020202020204" pitchFamily="34" charset="0"/>
                <a:cs typeface="Arial" panose="020B0604020202020204" pitchFamily="34" charset="0"/>
              </a:rPr>
              <a:t>Assess, plan, coordinate, monitor and provide services for the older adult</a:t>
            </a:r>
            <a:endParaRPr lang="en-US"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dirty="0"/>
              <a:t>www.fatoullahlaw.com</a:t>
            </a:r>
          </a:p>
        </p:txBody>
      </p:sp>
      <p:sp>
        <p:nvSpPr>
          <p:cNvPr id="5" name="Slide Number Placeholder 4"/>
          <p:cNvSpPr>
            <a:spLocks noGrp="1"/>
          </p:cNvSpPr>
          <p:nvPr>
            <p:ph type="sldNum" sz="quarter" idx="12"/>
          </p:nvPr>
        </p:nvSpPr>
        <p:spPr/>
        <p:txBody>
          <a:bodyPr/>
          <a:lstStyle/>
          <a:p>
            <a:fld id="{11A48B74-D3E6-407B-9ACD-8947EC7EE5E8}" type="slidenum">
              <a:rPr lang="en-US" smtClean="0"/>
              <a:t>2</a:t>
            </a:fld>
            <a:endParaRPr lang="en-US" dirty="0"/>
          </a:p>
        </p:txBody>
      </p:sp>
    </p:spTree>
    <p:extLst>
      <p:ext uri="{BB962C8B-B14F-4D97-AF65-F5344CB8AC3E}">
        <p14:creationId xmlns:p14="http://schemas.microsoft.com/office/powerpoint/2010/main" val="6070835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Arial" panose="020B0604020202020204" pitchFamily="34" charset="0"/>
                <a:cs typeface="Arial" panose="020B0604020202020204" pitchFamily="34" charset="0"/>
              </a:rPr>
              <a:t>Exempt Transfers of the Home</a:t>
            </a:r>
            <a:endParaRPr lang="en-US" b="1" dirty="0"/>
          </a:p>
        </p:txBody>
      </p:sp>
      <p:sp>
        <p:nvSpPr>
          <p:cNvPr id="3" name="Content Placeholder 2"/>
          <p:cNvSpPr>
            <a:spLocks noGrp="1"/>
          </p:cNvSpPr>
          <p:nvPr>
            <p:ph idx="1"/>
          </p:nvPr>
        </p:nvSpPr>
        <p:spPr>
          <a:xfrm>
            <a:off x="381000" y="1295400"/>
            <a:ext cx="8229600" cy="5257800"/>
          </a:xfrm>
        </p:spPr>
        <p:txBody>
          <a:bodyPr>
            <a:normAutofit fontScale="25000" lnSpcReduction="20000"/>
          </a:bodyPr>
          <a:lstStyle/>
          <a:p>
            <a:r>
              <a:rPr lang="en-US" sz="8000" dirty="0">
                <a:latin typeface="Arial" panose="020B0604020202020204" pitchFamily="34" charset="0"/>
                <a:cs typeface="Arial" panose="020B0604020202020204" pitchFamily="34" charset="0"/>
              </a:rPr>
              <a:t>Exempt transfers of the </a:t>
            </a:r>
            <a:r>
              <a:rPr lang="en-US" sz="8000" u="sng" dirty="0">
                <a:latin typeface="Arial" panose="020B0604020202020204" pitchFamily="34" charset="0"/>
                <a:cs typeface="Arial" panose="020B0604020202020204" pitchFamily="34" charset="0"/>
              </a:rPr>
              <a:t>primary residence </a:t>
            </a:r>
            <a:r>
              <a:rPr lang="en-US" sz="8000" dirty="0">
                <a:latin typeface="Arial" panose="020B0604020202020204" pitchFamily="34" charset="0"/>
                <a:cs typeface="Arial" panose="020B0604020202020204" pitchFamily="34" charset="0"/>
              </a:rPr>
              <a:t>(the “Homestead”)</a:t>
            </a:r>
          </a:p>
          <a:p>
            <a:pPr marL="1200150" lvl="1" indent="-742950">
              <a:buFont typeface="+mj-lt"/>
              <a:buAutoNum type="arabicPeriod"/>
            </a:pPr>
            <a:r>
              <a:rPr lang="en-US" sz="8000" dirty="0">
                <a:latin typeface="Arial" panose="020B0604020202020204" pitchFamily="34" charset="0"/>
                <a:cs typeface="Arial" panose="020B0604020202020204" pitchFamily="34" charset="0"/>
              </a:rPr>
              <a:t>Transfer of the home to a spouse</a:t>
            </a:r>
          </a:p>
          <a:p>
            <a:pPr marL="1200150" lvl="1" indent="-742950">
              <a:buFont typeface="+mj-lt"/>
              <a:buAutoNum type="arabicPeriod"/>
            </a:pPr>
            <a:r>
              <a:rPr lang="en-US" sz="8000" dirty="0">
                <a:latin typeface="Arial" panose="020B0604020202020204" pitchFamily="34" charset="0"/>
                <a:cs typeface="Arial" panose="020B0604020202020204" pitchFamily="34" charset="0"/>
              </a:rPr>
              <a:t>Transfer of the home to a disabled, blind or minor child (but consider the child’s benefits!)</a:t>
            </a:r>
          </a:p>
          <a:p>
            <a:pPr marL="1200150" lvl="1" indent="-742950">
              <a:buFont typeface="+mj-lt"/>
              <a:buAutoNum type="arabicPeriod"/>
            </a:pPr>
            <a:r>
              <a:rPr lang="en-US" sz="8000" dirty="0">
                <a:latin typeface="Arial" panose="020B0604020202020204" pitchFamily="34" charset="0"/>
                <a:cs typeface="Arial" panose="020B0604020202020204" pitchFamily="34" charset="0"/>
              </a:rPr>
              <a:t>Transfer of the home to a sibling of the A/R with an equity interest and who resided in the home for one year prior to institutionalization</a:t>
            </a:r>
          </a:p>
          <a:p>
            <a:pPr marL="1200150" lvl="1" indent="-742950">
              <a:buFont typeface="+mj-lt"/>
              <a:buAutoNum type="arabicPeriod"/>
            </a:pPr>
            <a:r>
              <a:rPr lang="en-US" sz="8000" dirty="0">
                <a:latin typeface="Arial" panose="020B0604020202020204" pitchFamily="34" charset="0"/>
                <a:cs typeface="Arial" panose="020B0604020202020204" pitchFamily="34" charset="0"/>
              </a:rPr>
              <a:t>Transfer of the home to an adult caregiver child who resided in the home for at least two years prior to institutionalization (“Caretaker Child” exception)</a:t>
            </a:r>
          </a:p>
          <a:p>
            <a:pPr marL="0" indent="0">
              <a:buNone/>
            </a:pPr>
            <a:r>
              <a:rPr lang="en-US" sz="8000" b="1" u="sng" dirty="0"/>
              <a:t>Home Equity Limitation:</a:t>
            </a:r>
            <a:r>
              <a:rPr lang="en-US" sz="8000" dirty="0"/>
              <a:t> The </a:t>
            </a:r>
            <a:r>
              <a:rPr lang="en-US" sz="8000" dirty="0">
                <a:latin typeface="Arial" panose="020B0604020202020204" pitchFamily="34" charset="0"/>
                <a:cs typeface="Arial" panose="020B0604020202020204" pitchFamily="34" charset="0"/>
              </a:rPr>
              <a:t>Deficit Reduction Act of 2005 signed by President Bush on February 8, 2006 expanded the look-back to 5 years and also provided for a limitation on the equity value of a home in order to qualify for Medicaid</a:t>
            </a:r>
          </a:p>
          <a:p>
            <a:r>
              <a:rPr lang="en-US" sz="8000" dirty="0">
                <a:latin typeface="Arial" panose="020B0604020202020204" pitchFamily="34" charset="0"/>
                <a:cs typeface="Arial" panose="020B0604020202020204" pitchFamily="34" charset="0"/>
              </a:rPr>
              <a:t>The equity limitation is currently $893,000</a:t>
            </a:r>
          </a:p>
          <a:p>
            <a:r>
              <a:rPr lang="en-US" sz="8000" dirty="0">
                <a:latin typeface="Arial" panose="020B0604020202020204" pitchFamily="34" charset="0"/>
                <a:cs typeface="Arial" panose="020B0604020202020204" pitchFamily="34" charset="0"/>
              </a:rPr>
              <a:t>Value of homes, condos &amp; co-ops in NYC, Westchester and Long Island often exceed $893,000</a:t>
            </a:r>
          </a:p>
          <a:p>
            <a:r>
              <a:rPr lang="en-US" sz="8000" dirty="0">
                <a:latin typeface="Arial" panose="020B0604020202020204" pitchFamily="34" charset="0"/>
                <a:cs typeface="Arial" panose="020B0604020202020204" pitchFamily="34" charset="0"/>
              </a:rPr>
              <a:t>Equity limitation does not apply if there is a spouse or a minor, blind or disabled child living in the home</a:t>
            </a:r>
          </a:p>
          <a:p>
            <a:endParaRPr lang="en-US" dirty="0"/>
          </a:p>
        </p:txBody>
      </p:sp>
      <p:sp>
        <p:nvSpPr>
          <p:cNvPr id="4" name="Slide Number Placeholder 3"/>
          <p:cNvSpPr>
            <a:spLocks noGrp="1"/>
          </p:cNvSpPr>
          <p:nvPr>
            <p:ph type="sldNum" sz="quarter" idx="12"/>
          </p:nvPr>
        </p:nvSpPr>
        <p:spPr/>
        <p:txBody>
          <a:bodyPr/>
          <a:lstStyle/>
          <a:p>
            <a:fld id="{11A48B74-D3E6-407B-9ACD-8947EC7EE5E8}" type="slidenum">
              <a:rPr lang="en-US" smtClean="0"/>
              <a:t>20</a:t>
            </a:fld>
            <a:endParaRPr lang="en-US" dirty="0"/>
          </a:p>
        </p:txBody>
      </p:sp>
      <p:sp>
        <p:nvSpPr>
          <p:cNvPr id="5" name="Footer Placeholder 4"/>
          <p:cNvSpPr>
            <a:spLocks noGrp="1"/>
          </p:cNvSpPr>
          <p:nvPr>
            <p:ph type="ftr" sz="quarter" idx="11"/>
          </p:nvPr>
        </p:nvSpPr>
        <p:spPr/>
        <p:txBody>
          <a:bodyPr/>
          <a:lstStyle/>
          <a:p>
            <a:r>
              <a:rPr lang="en-US" dirty="0"/>
              <a:t>www.fatoullahlaw.com</a:t>
            </a:r>
          </a:p>
        </p:txBody>
      </p:sp>
    </p:spTree>
    <p:extLst>
      <p:ext uri="{BB962C8B-B14F-4D97-AF65-F5344CB8AC3E}">
        <p14:creationId xmlns:p14="http://schemas.microsoft.com/office/powerpoint/2010/main" val="5416417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574FC10-3285-4362-AE2A-CDBC7C6964CE}"/>
              </a:ext>
            </a:extLst>
          </p:cNvPr>
          <p:cNvSpPr>
            <a:spLocks noGrp="1"/>
          </p:cNvSpPr>
          <p:nvPr>
            <p:ph type="ftr" sz="quarter" idx="11"/>
          </p:nvPr>
        </p:nvSpPr>
        <p:spPr/>
        <p:txBody>
          <a:bodyPr/>
          <a:lstStyle/>
          <a:p>
            <a:r>
              <a:rPr lang="en-US" dirty="0"/>
              <a:t>www.fatoullahlaw.com</a:t>
            </a:r>
          </a:p>
        </p:txBody>
      </p:sp>
      <p:sp>
        <p:nvSpPr>
          <p:cNvPr id="3" name="Slide Number Placeholder 2">
            <a:extLst>
              <a:ext uri="{FF2B5EF4-FFF2-40B4-BE49-F238E27FC236}">
                <a16:creationId xmlns:a16="http://schemas.microsoft.com/office/drawing/2014/main" id="{EE1CDE04-BDC5-4111-963F-A49BB0CAC3BB}"/>
              </a:ext>
            </a:extLst>
          </p:cNvPr>
          <p:cNvSpPr>
            <a:spLocks noGrp="1"/>
          </p:cNvSpPr>
          <p:nvPr>
            <p:ph type="sldNum" sz="quarter" idx="12"/>
          </p:nvPr>
        </p:nvSpPr>
        <p:spPr/>
        <p:txBody>
          <a:bodyPr/>
          <a:lstStyle/>
          <a:p>
            <a:fld id="{11A48B74-D3E6-407B-9ACD-8947EC7EE5E8}" type="slidenum">
              <a:rPr lang="en-US" smtClean="0"/>
              <a:t>21</a:t>
            </a:fld>
            <a:endParaRPr lang="en-US" dirty="0"/>
          </a:p>
        </p:txBody>
      </p:sp>
      <p:sp>
        <p:nvSpPr>
          <p:cNvPr id="4" name="Rectangle 3">
            <a:extLst>
              <a:ext uri="{FF2B5EF4-FFF2-40B4-BE49-F238E27FC236}">
                <a16:creationId xmlns:a16="http://schemas.microsoft.com/office/drawing/2014/main" id="{43A2EC0C-77CF-4390-9730-4B52A8F56769}"/>
              </a:ext>
            </a:extLst>
          </p:cNvPr>
          <p:cNvSpPr/>
          <p:nvPr/>
        </p:nvSpPr>
        <p:spPr>
          <a:xfrm>
            <a:off x="25977" y="307007"/>
            <a:ext cx="9144000" cy="6432530"/>
          </a:xfrm>
          <a:prstGeom prst="rect">
            <a:avLst/>
          </a:prstGeom>
        </p:spPr>
        <p:txBody>
          <a:bodyPr wrap="square">
            <a:spAutoFit/>
          </a:bodyPr>
          <a:lstStyle/>
          <a:p>
            <a:pPr algn="ctr"/>
            <a:r>
              <a:rPr lang="en-US" sz="3200" b="1" dirty="0">
                <a:latin typeface="Arial" panose="020B0604020202020204" pitchFamily="34" charset="0"/>
              </a:rPr>
              <a:t>Transfer Penalty Would Cause</a:t>
            </a:r>
          </a:p>
          <a:p>
            <a:r>
              <a:rPr lang="en-US" sz="3200" b="1" dirty="0">
                <a:latin typeface="Arial" panose="020B0604020202020204" pitchFamily="34" charset="0"/>
              </a:rPr>
              <a:t> 			  “Undue Hardship”</a:t>
            </a:r>
          </a:p>
          <a:p>
            <a:pPr algn="ctr"/>
            <a:endParaRPr lang="en-US" sz="2000" b="1"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1600" dirty="0">
                <a:latin typeface="Arial" panose="020B0604020202020204" pitchFamily="34" charset="0"/>
                <a:cs typeface="Arial" panose="020B0604020202020204" pitchFamily="34" charset="0"/>
              </a:rPr>
              <a:t>Denial of eligibility would cause an undue hardship, i.e., it would: deprive the individual of medical care such that the individual’s health or life would be endangered</a:t>
            </a:r>
          </a:p>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    Hardship if nursing home threatens discharge if Medicaid not</a:t>
            </a:r>
          </a:p>
          <a:p>
            <a:r>
              <a:rPr lang="en-US" sz="1600" dirty="0">
                <a:latin typeface="Arial" panose="020B0604020202020204" pitchFamily="34" charset="0"/>
                <a:cs typeface="Arial" panose="020B0604020202020204" pitchFamily="34" charset="0"/>
              </a:rPr>
              <a:t>      secured and payment not made. </a:t>
            </a:r>
          </a:p>
          <a:p>
            <a:r>
              <a:rPr lang="en-US" sz="1600" dirty="0">
                <a:latin typeface="Arial" panose="020B0604020202020204" pitchFamily="34" charset="0"/>
                <a:cs typeface="Arial" panose="020B0604020202020204" pitchFamily="34" charset="0"/>
              </a:rPr>
              <a:t>      FH 6657601M Albany, </a:t>
            </a:r>
            <a:r>
              <a:rPr lang="pt-BR" sz="1600" dirty="0">
                <a:latin typeface="Arial" panose="020B0604020202020204" pitchFamily="34" charset="0"/>
                <a:cs typeface="Arial" panose="020B0604020202020204" pitchFamily="34" charset="0"/>
              </a:rPr>
              <a:t>FH 67841713Z Schenectady; FH No. 6660774R   </a:t>
            </a:r>
          </a:p>
          <a:p>
            <a:r>
              <a:rPr lang="pt-BR" sz="1600" dirty="0">
                <a:latin typeface="Arial" panose="020B0604020202020204" pitchFamily="34" charset="0"/>
                <a:cs typeface="Arial" panose="020B0604020202020204" pitchFamily="34" charset="0"/>
              </a:rPr>
              <a:t>      Suffolk</a:t>
            </a:r>
            <a:r>
              <a:rPr lang="en-US" sz="1600" dirty="0">
                <a:latin typeface="Arial" panose="020B0604020202020204" pitchFamily="34" charset="0"/>
                <a:cs typeface="Arial" panose="020B0604020202020204" pitchFamily="34" charset="0"/>
              </a:rPr>
              <a:t>  </a:t>
            </a:r>
          </a:p>
          <a:p>
            <a:pPr marL="342900" indent="-342900">
              <a:buFont typeface="Arial" panose="020B0604020202020204" pitchFamily="34" charset="0"/>
              <a:buChar char="•"/>
            </a:pPr>
            <a:endParaRPr lang="en-US" sz="16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1600" dirty="0">
                <a:latin typeface="Arial" panose="020B0604020202020204" pitchFamily="34" charset="0"/>
                <a:cs typeface="Arial" panose="020B0604020202020204" pitchFamily="34" charset="0"/>
              </a:rPr>
              <a:t>Hardship if would deprive the individual of food, clothing, shelter, or</a:t>
            </a:r>
          </a:p>
          <a:p>
            <a:r>
              <a:rPr lang="en-US" sz="1600" dirty="0">
                <a:latin typeface="Arial" panose="020B0604020202020204" pitchFamily="34" charset="0"/>
                <a:cs typeface="Arial" panose="020B0604020202020204" pitchFamily="34" charset="0"/>
              </a:rPr>
              <a:t>      other necessities of life. §366 subd. 5 (e)(4)(iv) and THIS IS DIFFICULT TO    </a:t>
            </a:r>
          </a:p>
          <a:p>
            <a:r>
              <a:rPr lang="en-US" sz="1600" dirty="0">
                <a:latin typeface="Arial" panose="020B0604020202020204" pitchFamily="34" charset="0"/>
                <a:cs typeface="Arial" panose="020B0604020202020204" pitchFamily="34" charset="0"/>
              </a:rPr>
              <a:t>      PROVE IN A NURSING HOME CONTEXT BUT CAN BE USED IN THE </a:t>
            </a:r>
          </a:p>
          <a:p>
            <a:r>
              <a:rPr lang="en-US" sz="1600" dirty="0">
                <a:latin typeface="Arial" panose="020B0604020202020204" pitchFamily="34" charset="0"/>
                <a:cs typeface="Arial" panose="020B0604020202020204" pitchFamily="34" charset="0"/>
              </a:rPr>
              <a:t>      HOME CARE CONTEXT AFTER OCTOBER 1, 2020</a:t>
            </a:r>
          </a:p>
          <a:p>
            <a:endParaRPr lang="en-US" sz="16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1600" dirty="0">
                <a:latin typeface="Arial" panose="020B0604020202020204" pitchFamily="34" charset="0"/>
                <a:cs typeface="Arial" panose="020B0604020202020204" pitchFamily="34" charset="0"/>
              </a:rPr>
              <a:t>Hardship if unable to have the resources returned despite best</a:t>
            </a:r>
          </a:p>
          <a:p>
            <a:r>
              <a:rPr lang="en-US" sz="1600" dirty="0">
                <a:latin typeface="Arial" panose="020B0604020202020204" pitchFamily="34" charset="0"/>
                <a:cs typeface="Arial" panose="020B0604020202020204" pitchFamily="34" charset="0"/>
              </a:rPr>
              <a:t>      efforts, or can’t obtain fair market value for them, or cannot void a </a:t>
            </a:r>
          </a:p>
          <a:p>
            <a:r>
              <a:rPr lang="en-US" sz="1600" dirty="0">
                <a:latin typeface="Arial" panose="020B0604020202020204" pitchFamily="34" charset="0"/>
                <a:cs typeface="Arial" panose="020B0604020202020204" pitchFamily="34" charset="0"/>
              </a:rPr>
              <a:t>      transfer to a trust fund</a:t>
            </a:r>
          </a:p>
          <a:p>
            <a:endParaRPr lang="en-US" sz="1600" dirty="0">
              <a:latin typeface="CambriaMath"/>
            </a:endParaRPr>
          </a:p>
          <a:p>
            <a:r>
              <a:rPr lang="en-US" sz="1600" dirty="0">
                <a:solidFill>
                  <a:srgbClr val="000000"/>
                </a:solidFill>
                <a:latin typeface="Arial" panose="020B0604020202020204" pitchFamily="34" charset="0"/>
                <a:cs typeface="Arial" panose="020B0604020202020204" pitchFamily="34" charset="0"/>
              </a:rPr>
              <a:t>*How much cooperation &amp; effort is required of applicant or agent with a  power of attorney to get funds back has been the subject of fair hearings. See, e.g,. FH #5153034Y (Albany Co. 5/12/09)(no hardship found), FH No.6660774R, Suffolk Co. 3/12/2014 (undue hardship exemption granted)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537644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34997C5B-5CAE-4E4E-B2D6-AF56DBE54262}"/>
              </a:ext>
            </a:extLst>
          </p:cNvPr>
          <p:cNvSpPr>
            <a:spLocks noGrp="1"/>
          </p:cNvSpPr>
          <p:nvPr>
            <p:ph type="ftr" sz="quarter" idx="11"/>
          </p:nvPr>
        </p:nvSpPr>
        <p:spPr/>
        <p:txBody>
          <a:bodyPr/>
          <a:lstStyle/>
          <a:p>
            <a:r>
              <a:rPr lang="en-US" dirty="0"/>
              <a:t>www.fatoullahlaw.com</a:t>
            </a:r>
          </a:p>
        </p:txBody>
      </p:sp>
      <p:sp>
        <p:nvSpPr>
          <p:cNvPr id="3" name="Slide Number Placeholder 2">
            <a:extLst>
              <a:ext uri="{FF2B5EF4-FFF2-40B4-BE49-F238E27FC236}">
                <a16:creationId xmlns:a16="http://schemas.microsoft.com/office/drawing/2014/main" id="{BC94B35C-E23E-4086-A6C3-F837A37DE8D3}"/>
              </a:ext>
            </a:extLst>
          </p:cNvPr>
          <p:cNvSpPr>
            <a:spLocks noGrp="1"/>
          </p:cNvSpPr>
          <p:nvPr>
            <p:ph type="sldNum" sz="quarter" idx="12"/>
          </p:nvPr>
        </p:nvSpPr>
        <p:spPr/>
        <p:txBody>
          <a:bodyPr/>
          <a:lstStyle/>
          <a:p>
            <a:fld id="{11A48B74-D3E6-407B-9ACD-8947EC7EE5E8}" type="slidenum">
              <a:rPr lang="en-US" smtClean="0"/>
              <a:t>22</a:t>
            </a:fld>
            <a:endParaRPr lang="en-US" dirty="0"/>
          </a:p>
        </p:txBody>
      </p:sp>
      <p:sp>
        <p:nvSpPr>
          <p:cNvPr id="4" name="Rectangle 3">
            <a:extLst>
              <a:ext uri="{FF2B5EF4-FFF2-40B4-BE49-F238E27FC236}">
                <a16:creationId xmlns:a16="http://schemas.microsoft.com/office/drawing/2014/main" id="{479CBF88-29E9-4538-AE02-20BB22CBFD8B}"/>
              </a:ext>
            </a:extLst>
          </p:cNvPr>
          <p:cNvSpPr/>
          <p:nvPr/>
        </p:nvSpPr>
        <p:spPr>
          <a:xfrm>
            <a:off x="533400" y="838200"/>
            <a:ext cx="8229600" cy="4431983"/>
          </a:xfrm>
          <a:prstGeom prst="rect">
            <a:avLst/>
          </a:prstGeom>
        </p:spPr>
        <p:txBody>
          <a:bodyPr wrap="square">
            <a:spAutoFit/>
          </a:bodyPr>
          <a:lstStyle/>
          <a:p>
            <a:r>
              <a:rPr lang="en-US" sz="2800" dirty="0">
                <a:solidFill>
                  <a:srgbClr val="000000"/>
                </a:solidFill>
                <a:latin typeface="Arial" panose="020B0604020202020204" pitchFamily="34" charset="0"/>
                <a:cs typeface="Arial" panose="020B0604020202020204" pitchFamily="34" charset="0"/>
              </a:rPr>
              <a:t>		“</a:t>
            </a:r>
            <a:r>
              <a:rPr lang="en-US" sz="2800" b="1" dirty="0">
                <a:solidFill>
                  <a:srgbClr val="000000"/>
                </a:solidFill>
                <a:latin typeface="Arial" panose="020B0604020202020204" pitchFamily="34" charset="0"/>
                <a:cs typeface="Arial" panose="020B0604020202020204" pitchFamily="34" charset="0"/>
              </a:rPr>
              <a:t>Undue Hardship Cont.</a:t>
            </a:r>
          </a:p>
          <a:p>
            <a:endParaRPr lang="en-US" sz="2800" dirty="0">
              <a:solidFill>
                <a:srgbClr val="000000"/>
              </a:solidFill>
              <a:latin typeface="Arial" panose="020B0604020202020204" pitchFamily="34" charset="0"/>
              <a:cs typeface="Arial" panose="020B0604020202020204" pitchFamily="34" charset="0"/>
            </a:endParaRPr>
          </a:p>
          <a:p>
            <a:endParaRPr lang="en-US" sz="2800" dirty="0">
              <a:solidFill>
                <a:srgbClr val="00000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DOH has not yet determined how Undue Hardship will be applied to long-term care in the homecare setting and in addition, how the prohibition against Undue Hardship based on the applicant’s income and resource levels (an issue for nursing home Medicaid) would be resolved for community long-term care purposes. </a:t>
            </a:r>
          </a:p>
          <a:p>
            <a:endParaRPr lang="en-US" dirty="0">
              <a:latin typeface="Arial" panose="020B0604020202020204" pitchFamily="34" charset="0"/>
              <a:cs typeface="Arial" panose="020B0604020202020204" pitchFamily="34" charset="0"/>
            </a:endParaRPr>
          </a:p>
          <a:p>
            <a:endParaRPr lang="en-US" dirty="0">
              <a:solidFill>
                <a:srgbClr val="000000"/>
              </a:solidFill>
              <a:latin typeface="Arial" panose="020B0604020202020204" pitchFamily="34" charset="0"/>
              <a:cs typeface="Arial" panose="020B0604020202020204" pitchFamily="34" charset="0"/>
            </a:endParaRPr>
          </a:p>
          <a:p>
            <a:r>
              <a:rPr lang="en-US" dirty="0">
                <a:solidFill>
                  <a:srgbClr val="000000"/>
                </a:solidFill>
                <a:latin typeface="Arial" panose="020B0604020202020204" pitchFamily="34" charset="0"/>
                <a:cs typeface="Arial" panose="020B0604020202020204" pitchFamily="34" charset="0"/>
              </a:rPr>
              <a:t>*How much cooperation &amp; effort is required of applicant or agent with a  power of attorney to get funds back has been the subject of fair hearings. See, e.g,. FH #5153034Y (Albany Co. 5/12/09)(no hardship found), FH No.6660774R, Suffolk Co. 3/12/2014 (undue hardship exemption granted)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25208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8F2F01F-47B1-43D3-8376-67FB5AAED65E}"/>
              </a:ext>
            </a:extLst>
          </p:cNvPr>
          <p:cNvSpPr>
            <a:spLocks noGrp="1"/>
          </p:cNvSpPr>
          <p:nvPr>
            <p:ph type="title"/>
          </p:nvPr>
        </p:nvSpPr>
        <p:spPr/>
        <p:txBody>
          <a:bodyPr>
            <a:noAutofit/>
          </a:bodyPr>
          <a:lstStyle/>
          <a:p>
            <a:br>
              <a:rPr lang="en-US" sz="3200" b="1" dirty="0">
                <a:latin typeface="Arial" panose="020B0604020202020204" pitchFamily="34" charset="0"/>
              </a:rPr>
            </a:br>
            <a:r>
              <a:rPr lang="en-US" sz="3200" b="1" dirty="0">
                <a:latin typeface="Arial" panose="020B0604020202020204" pitchFamily="34" charset="0"/>
              </a:rPr>
              <a:t>Which Community-Based Services Will The New Lookback Apply To?</a:t>
            </a:r>
            <a:br>
              <a:rPr lang="en-US" sz="3200" b="1" dirty="0">
                <a:latin typeface="Arial" panose="020B0604020202020204" pitchFamily="34" charset="0"/>
              </a:rPr>
            </a:br>
            <a:endParaRPr lang="en-US" sz="3200" dirty="0"/>
          </a:p>
        </p:txBody>
      </p:sp>
      <p:sp>
        <p:nvSpPr>
          <p:cNvPr id="2" name="Footer Placeholder 1">
            <a:extLst>
              <a:ext uri="{FF2B5EF4-FFF2-40B4-BE49-F238E27FC236}">
                <a16:creationId xmlns:a16="http://schemas.microsoft.com/office/drawing/2014/main" id="{585956D9-B23F-4DE3-884D-D7912A5B7CC2}"/>
              </a:ext>
            </a:extLst>
          </p:cNvPr>
          <p:cNvSpPr>
            <a:spLocks noGrp="1"/>
          </p:cNvSpPr>
          <p:nvPr>
            <p:ph type="ftr" sz="quarter" idx="11"/>
          </p:nvPr>
        </p:nvSpPr>
        <p:spPr/>
        <p:txBody>
          <a:bodyPr/>
          <a:lstStyle/>
          <a:p>
            <a:r>
              <a:rPr lang="en-US" dirty="0"/>
              <a:t>www.fatoullahlaw.com</a:t>
            </a:r>
          </a:p>
        </p:txBody>
      </p:sp>
      <p:sp>
        <p:nvSpPr>
          <p:cNvPr id="3" name="Slide Number Placeholder 2">
            <a:extLst>
              <a:ext uri="{FF2B5EF4-FFF2-40B4-BE49-F238E27FC236}">
                <a16:creationId xmlns:a16="http://schemas.microsoft.com/office/drawing/2014/main" id="{D123C539-3A01-43F8-9754-4851F4AB0F87}"/>
              </a:ext>
            </a:extLst>
          </p:cNvPr>
          <p:cNvSpPr>
            <a:spLocks noGrp="1"/>
          </p:cNvSpPr>
          <p:nvPr>
            <p:ph type="sldNum" sz="quarter" idx="12"/>
          </p:nvPr>
        </p:nvSpPr>
        <p:spPr/>
        <p:txBody>
          <a:bodyPr/>
          <a:lstStyle/>
          <a:p>
            <a:fld id="{11A48B74-D3E6-407B-9ACD-8947EC7EE5E8}" type="slidenum">
              <a:rPr lang="en-US" smtClean="0"/>
              <a:t>23</a:t>
            </a:fld>
            <a:endParaRPr lang="en-US" dirty="0"/>
          </a:p>
        </p:txBody>
      </p:sp>
      <p:sp>
        <p:nvSpPr>
          <p:cNvPr id="4" name="Rectangle 3">
            <a:extLst>
              <a:ext uri="{FF2B5EF4-FFF2-40B4-BE49-F238E27FC236}">
                <a16:creationId xmlns:a16="http://schemas.microsoft.com/office/drawing/2014/main" id="{55FD6536-DD3E-4626-9669-82769624C526}"/>
              </a:ext>
            </a:extLst>
          </p:cNvPr>
          <p:cNvSpPr/>
          <p:nvPr/>
        </p:nvSpPr>
        <p:spPr>
          <a:xfrm>
            <a:off x="609600" y="1443841"/>
            <a:ext cx="8305800" cy="4401205"/>
          </a:xfrm>
          <a:prstGeom prst="rect">
            <a:avLst/>
          </a:prstGeom>
        </p:spPr>
        <p:txBody>
          <a:bodyPr wrap="square">
            <a:spAutoFit/>
          </a:bodyPr>
          <a:lstStyle/>
          <a:p>
            <a:pPr marL="457200" indent="-457200" algn="ctr">
              <a:buFont typeface="Arial" panose="020B0604020202020204" pitchFamily="34" charset="0"/>
              <a:buChar char="•"/>
            </a:pPr>
            <a:endParaRPr lang="en-US" sz="2800" b="1" dirty="0">
              <a:latin typeface="Arial" panose="020B0604020202020204" pitchFamily="34" charset="0"/>
            </a:endParaRPr>
          </a:p>
          <a:p>
            <a:pPr marL="457200" indent="-457200">
              <a:buFont typeface="Arial" panose="020B0604020202020204" pitchFamily="34" charset="0"/>
              <a:buChar char="•"/>
            </a:pPr>
            <a:r>
              <a:rPr lang="en-US" sz="2800" dirty="0">
                <a:latin typeface="Arial" panose="020B0604020202020204" pitchFamily="34" charset="0"/>
                <a:cs typeface="Arial" panose="020B0604020202020204" pitchFamily="34" charset="0"/>
              </a:rPr>
              <a:t>Personal care services, such as a home health attendant (likely will include CDPAP)</a:t>
            </a:r>
          </a:p>
          <a:p>
            <a:pPr marL="457200" indent="-457200">
              <a:buFont typeface="Arial" panose="020B0604020202020204" pitchFamily="34" charset="0"/>
              <a:buChar char="•"/>
            </a:pPr>
            <a:r>
              <a:rPr lang="en-US" sz="2800" dirty="0">
                <a:latin typeface="Arial" panose="020B0604020202020204" pitchFamily="34" charset="0"/>
                <a:cs typeface="Arial" panose="020B0604020202020204" pitchFamily="34" charset="0"/>
              </a:rPr>
              <a:t>Home health care services, which includes skilled nursing and therapy</a:t>
            </a:r>
          </a:p>
          <a:p>
            <a:pPr marL="457200" indent="-457200">
              <a:buFont typeface="Arial" panose="020B0604020202020204" pitchFamily="34" charset="0"/>
              <a:buChar char="•"/>
            </a:pPr>
            <a:r>
              <a:rPr lang="en-US" sz="2800" dirty="0">
                <a:latin typeface="Arial" panose="020B0604020202020204" pitchFamily="34" charset="0"/>
                <a:cs typeface="Arial" panose="020B0604020202020204" pitchFamily="34" charset="0"/>
              </a:rPr>
              <a:t>Private duty nursing</a:t>
            </a:r>
          </a:p>
          <a:p>
            <a:pPr marL="457200" indent="-457200">
              <a:buFont typeface="Arial" panose="020B0604020202020204" pitchFamily="34" charset="0"/>
              <a:buChar char="•"/>
            </a:pPr>
            <a:r>
              <a:rPr lang="en-US" sz="2800" dirty="0">
                <a:latin typeface="Arial" panose="020B0604020202020204" pitchFamily="34" charset="0"/>
                <a:cs typeface="Arial" panose="020B0604020202020204" pitchFamily="34" charset="0"/>
              </a:rPr>
              <a:t>Assisted Living Program (ALP beds)</a:t>
            </a:r>
          </a:p>
          <a:p>
            <a:pPr marL="457200" indent="-457200">
              <a:buFont typeface="Arial" panose="020B0604020202020204" pitchFamily="34" charset="0"/>
              <a:buChar char="•"/>
            </a:pPr>
            <a:r>
              <a:rPr lang="en-US" sz="2800" dirty="0">
                <a:latin typeface="Arial" panose="020B0604020202020204" pitchFamily="34" charset="0"/>
                <a:cs typeface="Arial" panose="020B0604020202020204" pitchFamily="34" charset="0"/>
              </a:rPr>
              <a:t>And the NYS Department of Health can, in the future, even designate other services which will be effected by the look-back</a:t>
            </a:r>
          </a:p>
        </p:txBody>
      </p:sp>
    </p:spTree>
    <p:extLst>
      <p:ext uri="{BB962C8B-B14F-4D97-AF65-F5344CB8AC3E}">
        <p14:creationId xmlns:p14="http://schemas.microsoft.com/office/powerpoint/2010/main" val="5462387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Arial" panose="020B0604020202020204" pitchFamily="34" charset="0"/>
                <a:cs typeface="Arial" panose="020B0604020202020204" pitchFamily="34" charset="0"/>
              </a:rPr>
              <a:t>Pooled Income Trusts</a:t>
            </a:r>
          </a:p>
        </p:txBody>
      </p:sp>
      <p:sp>
        <p:nvSpPr>
          <p:cNvPr id="3" name="Content Placeholder 2"/>
          <p:cNvSpPr>
            <a:spLocks noGrp="1"/>
          </p:cNvSpPr>
          <p:nvPr>
            <p:ph idx="1"/>
          </p:nvPr>
        </p:nvSpPr>
        <p:spPr>
          <a:xfrm>
            <a:off x="533400" y="1585912"/>
            <a:ext cx="8229600" cy="4953000"/>
          </a:xfrm>
        </p:spPr>
        <p:txBody>
          <a:bodyPr>
            <a:normAutofit/>
          </a:bodyPr>
          <a:lstStyle/>
          <a:p>
            <a:r>
              <a:rPr lang="en-US" sz="2400" dirty="0">
                <a:latin typeface="Arial" panose="020B0604020202020204" pitchFamily="34" charset="0"/>
                <a:cs typeface="Arial" panose="020B0604020202020204" pitchFamily="34" charset="0"/>
              </a:rPr>
              <a:t>A trust organized and operated by a non-profit organization that pools the funds of many Grantors, and uses these funds to pay certain expenses of the various Grantors</a:t>
            </a:r>
          </a:p>
          <a:p>
            <a:r>
              <a:rPr lang="en-US" sz="2400" dirty="0">
                <a:latin typeface="Arial" panose="020B0604020202020204" pitchFamily="34" charset="0"/>
                <a:cs typeface="Arial" panose="020B0604020202020204" pitchFamily="34" charset="0"/>
              </a:rPr>
              <a:t>Permits Grantor/Medicaid applicant-recipient to reduce monthly income so that there is no spend down (income in excess of Medicaid income levels - $875/mo. +$20) plus health insurance premiums</a:t>
            </a:r>
          </a:p>
          <a:p>
            <a:r>
              <a:rPr lang="en-US" sz="2400" dirty="0">
                <a:latin typeface="Arial" panose="020B0604020202020204" pitchFamily="34" charset="0"/>
                <a:cs typeface="Arial" panose="020B0604020202020204" pitchFamily="34" charset="0"/>
              </a:rPr>
              <a:t>Without the pooled income trust, Medicaid recipient would have to spend down any excess income before Medicaid will pay for services </a:t>
            </a:r>
          </a:p>
        </p:txBody>
      </p:sp>
      <p:sp>
        <p:nvSpPr>
          <p:cNvPr id="4" name="Slide Number Placeholder 3"/>
          <p:cNvSpPr>
            <a:spLocks noGrp="1"/>
          </p:cNvSpPr>
          <p:nvPr>
            <p:ph type="sldNum" sz="quarter" idx="12"/>
          </p:nvPr>
        </p:nvSpPr>
        <p:spPr/>
        <p:txBody>
          <a:bodyPr/>
          <a:lstStyle/>
          <a:p>
            <a:fld id="{7C8CE16F-5191-4A66-9100-D463FD076B3A}" type="slidenum">
              <a:rPr lang="en-US" smtClean="0"/>
              <a:pPr/>
              <a:t>24</a:t>
            </a:fld>
            <a:endParaRPr lang="en-US" dirty="0"/>
          </a:p>
        </p:txBody>
      </p:sp>
      <p:sp>
        <p:nvSpPr>
          <p:cNvPr id="6" name="Footer Placeholder 5"/>
          <p:cNvSpPr>
            <a:spLocks noGrp="1"/>
          </p:cNvSpPr>
          <p:nvPr>
            <p:ph type="ftr" sz="quarter" idx="11"/>
          </p:nvPr>
        </p:nvSpPr>
        <p:spPr/>
        <p:txBody>
          <a:bodyPr/>
          <a:lstStyle/>
          <a:p>
            <a:r>
              <a:rPr lang="en-US" dirty="0">
                <a:latin typeface="Arial" panose="020B0604020202020204" pitchFamily="34" charset="0"/>
                <a:cs typeface="Arial" panose="020B0604020202020204" pitchFamily="34" charset="0"/>
              </a:rPr>
              <a:t>www.fatoullahlaw.com</a:t>
            </a:r>
          </a:p>
          <a:p>
            <a:endParaRPr lang="en-US" dirty="0"/>
          </a:p>
        </p:txBody>
      </p:sp>
    </p:spTree>
    <p:extLst>
      <p:ext uri="{BB962C8B-B14F-4D97-AF65-F5344CB8AC3E}">
        <p14:creationId xmlns:p14="http://schemas.microsoft.com/office/powerpoint/2010/main" val="42054014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Arial" panose="020B0604020202020204" pitchFamily="34" charset="0"/>
                <a:cs typeface="Arial" panose="020B0604020202020204" pitchFamily="34" charset="0"/>
              </a:rPr>
              <a:t>Pooled Income Trust cont.</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r>
              <a:rPr lang="en-US" sz="2000" dirty="0">
                <a:latin typeface="Arial" panose="020B0604020202020204" pitchFamily="34" charset="0"/>
                <a:cs typeface="Arial" panose="020B0604020202020204" pitchFamily="34" charset="0"/>
              </a:rPr>
              <a:t>Trust must be irrevocable, but Grantor may leave the trust upon:</a:t>
            </a:r>
          </a:p>
          <a:p>
            <a:pPr lvl="1">
              <a:buFont typeface="Wingdings" pitchFamily="2" charset="2"/>
              <a:buChar char="§"/>
            </a:pPr>
            <a:r>
              <a:rPr lang="en-US" sz="2000" dirty="0">
                <a:latin typeface="Arial" panose="020B0604020202020204" pitchFamily="34" charset="0"/>
                <a:cs typeface="Arial" panose="020B0604020202020204" pitchFamily="34" charset="0"/>
              </a:rPr>
              <a:t>Death </a:t>
            </a:r>
          </a:p>
          <a:p>
            <a:pPr lvl="1">
              <a:buFont typeface="Wingdings" pitchFamily="2" charset="2"/>
              <a:buChar char="§"/>
            </a:pPr>
            <a:r>
              <a:rPr lang="en-US" sz="2000" dirty="0">
                <a:latin typeface="Arial" panose="020B0604020202020204" pitchFamily="34" charset="0"/>
                <a:cs typeface="Arial" panose="020B0604020202020204" pitchFamily="34" charset="0"/>
              </a:rPr>
              <a:t>Admission to a nursing home</a:t>
            </a:r>
          </a:p>
          <a:p>
            <a:pPr lvl="1">
              <a:buFont typeface="Wingdings" pitchFamily="2" charset="2"/>
              <a:buChar char="§"/>
            </a:pPr>
            <a:r>
              <a:rPr lang="en-US" sz="2000" dirty="0">
                <a:latin typeface="Arial" panose="020B0604020202020204" pitchFamily="34" charset="0"/>
                <a:cs typeface="Arial" panose="020B0604020202020204" pitchFamily="34" charset="0"/>
              </a:rPr>
              <a:t>Failure to make monthly deposits into trust</a:t>
            </a:r>
          </a:p>
          <a:p>
            <a:r>
              <a:rPr lang="en-US" sz="2000" dirty="0">
                <a:latin typeface="Arial" panose="020B0604020202020204" pitchFamily="34" charset="0"/>
                <a:cs typeface="Arial" panose="020B0604020202020204" pitchFamily="34" charset="0"/>
              </a:rPr>
              <a:t>Each month the Medicaid recipient submits expenses to the trust to be paid on his/her behalf</a:t>
            </a:r>
          </a:p>
          <a:p>
            <a:r>
              <a:rPr lang="en-US" sz="2000" dirty="0">
                <a:latin typeface="Arial" panose="020B0604020202020204" pitchFamily="34" charset="0"/>
                <a:cs typeface="Arial" panose="020B0604020202020204" pitchFamily="34" charset="0"/>
              </a:rPr>
              <a:t>Expenses the trust can pay include:</a:t>
            </a:r>
          </a:p>
          <a:p>
            <a:pPr lvl="1">
              <a:buFont typeface="Wingdings" pitchFamily="2" charset="2"/>
              <a:buChar char="§"/>
            </a:pPr>
            <a:r>
              <a:rPr lang="en-US" sz="2000" dirty="0">
                <a:latin typeface="Arial" panose="020B0604020202020204" pitchFamily="34" charset="0"/>
                <a:cs typeface="Arial" panose="020B0604020202020204" pitchFamily="34" charset="0"/>
              </a:rPr>
              <a:t>Rent or mortgage</a:t>
            </a:r>
          </a:p>
          <a:p>
            <a:pPr lvl="1">
              <a:buFont typeface="Wingdings" pitchFamily="2" charset="2"/>
              <a:buChar char="§"/>
            </a:pPr>
            <a:r>
              <a:rPr lang="en-US" sz="2000" dirty="0">
                <a:latin typeface="Arial" panose="020B0604020202020204" pitchFamily="34" charset="0"/>
                <a:cs typeface="Arial" panose="020B0604020202020204" pitchFamily="34" charset="0"/>
              </a:rPr>
              <a:t>Utility bills</a:t>
            </a:r>
          </a:p>
          <a:p>
            <a:pPr lvl="1">
              <a:buFont typeface="Wingdings" pitchFamily="2" charset="2"/>
              <a:buChar char="§"/>
            </a:pPr>
            <a:r>
              <a:rPr lang="en-US" sz="2000" dirty="0">
                <a:latin typeface="Arial" panose="020B0604020202020204" pitchFamily="34" charset="0"/>
                <a:cs typeface="Arial" panose="020B0604020202020204" pitchFamily="34" charset="0"/>
              </a:rPr>
              <a:t>Approved reimbursement for third parties who paid Grantor’s expenses</a:t>
            </a:r>
          </a:p>
          <a:p>
            <a:pPr lvl="1">
              <a:buFont typeface="Wingdings" pitchFamily="2" charset="2"/>
              <a:buChar char="§"/>
            </a:pPr>
            <a:r>
              <a:rPr lang="en-US" sz="2000" dirty="0">
                <a:latin typeface="Arial" panose="020B0604020202020204" pitchFamily="34" charset="0"/>
                <a:cs typeface="Arial" panose="020B0604020202020204" pitchFamily="34" charset="0"/>
              </a:rPr>
              <a:t>Credit card payments (no past due charges)</a:t>
            </a:r>
          </a:p>
        </p:txBody>
      </p:sp>
      <p:sp>
        <p:nvSpPr>
          <p:cNvPr id="4" name="Slide Number Placeholder 3"/>
          <p:cNvSpPr>
            <a:spLocks noGrp="1"/>
          </p:cNvSpPr>
          <p:nvPr>
            <p:ph type="sldNum" sz="quarter" idx="12"/>
          </p:nvPr>
        </p:nvSpPr>
        <p:spPr/>
        <p:txBody>
          <a:bodyPr/>
          <a:lstStyle/>
          <a:p>
            <a:fld id="{7C8CE16F-5191-4A66-9100-D463FD076B3A}" type="slidenum">
              <a:rPr lang="en-US" smtClean="0"/>
              <a:pPr/>
              <a:t>25</a:t>
            </a:fld>
            <a:endParaRPr lang="en-US" dirty="0"/>
          </a:p>
        </p:txBody>
      </p:sp>
      <p:sp>
        <p:nvSpPr>
          <p:cNvPr id="7" name="Footer Placeholder 6"/>
          <p:cNvSpPr txBox="1">
            <a:spLocks noGrp="1"/>
          </p:cNvSpPr>
          <p:nvPr>
            <p:ph type="ftr" sz="quarter" idx="11"/>
          </p:nvPr>
        </p:nvSpPr>
        <p:spPr>
          <a:xfrm>
            <a:off x="3124200" y="6400413"/>
            <a:ext cx="2895600" cy="276999"/>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www.fatoullahlaw.com</a:t>
            </a:r>
          </a:p>
        </p:txBody>
      </p:sp>
    </p:spTree>
    <p:extLst>
      <p:ext uri="{BB962C8B-B14F-4D97-AF65-F5344CB8AC3E}">
        <p14:creationId xmlns:p14="http://schemas.microsoft.com/office/powerpoint/2010/main" val="14995688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EF613-3525-4BD2-90BD-0BF7398E0C57}"/>
              </a:ext>
            </a:extLst>
          </p:cNvPr>
          <p:cNvSpPr>
            <a:spLocks noGrp="1"/>
          </p:cNvSpPr>
          <p:nvPr>
            <p:ph type="title"/>
          </p:nvPr>
        </p:nvSpPr>
        <p:spPr/>
        <p:txBody>
          <a:bodyPr>
            <a:noAutofit/>
          </a:bodyPr>
          <a:lstStyle/>
          <a:p>
            <a:r>
              <a:rPr lang="en-US" sz="3600" b="1" dirty="0">
                <a:latin typeface="Arial" panose="020B0604020202020204" pitchFamily="34" charset="0"/>
                <a:cs typeface="Arial" panose="020B0604020202020204" pitchFamily="34" charset="0"/>
              </a:rPr>
              <a:t>Can A Pooled Income Trust Be Used After January 1, 2021?</a:t>
            </a:r>
          </a:p>
        </p:txBody>
      </p:sp>
      <p:sp>
        <p:nvSpPr>
          <p:cNvPr id="3" name="Content Placeholder 2">
            <a:extLst>
              <a:ext uri="{FF2B5EF4-FFF2-40B4-BE49-F238E27FC236}">
                <a16:creationId xmlns:a16="http://schemas.microsoft.com/office/drawing/2014/main" id="{2D70ABF6-690D-493C-B0F0-F47128BD0F22}"/>
              </a:ext>
            </a:extLst>
          </p:cNvPr>
          <p:cNvSpPr>
            <a:spLocks noGrp="1"/>
          </p:cNvSpPr>
          <p:nvPr>
            <p:ph idx="1"/>
          </p:nvPr>
        </p:nvSpPr>
        <p:spPr>
          <a:xfrm>
            <a:off x="490105" y="1498311"/>
            <a:ext cx="8229600" cy="4297363"/>
          </a:xfrm>
        </p:spPr>
        <p:txBody>
          <a:bodyPr>
            <a:normAutofit fontScale="77500" lnSpcReduction="20000"/>
          </a:bodyPr>
          <a:lstStyle/>
          <a:p>
            <a:endParaRPr lang="en-US" dirty="0"/>
          </a:p>
          <a:p>
            <a:r>
              <a:rPr lang="en-US" sz="3000" dirty="0">
                <a:latin typeface="Arial" panose="020B0604020202020204" pitchFamily="34" charset="0"/>
                <a:cs typeface="Arial" panose="020B0604020202020204" pitchFamily="34" charset="0"/>
              </a:rPr>
              <a:t>YES! BUT, care must be taken to avoid a gift of income into the Trust</a:t>
            </a:r>
          </a:p>
          <a:p>
            <a:r>
              <a:rPr lang="en-US" sz="3000" dirty="0">
                <a:latin typeface="Arial" panose="020B0604020202020204" pitchFamily="34" charset="0"/>
                <a:cs typeface="Arial" panose="020B0604020202020204" pitchFamily="34" charset="0"/>
              </a:rPr>
              <a:t>Transfer penalties apply to income as well as assets</a:t>
            </a:r>
          </a:p>
          <a:p>
            <a:pPr marL="0" indent="0">
              <a:buNone/>
            </a:pPr>
            <a:r>
              <a:rPr lang="en-US" sz="3000" dirty="0">
                <a:latin typeface="Arial" panose="020B0604020202020204" pitchFamily="34" charset="0"/>
                <a:cs typeface="Arial" panose="020B0604020202020204" pitchFamily="34" charset="0"/>
              </a:rPr>
              <a:t>    So, monthly transfers of income to a pooled income     </a:t>
            </a:r>
          </a:p>
          <a:p>
            <a:pPr marL="0" indent="0">
              <a:buNone/>
            </a:pPr>
            <a:r>
              <a:rPr lang="en-US" sz="3000" dirty="0">
                <a:latin typeface="Arial" panose="020B0604020202020204" pitchFamily="34" charset="0"/>
                <a:cs typeface="Arial" panose="020B0604020202020204" pitchFamily="34" charset="0"/>
              </a:rPr>
              <a:t>    trust are, indeed, considered transfers; however, it    </a:t>
            </a:r>
          </a:p>
          <a:p>
            <a:pPr marL="0" indent="0">
              <a:buNone/>
            </a:pPr>
            <a:r>
              <a:rPr lang="en-US" sz="3000" dirty="0">
                <a:latin typeface="Arial" panose="020B0604020202020204" pitchFamily="34" charset="0"/>
                <a:cs typeface="Arial" panose="020B0604020202020204" pitchFamily="34" charset="0"/>
              </a:rPr>
              <a:t>    will not be considered a transfer if the income  </a:t>
            </a:r>
          </a:p>
          <a:p>
            <a:pPr marL="0" indent="0">
              <a:buNone/>
            </a:pPr>
            <a:r>
              <a:rPr lang="en-US" sz="3000" dirty="0">
                <a:latin typeface="Arial" panose="020B0604020202020204" pitchFamily="34" charset="0"/>
                <a:cs typeface="Arial" panose="020B0604020202020204" pitchFamily="34" charset="0"/>
              </a:rPr>
              <a:t>    contributed is used for the benefit of the applicant</a:t>
            </a:r>
          </a:p>
          <a:p>
            <a:r>
              <a:rPr lang="en-US" sz="3000" dirty="0">
                <a:latin typeface="Arial" panose="020B0604020202020204" pitchFamily="34" charset="0"/>
                <a:cs typeface="Arial" panose="020B0604020202020204" pitchFamily="34" charset="0"/>
              </a:rPr>
              <a:t>However, as we will see next, a compensated transfer is not considered a gift, </a:t>
            </a:r>
            <a:r>
              <a:rPr lang="en-US" sz="3000" dirty="0">
                <a:solidFill>
                  <a:srgbClr val="C00000"/>
                </a:solidFill>
                <a:latin typeface="Arial" panose="020B0604020202020204" pitchFamily="34" charset="0"/>
                <a:cs typeface="Arial" panose="020B0604020202020204" pitchFamily="34" charset="0"/>
              </a:rPr>
              <a:t>and is therefore exempt from the transfer rules as long as the money in the pooled income trust </a:t>
            </a:r>
            <a:r>
              <a:rPr lang="en-US" sz="3000" i="1" dirty="0">
                <a:solidFill>
                  <a:srgbClr val="C00000"/>
                </a:solidFill>
                <a:latin typeface="Arial" panose="020B0604020202020204" pitchFamily="34" charset="0"/>
                <a:cs typeface="Arial" panose="020B0604020202020204" pitchFamily="34" charset="0"/>
              </a:rPr>
              <a:t>is used for the applicant</a:t>
            </a:r>
          </a:p>
        </p:txBody>
      </p:sp>
      <p:sp>
        <p:nvSpPr>
          <p:cNvPr id="4" name="Footer Placeholder 3">
            <a:extLst>
              <a:ext uri="{FF2B5EF4-FFF2-40B4-BE49-F238E27FC236}">
                <a16:creationId xmlns:a16="http://schemas.microsoft.com/office/drawing/2014/main" id="{C44F3CDE-B689-42BE-9FF2-6728010BA494}"/>
              </a:ext>
            </a:extLst>
          </p:cNvPr>
          <p:cNvSpPr>
            <a:spLocks noGrp="1"/>
          </p:cNvSpPr>
          <p:nvPr>
            <p:ph type="ftr" sz="quarter" idx="11"/>
          </p:nvPr>
        </p:nvSpPr>
        <p:spPr/>
        <p:txBody>
          <a:bodyPr/>
          <a:lstStyle/>
          <a:p>
            <a:r>
              <a:rPr lang="en-US" dirty="0"/>
              <a:t>www.fatoullahlaw.com</a:t>
            </a:r>
          </a:p>
        </p:txBody>
      </p:sp>
      <p:sp>
        <p:nvSpPr>
          <p:cNvPr id="5" name="Slide Number Placeholder 4">
            <a:extLst>
              <a:ext uri="{FF2B5EF4-FFF2-40B4-BE49-F238E27FC236}">
                <a16:creationId xmlns:a16="http://schemas.microsoft.com/office/drawing/2014/main" id="{7BE60F67-FF27-4AAB-A778-145ED275AB0A}"/>
              </a:ext>
            </a:extLst>
          </p:cNvPr>
          <p:cNvSpPr>
            <a:spLocks noGrp="1"/>
          </p:cNvSpPr>
          <p:nvPr>
            <p:ph type="sldNum" sz="quarter" idx="12"/>
          </p:nvPr>
        </p:nvSpPr>
        <p:spPr/>
        <p:txBody>
          <a:bodyPr/>
          <a:lstStyle/>
          <a:p>
            <a:fld id="{11A48B74-D3E6-407B-9ACD-8947EC7EE5E8}" type="slidenum">
              <a:rPr lang="en-US" smtClean="0"/>
              <a:t>26</a:t>
            </a:fld>
            <a:endParaRPr lang="en-US" dirty="0"/>
          </a:p>
        </p:txBody>
      </p:sp>
    </p:spTree>
    <p:extLst>
      <p:ext uri="{BB962C8B-B14F-4D97-AF65-F5344CB8AC3E}">
        <p14:creationId xmlns:p14="http://schemas.microsoft.com/office/powerpoint/2010/main" val="17700797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C98C6-A5EF-4CCA-989A-8D6F0CD5013E}"/>
              </a:ext>
            </a:extLst>
          </p:cNvPr>
          <p:cNvSpPr>
            <a:spLocks noGrp="1"/>
          </p:cNvSpPr>
          <p:nvPr>
            <p:ph type="title"/>
          </p:nvPr>
        </p:nvSpPr>
        <p:spPr/>
        <p:txBody>
          <a:bodyPr/>
          <a:lstStyle/>
          <a:p>
            <a:r>
              <a:rPr lang="en-US" dirty="0"/>
              <a:t>Pooled Trusts Cont.</a:t>
            </a:r>
          </a:p>
        </p:txBody>
      </p:sp>
      <p:sp>
        <p:nvSpPr>
          <p:cNvPr id="3" name="Content Placeholder 2">
            <a:extLst>
              <a:ext uri="{FF2B5EF4-FFF2-40B4-BE49-F238E27FC236}">
                <a16:creationId xmlns:a16="http://schemas.microsoft.com/office/drawing/2014/main" id="{C1673646-33AE-4711-A9F6-D5256B5A83AF}"/>
              </a:ext>
            </a:extLst>
          </p:cNvPr>
          <p:cNvSpPr>
            <a:spLocks noGrp="1"/>
          </p:cNvSpPr>
          <p:nvPr>
            <p:ph idx="1"/>
          </p:nvPr>
        </p:nvSpPr>
        <p:spPr/>
        <p:txBody>
          <a:bodyPr>
            <a:normAutofit/>
          </a:bodyPr>
          <a:lstStyle/>
          <a:p>
            <a:r>
              <a:rPr lang="en-US" sz="2400" dirty="0">
                <a:latin typeface="Arial" panose="020B0604020202020204" pitchFamily="34" charset="0"/>
                <a:cs typeface="Arial" panose="020B0604020202020204" pitchFamily="34" charset="0"/>
              </a:rPr>
              <a:t>Local DSS will be required to review the use of the pooled trust on a periodic basis, rather than every month, and the New York State Bar Association will be lobbying for annual review at time of Recertification. This is more practical and funds could be used meaningfully to keep people living in the community</a:t>
            </a:r>
            <a:r>
              <a:rPr lang="en-US" sz="2400" dirty="0">
                <a:solidFill>
                  <a:srgbClr val="C00000"/>
                </a:solidFill>
                <a:latin typeface="Arial" panose="020B0604020202020204" pitchFamily="34" charset="0"/>
                <a:cs typeface="Arial" panose="020B0604020202020204" pitchFamily="34" charset="0"/>
              </a:rPr>
              <a:t>.</a:t>
            </a:r>
          </a:p>
        </p:txBody>
      </p:sp>
      <p:sp>
        <p:nvSpPr>
          <p:cNvPr id="4" name="Footer Placeholder 3">
            <a:extLst>
              <a:ext uri="{FF2B5EF4-FFF2-40B4-BE49-F238E27FC236}">
                <a16:creationId xmlns:a16="http://schemas.microsoft.com/office/drawing/2014/main" id="{4079D130-0195-4EEA-B355-EA228EC0D048}"/>
              </a:ext>
            </a:extLst>
          </p:cNvPr>
          <p:cNvSpPr>
            <a:spLocks noGrp="1"/>
          </p:cNvSpPr>
          <p:nvPr>
            <p:ph type="ftr" sz="quarter" idx="11"/>
          </p:nvPr>
        </p:nvSpPr>
        <p:spPr/>
        <p:txBody>
          <a:bodyPr/>
          <a:lstStyle/>
          <a:p>
            <a:r>
              <a:rPr lang="en-US" dirty="0"/>
              <a:t>www.fatoullahlaw.com</a:t>
            </a:r>
          </a:p>
        </p:txBody>
      </p:sp>
      <p:sp>
        <p:nvSpPr>
          <p:cNvPr id="5" name="Slide Number Placeholder 4">
            <a:extLst>
              <a:ext uri="{FF2B5EF4-FFF2-40B4-BE49-F238E27FC236}">
                <a16:creationId xmlns:a16="http://schemas.microsoft.com/office/drawing/2014/main" id="{DB1800B0-2161-4D2A-8C47-D4ACEDC08780}"/>
              </a:ext>
            </a:extLst>
          </p:cNvPr>
          <p:cNvSpPr>
            <a:spLocks noGrp="1"/>
          </p:cNvSpPr>
          <p:nvPr>
            <p:ph type="sldNum" sz="quarter" idx="12"/>
          </p:nvPr>
        </p:nvSpPr>
        <p:spPr/>
        <p:txBody>
          <a:bodyPr/>
          <a:lstStyle/>
          <a:p>
            <a:fld id="{11A48B74-D3E6-407B-9ACD-8947EC7EE5E8}" type="slidenum">
              <a:rPr lang="en-US" smtClean="0"/>
              <a:t>27</a:t>
            </a:fld>
            <a:endParaRPr lang="en-US" dirty="0"/>
          </a:p>
        </p:txBody>
      </p:sp>
    </p:spTree>
    <p:extLst>
      <p:ext uri="{BB962C8B-B14F-4D97-AF65-F5344CB8AC3E}">
        <p14:creationId xmlns:p14="http://schemas.microsoft.com/office/powerpoint/2010/main" val="41585627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5BBA3-FE4C-4E02-A8DD-7B63E6A8C8AA}"/>
              </a:ext>
            </a:extLst>
          </p:cNvPr>
          <p:cNvSpPr>
            <a:spLocks noGrp="1"/>
          </p:cNvSpPr>
          <p:nvPr>
            <p:ph type="title"/>
          </p:nvPr>
        </p:nvSpPr>
        <p:spPr>
          <a:xfrm>
            <a:off x="419100" y="299740"/>
            <a:ext cx="8229600" cy="1143000"/>
          </a:xfrm>
        </p:spPr>
        <p:txBody>
          <a:bodyPr>
            <a:normAutofit/>
          </a:bodyPr>
          <a:lstStyle/>
          <a:p>
            <a:r>
              <a:rPr lang="en-US" sz="3600" b="1" dirty="0">
                <a:latin typeface="Arial" panose="020B0604020202020204" pitchFamily="34" charset="0"/>
                <a:cs typeface="Arial" panose="020B0604020202020204" pitchFamily="34" charset="0"/>
              </a:rPr>
              <a:t>Home Care Assessment &amp; Eligibility</a:t>
            </a:r>
          </a:p>
        </p:txBody>
      </p:sp>
      <p:sp>
        <p:nvSpPr>
          <p:cNvPr id="3" name="Footer Placeholder 2">
            <a:extLst>
              <a:ext uri="{FF2B5EF4-FFF2-40B4-BE49-F238E27FC236}">
                <a16:creationId xmlns:a16="http://schemas.microsoft.com/office/drawing/2014/main" id="{85FBDD54-D157-466B-B81F-92A5260329E8}"/>
              </a:ext>
            </a:extLst>
          </p:cNvPr>
          <p:cNvSpPr>
            <a:spLocks noGrp="1"/>
          </p:cNvSpPr>
          <p:nvPr>
            <p:ph type="ftr" sz="quarter" idx="11"/>
          </p:nvPr>
        </p:nvSpPr>
        <p:spPr/>
        <p:txBody>
          <a:bodyPr/>
          <a:lstStyle/>
          <a:p>
            <a:r>
              <a:rPr lang="en-US" dirty="0"/>
              <a:t>www.fatoullahlaw.com</a:t>
            </a:r>
          </a:p>
        </p:txBody>
      </p:sp>
      <p:sp>
        <p:nvSpPr>
          <p:cNvPr id="4" name="Slide Number Placeholder 3">
            <a:extLst>
              <a:ext uri="{FF2B5EF4-FFF2-40B4-BE49-F238E27FC236}">
                <a16:creationId xmlns:a16="http://schemas.microsoft.com/office/drawing/2014/main" id="{8DB5CC75-C40C-418D-B92A-0AB66CB68299}"/>
              </a:ext>
            </a:extLst>
          </p:cNvPr>
          <p:cNvSpPr>
            <a:spLocks noGrp="1"/>
          </p:cNvSpPr>
          <p:nvPr>
            <p:ph type="sldNum" sz="quarter" idx="12"/>
          </p:nvPr>
        </p:nvSpPr>
        <p:spPr/>
        <p:txBody>
          <a:bodyPr/>
          <a:lstStyle/>
          <a:p>
            <a:fld id="{11A48B74-D3E6-407B-9ACD-8947EC7EE5E8}" type="slidenum">
              <a:rPr lang="en-US" smtClean="0"/>
              <a:t>28</a:t>
            </a:fld>
            <a:endParaRPr lang="en-US" dirty="0"/>
          </a:p>
        </p:txBody>
      </p:sp>
      <p:sp>
        <p:nvSpPr>
          <p:cNvPr id="5" name="TextBox 4">
            <a:extLst>
              <a:ext uri="{FF2B5EF4-FFF2-40B4-BE49-F238E27FC236}">
                <a16:creationId xmlns:a16="http://schemas.microsoft.com/office/drawing/2014/main" id="{49F76CC8-3600-43CC-A57E-708BAA6E98AB}"/>
              </a:ext>
            </a:extLst>
          </p:cNvPr>
          <p:cNvSpPr txBox="1"/>
          <p:nvPr/>
        </p:nvSpPr>
        <p:spPr>
          <a:xfrm>
            <a:off x="76200" y="1524000"/>
            <a:ext cx="8915400" cy="4462760"/>
          </a:xfrm>
          <a:prstGeom prst="rect">
            <a:avLst/>
          </a:prstGeom>
          <a:noFill/>
        </p:spPr>
        <p:txBody>
          <a:bodyPr wrap="square" rtlCol="0">
            <a:spAutoFit/>
          </a:bodyPr>
          <a:lstStyle/>
          <a:p>
            <a:pPr marL="342900" indent="-342900">
              <a:buFont typeface="Arial" panose="020B0604020202020204" pitchFamily="34" charset="0"/>
              <a:buChar char="•"/>
            </a:pPr>
            <a:r>
              <a:rPr lang="en-US" sz="2600" b="1" dirty="0">
                <a:latin typeface="Arial" panose="020B0604020202020204" pitchFamily="34" charset="0"/>
                <a:cs typeface="Arial" panose="020B0604020202020204" pitchFamily="34" charset="0"/>
              </a:rPr>
              <a:t>Currently</a:t>
            </a:r>
            <a:r>
              <a:rPr lang="en-US" sz="2600" dirty="0">
                <a:latin typeface="Arial" panose="020B0604020202020204" pitchFamily="34" charset="0"/>
                <a:cs typeface="Arial" panose="020B0604020202020204" pitchFamily="34" charset="0"/>
              </a:rPr>
              <a:t>: if applicant needs any assistance with “Activities of Daily Living” for 120+ days – may enroll in MLTC</a:t>
            </a:r>
          </a:p>
          <a:p>
            <a:pPr lvl="1"/>
            <a:r>
              <a:rPr lang="en-US" sz="2600" dirty="0">
                <a:latin typeface="Arial" panose="020B0604020202020204" pitchFamily="34" charset="0"/>
                <a:cs typeface="Arial" panose="020B0604020202020204" pitchFamily="34" charset="0"/>
              </a:rPr>
              <a:t>   ̶  If don’t need ADL assistance, can still get “Housekeeping” assistance up to 8 </a:t>
            </a:r>
            <a:r>
              <a:rPr lang="en-US" sz="2600" dirty="0" err="1">
                <a:latin typeface="Arial" panose="020B0604020202020204" pitchFamily="34" charset="0"/>
                <a:cs typeface="Arial" panose="020B0604020202020204" pitchFamily="34" charset="0"/>
              </a:rPr>
              <a:t>hrs</a:t>
            </a:r>
            <a:r>
              <a:rPr lang="en-US" sz="2600" dirty="0">
                <a:latin typeface="Arial" panose="020B0604020202020204" pitchFamily="34" charset="0"/>
                <a:cs typeface="Arial" panose="020B0604020202020204" pitchFamily="34" charset="0"/>
              </a:rPr>
              <a:t>/week from   </a:t>
            </a:r>
          </a:p>
          <a:p>
            <a:pPr lvl="1"/>
            <a:r>
              <a:rPr lang="en-US" sz="2600" dirty="0">
                <a:latin typeface="Arial" panose="020B0604020202020204" pitchFamily="34" charset="0"/>
                <a:cs typeface="Arial" panose="020B0604020202020204" pitchFamily="34" charset="0"/>
              </a:rPr>
              <a:t> LDSS/HRA</a:t>
            </a:r>
          </a:p>
          <a:p>
            <a:r>
              <a:rPr lang="en-US" sz="2600" dirty="0">
                <a:latin typeface="Arial" panose="020B0604020202020204" pitchFamily="34" charset="0"/>
                <a:cs typeface="Arial" panose="020B0604020202020204" pitchFamily="34" charset="0"/>
              </a:rPr>
              <a:t>      (“Level 1” personal care) for Instrumental ADLs</a:t>
            </a:r>
          </a:p>
          <a:p>
            <a:r>
              <a:rPr lang="en-US" sz="2600" dirty="0">
                <a:latin typeface="Arial" panose="020B0604020202020204" pitchFamily="34" charset="0"/>
                <a:cs typeface="Arial" panose="020B0604020202020204" pitchFamily="34" charset="0"/>
              </a:rPr>
              <a:t>      Non-dual gets personal care from mainstream plan</a:t>
            </a:r>
          </a:p>
          <a:p>
            <a:r>
              <a:rPr lang="en-US" sz="2600" dirty="0">
                <a:latin typeface="Arial" panose="020B0604020202020204" pitchFamily="34" charset="0"/>
                <a:cs typeface="Arial" panose="020B0604020202020204" pitchFamily="34" charset="0"/>
              </a:rPr>
              <a:t>•  </a:t>
            </a:r>
            <a:r>
              <a:rPr lang="en-US" sz="2600" b="1" dirty="0">
                <a:latin typeface="Arial" panose="020B0604020202020204" pitchFamily="34" charset="0"/>
                <a:cs typeface="Arial" panose="020B0604020202020204" pitchFamily="34" charset="0"/>
              </a:rPr>
              <a:t>New Applicants </a:t>
            </a:r>
            <a:r>
              <a:rPr lang="en-US" sz="2600" dirty="0">
                <a:latin typeface="Arial" panose="020B0604020202020204" pitchFamily="34" charset="0"/>
                <a:cs typeface="Arial" panose="020B0604020202020204" pitchFamily="34" charset="0"/>
              </a:rPr>
              <a:t>10/2/20: Level 1 Housekeeping will no    </a:t>
            </a:r>
          </a:p>
          <a:p>
            <a:r>
              <a:rPr lang="en-US" sz="2600" dirty="0">
                <a:latin typeface="Arial" panose="020B0604020202020204" pitchFamily="34" charset="0"/>
                <a:cs typeface="Arial" panose="020B0604020202020204" pitchFamily="34" charset="0"/>
              </a:rPr>
              <a:t>   longer be a Medicaid personal care service.</a:t>
            </a:r>
          </a:p>
          <a:p>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717970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A94E7-5857-4936-81E2-5EC27E6F87E3}"/>
              </a:ext>
            </a:extLst>
          </p:cNvPr>
          <p:cNvSpPr>
            <a:spLocks noGrp="1"/>
          </p:cNvSpPr>
          <p:nvPr>
            <p:ph type="title"/>
          </p:nvPr>
        </p:nvSpPr>
        <p:spPr/>
        <p:txBody>
          <a:bodyPr>
            <a:normAutofit fontScale="90000"/>
          </a:bodyPr>
          <a:lstStyle/>
          <a:p>
            <a:r>
              <a:rPr lang="en-US" sz="3600" b="1" dirty="0">
                <a:latin typeface="Arial" panose="020B0604020202020204" pitchFamily="34" charset="0"/>
                <a:cs typeface="Arial" panose="020B0604020202020204" pitchFamily="34" charset="0"/>
              </a:rPr>
              <a:t>New ADL Requirements for Home Care</a:t>
            </a:r>
          </a:p>
        </p:txBody>
      </p:sp>
      <p:sp>
        <p:nvSpPr>
          <p:cNvPr id="3" name="Content Placeholder 2">
            <a:extLst>
              <a:ext uri="{FF2B5EF4-FFF2-40B4-BE49-F238E27FC236}">
                <a16:creationId xmlns:a16="http://schemas.microsoft.com/office/drawing/2014/main" id="{167559A6-85B1-4C8E-80F2-AD7EAD8D80C5}"/>
              </a:ext>
            </a:extLst>
          </p:cNvPr>
          <p:cNvSpPr>
            <a:spLocks noGrp="1"/>
          </p:cNvSpPr>
          <p:nvPr>
            <p:ph idx="1"/>
          </p:nvPr>
        </p:nvSpPr>
        <p:spPr>
          <a:xfrm>
            <a:off x="533400" y="1428029"/>
            <a:ext cx="8229600" cy="4525963"/>
          </a:xfrm>
        </p:spPr>
        <p:txBody>
          <a:bodyPr>
            <a:noAutofit/>
          </a:bodyPr>
          <a:lstStyle/>
          <a:p>
            <a:r>
              <a:rPr lang="en-US" sz="2000" dirty="0">
                <a:latin typeface="Arial" panose="020B0604020202020204" pitchFamily="34" charset="0"/>
                <a:cs typeface="Arial" panose="020B0604020202020204" pitchFamily="34" charset="0"/>
              </a:rPr>
              <a:t>Applicants for personal care or CDPAP after 10/1/20 must need:</a:t>
            </a:r>
          </a:p>
          <a:p>
            <a:pPr marL="0" indent="0">
              <a:buNone/>
            </a:pPr>
            <a:r>
              <a:rPr lang="en-US" sz="2000" dirty="0">
                <a:latin typeface="Arial" panose="020B0604020202020204" pitchFamily="34" charset="0"/>
                <a:cs typeface="Arial" panose="020B0604020202020204" pitchFamily="34" charset="0"/>
              </a:rPr>
              <a:t>      – “Limited assistance with physical maneuvering with more than</a:t>
            </a:r>
          </a:p>
          <a:p>
            <a:pPr marL="0" indent="0">
              <a:buNone/>
            </a:pPr>
            <a:r>
              <a:rPr lang="en-US" sz="2000" dirty="0">
                <a:latin typeface="Arial" panose="020B0604020202020204" pitchFamily="34" charset="0"/>
                <a:cs typeface="Arial" panose="020B0604020202020204" pitchFamily="34" charset="0"/>
              </a:rPr>
              <a:t>           two” ADL’s (3+ ADLs) or</a:t>
            </a:r>
          </a:p>
          <a:p>
            <a:pPr marL="0" indent="0">
              <a:buNone/>
            </a:pPr>
            <a:r>
              <a:rPr lang="en-US" sz="2000" dirty="0">
                <a:latin typeface="Arial" panose="020B0604020202020204" pitchFamily="34" charset="0"/>
                <a:cs typeface="Arial" panose="020B0604020202020204" pitchFamily="34" charset="0"/>
              </a:rPr>
              <a:t>      – Persons with dementia or Alzheimer's diagnosis must need “at</a:t>
            </a:r>
          </a:p>
          <a:p>
            <a:pPr marL="0" indent="0">
              <a:buNone/>
            </a:pPr>
            <a:r>
              <a:rPr lang="en-US" sz="2000" dirty="0">
                <a:latin typeface="Arial" panose="020B0604020202020204" pitchFamily="34" charset="0"/>
                <a:cs typeface="Arial" panose="020B0604020202020204" pitchFamily="34" charset="0"/>
              </a:rPr>
              <a:t>         least supervision with more than one ADL” (2+ ADLs)</a:t>
            </a:r>
          </a:p>
          <a:p>
            <a:r>
              <a:rPr lang="en-US" sz="2000" dirty="0">
                <a:latin typeface="Arial" panose="020B0604020202020204" pitchFamily="34" charset="0"/>
                <a:cs typeface="Arial" panose="020B0604020202020204" pitchFamily="34" charset="0"/>
              </a:rPr>
              <a:t>People already receiving personal care, housekeeping, or CDPAP</a:t>
            </a:r>
          </a:p>
          <a:p>
            <a:pPr marL="0" indent="0">
              <a:buNone/>
            </a:pPr>
            <a:r>
              <a:rPr lang="en-US" sz="2000" dirty="0">
                <a:latin typeface="Arial" panose="020B0604020202020204" pitchFamily="34" charset="0"/>
                <a:cs typeface="Arial" panose="020B0604020202020204" pitchFamily="34" charset="0"/>
              </a:rPr>
              <a:t>      services as of 10/1/20 are “grandfathered in”</a:t>
            </a:r>
          </a:p>
          <a:p>
            <a:r>
              <a:rPr lang="en-US" sz="2000" dirty="0">
                <a:latin typeface="Arial" panose="020B0604020202020204" pitchFamily="34" charset="0"/>
                <a:cs typeface="Arial" panose="020B0604020202020204" pitchFamily="34" charset="0"/>
              </a:rPr>
              <a:t>After 10/1/20, a new Assessment Instrument will be used and it will be an evidence-based validation</a:t>
            </a:r>
          </a:p>
          <a:p>
            <a:r>
              <a:rPr lang="en-US" sz="2000" dirty="0">
                <a:latin typeface="Arial" panose="020B0604020202020204" pitchFamily="34" charset="0"/>
                <a:cs typeface="Arial" panose="020B0604020202020204" pitchFamily="34" charset="0"/>
              </a:rPr>
              <a:t>NY Medicaid Choice will use the new standard (ADLs) &amp; new</a:t>
            </a:r>
          </a:p>
          <a:p>
            <a:pPr marL="0" indent="0">
              <a:buNone/>
            </a:pPr>
            <a:r>
              <a:rPr lang="en-US" sz="2000" dirty="0">
                <a:latin typeface="Arial" panose="020B0604020202020204" pitchFamily="34" charset="0"/>
                <a:cs typeface="Arial" panose="020B0604020202020204" pitchFamily="34" charset="0"/>
              </a:rPr>
              <a:t>     assessment instrument in the conflict-free MLTC determination,</a:t>
            </a:r>
          </a:p>
          <a:p>
            <a:pPr marL="0" indent="0">
              <a:buNone/>
            </a:pPr>
            <a:r>
              <a:rPr lang="en-US" sz="2000" dirty="0">
                <a:latin typeface="Arial" panose="020B0604020202020204" pitchFamily="34" charset="0"/>
                <a:cs typeface="Arial" panose="020B0604020202020204" pitchFamily="34" charset="0"/>
              </a:rPr>
              <a:t>     and local districts/HRA and mainstream Managed care plans</a:t>
            </a:r>
          </a:p>
          <a:p>
            <a:pPr marL="0" indent="0">
              <a:buNone/>
            </a:pPr>
            <a:r>
              <a:rPr lang="en-US" sz="2000" dirty="0">
                <a:latin typeface="Arial" panose="020B0604020202020204" pitchFamily="34" charset="0"/>
                <a:cs typeface="Arial" panose="020B0604020202020204" pitchFamily="34" charset="0"/>
              </a:rPr>
              <a:t>     will use it for those not eligible for MLTC</a:t>
            </a:r>
          </a:p>
        </p:txBody>
      </p:sp>
      <p:sp>
        <p:nvSpPr>
          <p:cNvPr id="4" name="Footer Placeholder 3">
            <a:extLst>
              <a:ext uri="{FF2B5EF4-FFF2-40B4-BE49-F238E27FC236}">
                <a16:creationId xmlns:a16="http://schemas.microsoft.com/office/drawing/2014/main" id="{896A15CE-6E2E-4597-9ECE-539AF24EA7FF}"/>
              </a:ext>
            </a:extLst>
          </p:cNvPr>
          <p:cNvSpPr>
            <a:spLocks noGrp="1"/>
          </p:cNvSpPr>
          <p:nvPr>
            <p:ph type="ftr" sz="quarter" idx="11"/>
          </p:nvPr>
        </p:nvSpPr>
        <p:spPr/>
        <p:txBody>
          <a:bodyPr/>
          <a:lstStyle/>
          <a:p>
            <a:r>
              <a:rPr lang="en-US"/>
              <a:t>www.fatoullahlaw.com</a:t>
            </a:r>
          </a:p>
        </p:txBody>
      </p:sp>
      <p:sp>
        <p:nvSpPr>
          <p:cNvPr id="5" name="Slide Number Placeholder 4">
            <a:extLst>
              <a:ext uri="{FF2B5EF4-FFF2-40B4-BE49-F238E27FC236}">
                <a16:creationId xmlns:a16="http://schemas.microsoft.com/office/drawing/2014/main" id="{D5A6A535-3988-4E79-9507-2BD9FE992440}"/>
              </a:ext>
            </a:extLst>
          </p:cNvPr>
          <p:cNvSpPr>
            <a:spLocks noGrp="1"/>
          </p:cNvSpPr>
          <p:nvPr>
            <p:ph type="sldNum" sz="quarter" idx="12"/>
          </p:nvPr>
        </p:nvSpPr>
        <p:spPr/>
        <p:txBody>
          <a:bodyPr/>
          <a:lstStyle/>
          <a:p>
            <a:fld id="{11A48B74-D3E6-407B-9ACD-8947EC7EE5E8}" type="slidenum">
              <a:rPr lang="en-US" smtClean="0"/>
              <a:t>29</a:t>
            </a:fld>
            <a:endParaRPr lang="en-US"/>
          </a:p>
        </p:txBody>
      </p:sp>
    </p:spTree>
    <p:extLst>
      <p:ext uri="{BB962C8B-B14F-4D97-AF65-F5344CB8AC3E}">
        <p14:creationId xmlns:p14="http://schemas.microsoft.com/office/powerpoint/2010/main" val="10822777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1143000"/>
          </a:xfrm>
        </p:spPr>
        <p:txBody>
          <a:bodyPr>
            <a:noAutofit/>
          </a:bodyPr>
          <a:lstStyle/>
          <a:p>
            <a:r>
              <a:rPr lang="en-US" sz="3600" b="1" dirty="0">
                <a:latin typeface="Arial" panose="020B0604020202020204" pitchFamily="34" charset="0"/>
                <a:cs typeface="Arial" panose="020B0604020202020204" pitchFamily="34" charset="0"/>
              </a:rPr>
              <a:t>The Five Most Important Documents, Especially Now During The Pandemic</a:t>
            </a:r>
            <a:endParaRPr lang="en-US" sz="3600" dirty="0"/>
          </a:p>
        </p:txBody>
      </p:sp>
      <p:sp>
        <p:nvSpPr>
          <p:cNvPr id="3" name="Content Placeholder 2"/>
          <p:cNvSpPr>
            <a:spLocks noGrp="1"/>
          </p:cNvSpPr>
          <p:nvPr>
            <p:ph idx="1"/>
          </p:nvPr>
        </p:nvSpPr>
        <p:spPr/>
        <p:txBody>
          <a:bodyPr/>
          <a:lstStyle/>
          <a:p>
            <a:r>
              <a:rPr lang="en-US" dirty="0">
                <a:latin typeface="Arial" panose="020B0604020202020204" pitchFamily="34" charset="0"/>
                <a:cs typeface="Arial" panose="020B0604020202020204" pitchFamily="34" charset="0"/>
              </a:rPr>
              <a:t>Last Will &amp; Testament</a:t>
            </a:r>
          </a:p>
          <a:p>
            <a:r>
              <a:rPr lang="en-US" dirty="0">
                <a:latin typeface="Arial" panose="020B0604020202020204" pitchFamily="34" charset="0"/>
                <a:cs typeface="Arial" panose="020B0604020202020204" pitchFamily="34" charset="0"/>
              </a:rPr>
              <a:t>Elder Care Planning Power of Attorney &amp; Statutory Gifts Rider</a:t>
            </a:r>
          </a:p>
          <a:p>
            <a:r>
              <a:rPr lang="en-US" dirty="0">
                <a:latin typeface="Arial" panose="020B0604020202020204" pitchFamily="34" charset="0"/>
                <a:cs typeface="Arial" panose="020B0604020202020204" pitchFamily="34" charset="0"/>
              </a:rPr>
              <a:t>Health Care Proxy</a:t>
            </a:r>
          </a:p>
          <a:p>
            <a:r>
              <a:rPr lang="en-US" dirty="0">
                <a:latin typeface="Arial" panose="020B0604020202020204" pitchFamily="34" charset="0"/>
                <a:cs typeface="Arial" panose="020B0604020202020204" pitchFamily="34" charset="0"/>
              </a:rPr>
              <a:t>Living Will</a:t>
            </a:r>
          </a:p>
          <a:p>
            <a:r>
              <a:rPr lang="en-US" dirty="0">
                <a:latin typeface="Arial" panose="020B0604020202020204" pitchFamily="34" charset="0"/>
                <a:cs typeface="Arial" panose="020B0604020202020204" pitchFamily="34" charset="0"/>
              </a:rPr>
              <a:t>Living Trusts</a:t>
            </a:r>
            <a:endParaRPr lang="en-US" dirty="0"/>
          </a:p>
          <a:p>
            <a:endParaRPr lang="en-US" dirty="0"/>
          </a:p>
        </p:txBody>
      </p:sp>
      <p:sp>
        <p:nvSpPr>
          <p:cNvPr id="4" name="Footer Placeholder 3"/>
          <p:cNvSpPr>
            <a:spLocks noGrp="1"/>
          </p:cNvSpPr>
          <p:nvPr>
            <p:ph type="ftr" sz="quarter" idx="11"/>
          </p:nvPr>
        </p:nvSpPr>
        <p:spPr/>
        <p:txBody>
          <a:bodyPr/>
          <a:lstStyle/>
          <a:p>
            <a:r>
              <a:rPr lang="en-US" dirty="0"/>
              <a:t>www.fatoullahlaw.com</a:t>
            </a:r>
          </a:p>
        </p:txBody>
      </p:sp>
      <p:sp>
        <p:nvSpPr>
          <p:cNvPr id="5" name="Slide Number Placeholder 4"/>
          <p:cNvSpPr>
            <a:spLocks noGrp="1"/>
          </p:cNvSpPr>
          <p:nvPr>
            <p:ph type="sldNum" sz="quarter" idx="12"/>
          </p:nvPr>
        </p:nvSpPr>
        <p:spPr/>
        <p:txBody>
          <a:bodyPr/>
          <a:lstStyle/>
          <a:p>
            <a:fld id="{11A48B74-D3E6-407B-9ACD-8947EC7EE5E8}" type="slidenum">
              <a:rPr lang="en-US" smtClean="0"/>
              <a:t>3</a:t>
            </a:fld>
            <a:endParaRPr lang="en-US" dirty="0"/>
          </a:p>
        </p:txBody>
      </p:sp>
    </p:spTree>
    <p:extLst>
      <p:ext uri="{BB962C8B-B14F-4D97-AF65-F5344CB8AC3E}">
        <p14:creationId xmlns:p14="http://schemas.microsoft.com/office/powerpoint/2010/main" val="14338871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D5EB19-2C3E-4F48-B1A1-F926FECD6B60}"/>
              </a:ext>
            </a:extLst>
          </p:cNvPr>
          <p:cNvSpPr>
            <a:spLocks noGrp="1"/>
          </p:cNvSpPr>
          <p:nvPr>
            <p:ph type="title"/>
          </p:nvPr>
        </p:nvSpPr>
        <p:spPr>
          <a:xfrm>
            <a:off x="228600" y="346383"/>
            <a:ext cx="8229600" cy="1295400"/>
          </a:xfrm>
        </p:spPr>
        <p:txBody>
          <a:bodyPr>
            <a:noAutofit/>
          </a:bodyPr>
          <a:lstStyle/>
          <a:p>
            <a:r>
              <a:rPr lang="en-US" sz="2800" b="1" dirty="0">
                <a:latin typeface="Arial" panose="020B0604020202020204" pitchFamily="34" charset="0"/>
                <a:cs typeface="Arial" panose="020B0604020202020204" pitchFamily="34" charset="0"/>
              </a:rPr>
              <a:t>3 ADL Requirement</a:t>
            </a:r>
            <a:br>
              <a:rPr lang="en-US" sz="2800" b="1" dirty="0">
                <a:latin typeface="Arial" panose="020B0604020202020204" pitchFamily="34" charset="0"/>
                <a:cs typeface="Arial" panose="020B0604020202020204" pitchFamily="34" charset="0"/>
              </a:rPr>
            </a:br>
            <a:r>
              <a:rPr lang="en-US" sz="2800" b="1" dirty="0">
                <a:latin typeface="Arial" panose="020B0604020202020204" pitchFamily="34" charset="0"/>
                <a:cs typeface="Arial" panose="020B0604020202020204" pitchFamily="34" charset="0"/>
              </a:rPr>
              <a:t> of “Physical Maneuvering”</a:t>
            </a:r>
            <a:endParaRPr lang="en-US" sz="2800" dirty="0">
              <a:latin typeface="Arial" panose="020B0604020202020204" pitchFamily="34" charset="0"/>
              <a:cs typeface="Arial" panose="020B0604020202020204" pitchFamily="34" charset="0"/>
            </a:endParaRPr>
          </a:p>
        </p:txBody>
      </p:sp>
      <p:sp>
        <p:nvSpPr>
          <p:cNvPr id="3" name="Footer Placeholder 2">
            <a:extLst>
              <a:ext uri="{FF2B5EF4-FFF2-40B4-BE49-F238E27FC236}">
                <a16:creationId xmlns:a16="http://schemas.microsoft.com/office/drawing/2014/main" id="{E069C103-7F8E-4B33-AFE0-3B784A39A895}"/>
              </a:ext>
            </a:extLst>
          </p:cNvPr>
          <p:cNvSpPr>
            <a:spLocks noGrp="1"/>
          </p:cNvSpPr>
          <p:nvPr>
            <p:ph type="ftr" sz="quarter" idx="11"/>
          </p:nvPr>
        </p:nvSpPr>
        <p:spPr/>
        <p:txBody>
          <a:bodyPr/>
          <a:lstStyle/>
          <a:p>
            <a:r>
              <a:rPr lang="en-US"/>
              <a:t>www.fatoullahlaw.com</a:t>
            </a:r>
          </a:p>
        </p:txBody>
      </p:sp>
      <p:sp>
        <p:nvSpPr>
          <p:cNvPr id="4" name="Slide Number Placeholder 3">
            <a:extLst>
              <a:ext uri="{FF2B5EF4-FFF2-40B4-BE49-F238E27FC236}">
                <a16:creationId xmlns:a16="http://schemas.microsoft.com/office/drawing/2014/main" id="{8187622E-7D2C-4CE6-BE87-28AC76051768}"/>
              </a:ext>
            </a:extLst>
          </p:cNvPr>
          <p:cNvSpPr>
            <a:spLocks noGrp="1"/>
          </p:cNvSpPr>
          <p:nvPr>
            <p:ph type="sldNum" sz="quarter" idx="12"/>
          </p:nvPr>
        </p:nvSpPr>
        <p:spPr/>
        <p:txBody>
          <a:bodyPr/>
          <a:lstStyle/>
          <a:p>
            <a:fld id="{11A48B74-D3E6-407B-9ACD-8947EC7EE5E8}" type="slidenum">
              <a:rPr lang="en-US" smtClean="0"/>
              <a:t>30</a:t>
            </a:fld>
            <a:endParaRPr lang="en-US"/>
          </a:p>
        </p:txBody>
      </p:sp>
      <p:sp>
        <p:nvSpPr>
          <p:cNvPr id="5" name="TextBox 4">
            <a:extLst>
              <a:ext uri="{FF2B5EF4-FFF2-40B4-BE49-F238E27FC236}">
                <a16:creationId xmlns:a16="http://schemas.microsoft.com/office/drawing/2014/main" id="{F6DAD4F9-0371-446A-8E59-BB4D8AC2A781}"/>
              </a:ext>
            </a:extLst>
          </p:cNvPr>
          <p:cNvSpPr txBox="1"/>
          <p:nvPr/>
        </p:nvSpPr>
        <p:spPr>
          <a:xfrm>
            <a:off x="150181" y="1875408"/>
            <a:ext cx="8991600" cy="4524315"/>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Unless the individual has dementia or Alzheimer’s diagnosis, an ADL will count toward the minimum 3 ADLs only if needs “at least limited assistance with physical maneuvering.”</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Degrees of assistance:</a:t>
            </a:r>
          </a:p>
          <a:p>
            <a:r>
              <a:rPr lang="en-US" dirty="0">
                <a:latin typeface="Arial" panose="020B0604020202020204" pitchFamily="34" charset="0"/>
                <a:cs typeface="Arial" panose="020B0604020202020204" pitchFamily="34" charset="0"/>
              </a:rPr>
              <a:t>1. Independent</a:t>
            </a:r>
          </a:p>
          <a:p>
            <a:r>
              <a:rPr lang="en-US" dirty="0">
                <a:latin typeface="Arial" panose="020B0604020202020204" pitchFamily="34" charset="0"/>
                <a:cs typeface="Arial" panose="020B0604020202020204" pitchFamily="34" charset="0"/>
              </a:rPr>
              <a:t>2. Independent, setup help only – Article or device placed within reach, no</a:t>
            </a:r>
          </a:p>
          <a:p>
            <a:r>
              <a:rPr lang="en-US" dirty="0">
                <a:latin typeface="Arial" panose="020B0604020202020204" pitchFamily="34" charset="0"/>
                <a:cs typeface="Arial" panose="020B0604020202020204" pitchFamily="34" charset="0"/>
              </a:rPr>
              <a:t>physical assistance or supervision in any episode</a:t>
            </a:r>
          </a:p>
          <a:p>
            <a:r>
              <a:rPr lang="en-US" dirty="0">
                <a:latin typeface="Arial" panose="020B0604020202020204" pitchFamily="34" charset="0"/>
                <a:cs typeface="Arial" panose="020B0604020202020204" pitchFamily="34" charset="0"/>
              </a:rPr>
              <a:t>3. Supervision – Oversight/cuing. Will not count unless Dementia diagnosis</a:t>
            </a:r>
          </a:p>
          <a:p>
            <a:r>
              <a:rPr lang="en-US" dirty="0">
                <a:latin typeface="Arial" panose="020B0604020202020204" pitchFamily="34" charset="0"/>
                <a:cs typeface="Arial" panose="020B0604020202020204" pitchFamily="34" charset="0"/>
              </a:rPr>
              <a:t>4. Limited assistance– Guided maneuvering of limbs, physical guidance without taking weight</a:t>
            </a:r>
          </a:p>
          <a:p>
            <a:r>
              <a:rPr lang="en-US" dirty="0">
                <a:latin typeface="Arial" panose="020B0604020202020204" pitchFamily="34" charset="0"/>
                <a:cs typeface="Arial" panose="020B0604020202020204" pitchFamily="34" charset="0"/>
              </a:rPr>
              <a:t>5. Extensive assistance –Weight-bearing support (including lifting limbs) by</a:t>
            </a:r>
          </a:p>
          <a:p>
            <a:r>
              <a:rPr lang="en-US" dirty="0">
                <a:latin typeface="Arial" panose="020B0604020202020204" pitchFamily="34" charset="0"/>
                <a:cs typeface="Arial" panose="020B0604020202020204" pitchFamily="34" charset="0"/>
              </a:rPr>
              <a:t>one helper where person still performs 50% or more of subtasks</a:t>
            </a:r>
          </a:p>
          <a:p>
            <a:r>
              <a:rPr lang="en-US" dirty="0">
                <a:latin typeface="Arial" panose="020B0604020202020204" pitchFamily="34" charset="0"/>
                <a:cs typeface="Arial" panose="020B0604020202020204" pitchFamily="34" charset="0"/>
              </a:rPr>
              <a:t>6. Maximal assistance –Weight-bearing support (including lifting limbs) by two</a:t>
            </a:r>
          </a:p>
          <a:p>
            <a:r>
              <a:rPr lang="en-US" dirty="0">
                <a:latin typeface="Arial" panose="020B0604020202020204" pitchFamily="34" charset="0"/>
                <a:cs typeface="Arial" panose="020B0604020202020204" pitchFamily="34" charset="0"/>
              </a:rPr>
              <a:t>or more helpers; or, weight-bearing support for more than 50% of subtasks</a:t>
            </a:r>
          </a:p>
          <a:p>
            <a:r>
              <a:rPr lang="en-US" dirty="0">
                <a:latin typeface="Arial" panose="020B0604020202020204" pitchFamily="34" charset="0"/>
                <a:cs typeface="Arial" panose="020B0604020202020204" pitchFamily="34" charset="0"/>
              </a:rPr>
              <a:t>7. Total dependence – Full performance by others during all activity</a:t>
            </a:r>
          </a:p>
        </p:txBody>
      </p:sp>
    </p:spTree>
    <p:extLst>
      <p:ext uri="{BB962C8B-B14F-4D97-AF65-F5344CB8AC3E}">
        <p14:creationId xmlns:p14="http://schemas.microsoft.com/office/powerpoint/2010/main" val="32849969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A7E2F-B920-4FCB-86D5-2985C3B2C34A}"/>
              </a:ext>
            </a:extLst>
          </p:cNvPr>
          <p:cNvSpPr>
            <a:spLocks noGrp="1"/>
          </p:cNvSpPr>
          <p:nvPr>
            <p:ph type="title"/>
          </p:nvPr>
        </p:nvSpPr>
        <p:spPr>
          <a:xfrm>
            <a:off x="457200" y="274638"/>
            <a:ext cx="8229600" cy="1554162"/>
          </a:xfrm>
        </p:spPr>
        <p:txBody>
          <a:bodyPr>
            <a:normAutofit fontScale="90000"/>
          </a:bodyPr>
          <a:lstStyle/>
          <a:p>
            <a:br>
              <a:rPr lang="en-US" sz="3100" dirty="0">
                <a:latin typeface="Arial" panose="020B0604020202020204" pitchFamily="34" charset="0"/>
                <a:cs typeface="Arial" panose="020B0604020202020204" pitchFamily="34" charset="0"/>
              </a:rPr>
            </a:br>
            <a:br>
              <a:rPr lang="en-US" sz="3100" dirty="0">
                <a:latin typeface="Arial" panose="020B0604020202020204" pitchFamily="34" charset="0"/>
                <a:cs typeface="Arial" panose="020B0604020202020204" pitchFamily="34" charset="0"/>
              </a:rPr>
            </a:br>
            <a:r>
              <a:rPr lang="en-US" sz="3100" b="1" dirty="0">
                <a:latin typeface="Arial" panose="020B0604020202020204" pitchFamily="34" charset="0"/>
                <a:cs typeface="Arial" panose="020B0604020202020204" pitchFamily="34" charset="0"/>
              </a:rPr>
              <a:t>New Standardized Task-based Assessment </a:t>
            </a:r>
            <a:br>
              <a:rPr lang="en-US" sz="3100" b="1" dirty="0">
                <a:latin typeface="Arial" panose="020B0604020202020204" pitchFamily="34" charset="0"/>
                <a:cs typeface="Arial" panose="020B0604020202020204" pitchFamily="34" charset="0"/>
              </a:rPr>
            </a:br>
            <a:r>
              <a:rPr lang="en-US" sz="3100" b="1" dirty="0">
                <a:latin typeface="Arial" panose="020B0604020202020204" pitchFamily="34" charset="0"/>
                <a:cs typeface="Arial" panose="020B0604020202020204" pitchFamily="34" charset="0"/>
              </a:rPr>
              <a:t>Tool Will Be Used to Determine Hours</a:t>
            </a:r>
            <a:br>
              <a:rPr lang="en-US" sz="3100" b="1" dirty="0">
                <a:latin typeface="Arial" panose="020B0604020202020204" pitchFamily="34" charset="0"/>
                <a:cs typeface="Arial" panose="020B0604020202020204" pitchFamily="34" charset="0"/>
              </a:rPr>
            </a:br>
            <a:r>
              <a:rPr lang="en-US" sz="3100" b="1" dirty="0">
                <a:latin typeface="Arial" panose="020B0604020202020204" pitchFamily="34" charset="0"/>
                <a:cs typeface="Arial" panose="020B0604020202020204" pitchFamily="34" charset="0"/>
              </a:rPr>
              <a:t> by April 1, 2021</a:t>
            </a:r>
            <a:br>
              <a:rPr lang="en-US" b="1" dirty="0"/>
            </a:br>
            <a:endParaRPr lang="en-US" dirty="0"/>
          </a:p>
        </p:txBody>
      </p:sp>
      <p:sp>
        <p:nvSpPr>
          <p:cNvPr id="3" name="Content Placeholder 2">
            <a:extLst>
              <a:ext uri="{FF2B5EF4-FFF2-40B4-BE49-F238E27FC236}">
                <a16:creationId xmlns:a16="http://schemas.microsoft.com/office/drawing/2014/main" id="{6DF80187-9BF9-4EEE-8146-A538FD1EF9CC}"/>
              </a:ext>
            </a:extLst>
          </p:cNvPr>
          <p:cNvSpPr>
            <a:spLocks noGrp="1"/>
          </p:cNvSpPr>
          <p:nvPr>
            <p:ph idx="1"/>
          </p:nvPr>
        </p:nvSpPr>
        <p:spPr>
          <a:xfrm>
            <a:off x="457200" y="2020093"/>
            <a:ext cx="8229600" cy="4144963"/>
          </a:xfrm>
        </p:spPr>
        <p:txBody>
          <a:bodyPr>
            <a:noAutofit/>
          </a:bodyPr>
          <a:lstStyle/>
          <a:p>
            <a:pPr algn="just"/>
            <a:r>
              <a:rPr lang="en-US" sz="1800" dirty="0">
                <a:latin typeface="Arial" panose="020B0604020202020204" pitchFamily="34" charset="0"/>
                <a:cs typeface="Arial" panose="020B0604020202020204" pitchFamily="34" charset="0"/>
              </a:rPr>
              <a:t>Tool will be “evidence-based” and used to assist the local DSS to make appropriate and individualized determinations for the number of personal care services and CDPAP hours of care each day</a:t>
            </a:r>
          </a:p>
          <a:p>
            <a:pPr marL="0" indent="0" algn="just">
              <a:buNone/>
            </a:pPr>
            <a:r>
              <a:rPr lang="en-US" sz="1800" dirty="0">
                <a:latin typeface="Arial" panose="020B0604020202020204" pitchFamily="34" charset="0"/>
                <a:cs typeface="Arial" panose="020B0604020202020204" pitchFamily="34" charset="0"/>
              </a:rPr>
              <a:t>      -currently, the number of hours is determined by each plan using their           </a:t>
            </a:r>
          </a:p>
          <a:p>
            <a:pPr marL="0" indent="0" algn="just">
              <a:buNone/>
            </a:pPr>
            <a:r>
              <a:rPr lang="en-US" sz="1800" dirty="0">
                <a:latin typeface="Arial" panose="020B0604020202020204" pitchFamily="34" charset="0"/>
                <a:cs typeface="Arial" panose="020B0604020202020204" pitchFamily="34" charset="0"/>
              </a:rPr>
              <a:t>      own “tasking tool” </a:t>
            </a:r>
          </a:p>
          <a:p>
            <a:pPr algn="just"/>
            <a:r>
              <a:rPr lang="en-US" sz="1800" dirty="0">
                <a:latin typeface="Arial" panose="020B0604020202020204" pitchFamily="34" charset="0"/>
                <a:cs typeface="Arial" panose="020B0604020202020204" pitchFamily="34" charset="0"/>
              </a:rPr>
              <a:t>The new tool should identify how need for assistance with ADL’s can be met through:</a:t>
            </a:r>
          </a:p>
          <a:p>
            <a:pPr marL="0" indent="0" algn="just">
              <a:buNone/>
            </a:pPr>
            <a:r>
              <a:rPr lang="en-US" sz="1800" dirty="0">
                <a:latin typeface="Arial" panose="020B0604020202020204" pitchFamily="34" charset="0"/>
                <a:cs typeface="Arial" panose="020B0604020202020204" pitchFamily="34" charset="0"/>
              </a:rPr>
              <a:t>      – Telehealth- Unclear how telehealth may assist with assisting a      </a:t>
            </a:r>
          </a:p>
          <a:p>
            <a:pPr marL="0" indent="0" algn="just">
              <a:buNone/>
            </a:pPr>
            <a:r>
              <a:rPr lang="en-US" sz="1800" dirty="0">
                <a:latin typeface="Arial" panose="020B0604020202020204" pitchFamily="34" charset="0"/>
                <a:cs typeface="Arial" panose="020B0604020202020204" pitchFamily="34" charset="0"/>
              </a:rPr>
              <a:t>      consumer with transferring, dressing, and toileting</a:t>
            </a:r>
          </a:p>
          <a:p>
            <a:pPr marL="0" indent="0" algn="just">
              <a:buNone/>
            </a:pPr>
            <a:r>
              <a:rPr lang="en-US" sz="1800" dirty="0">
                <a:latin typeface="Arial" panose="020B0604020202020204" pitchFamily="34" charset="0"/>
                <a:cs typeface="Arial" panose="020B0604020202020204" pitchFamily="34" charset="0"/>
              </a:rPr>
              <a:t>      – Family and social supports-- Now, their assistance is voluntary.</a:t>
            </a:r>
          </a:p>
          <a:p>
            <a:pPr marL="0" indent="0" algn="just">
              <a:buNone/>
            </a:pPr>
            <a:r>
              <a:rPr lang="en-US" sz="1800" dirty="0">
                <a:latin typeface="Arial" panose="020B0604020202020204" pitchFamily="34" charset="0"/>
                <a:cs typeface="Arial" panose="020B0604020202020204" pitchFamily="34" charset="0"/>
              </a:rPr>
              <a:t>      Often plans wrongly presume family is available. Even if they are,</a:t>
            </a:r>
          </a:p>
          <a:p>
            <a:pPr marL="0" indent="0" algn="just">
              <a:buNone/>
            </a:pPr>
            <a:r>
              <a:rPr lang="en-US" sz="1800" dirty="0">
                <a:latin typeface="Arial" panose="020B0604020202020204" pitchFamily="34" charset="0"/>
                <a:cs typeface="Arial" panose="020B0604020202020204" pitchFamily="34" charset="0"/>
              </a:rPr>
              <a:t>      their assistance must be acceptable to consumer. 18 NYCRR</a:t>
            </a:r>
          </a:p>
          <a:p>
            <a:pPr marL="0" indent="0" algn="just">
              <a:buNone/>
            </a:pPr>
            <a:r>
              <a:rPr lang="nb-NO" sz="1800" dirty="0">
                <a:latin typeface="Arial" panose="020B0604020202020204" pitchFamily="34" charset="0"/>
                <a:cs typeface="Arial" panose="020B0604020202020204" pitchFamily="34" charset="0"/>
              </a:rPr>
              <a:t>      505.14(b)(3)(ii)(b), 12 OHIP-ADM-01, GIS 97 MA/033</a:t>
            </a:r>
            <a:endParaRPr lang="en-US" sz="1800"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D9A0CF9D-E4E8-40CD-B88E-F873FECF5EC8}"/>
              </a:ext>
            </a:extLst>
          </p:cNvPr>
          <p:cNvSpPr>
            <a:spLocks noGrp="1"/>
          </p:cNvSpPr>
          <p:nvPr>
            <p:ph type="ftr" sz="quarter" idx="11"/>
          </p:nvPr>
        </p:nvSpPr>
        <p:spPr/>
        <p:txBody>
          <a:bodyPr/>
          <a:lstStyle/>
          <a:p>
            <a:r>
              <a:rPr lang="en-US"/>
              <a:t>www.fatoullahlaw.com</a:t>
            </a:r>
          </a:p>
        </p:txBody>
      </p:sp>
      <p:sp>
        <p:nvSpPr>
          <p:cNvPr id="5" name="Slide Number Placeholder 4">
            <a:extLst>
              <a:ext uri="{FF2B5EF4-FFF2-40B4-BE49-F238E27FC236}">
                <a16:creationId xmlns:a16="http://schemas.microsoft.com/office/drawing/2014/main" id="{267E9960-F5BE-4EDE-BF81-7B43D78973D1}"/>
              </a:ext>
            </a:extLst>
          </p:cNvPr>
          <p:cNvSpPr>
            <a:spLocks noGrp="1"/>
          </p:cNvSpPr>
          <p:nvPr>
            <p:ph type="sldNum" sz="quarter" idx="12"/>
          </p:nvPr>
        </p:nvSpPr>
        <p:spPr/>
        <p:txBody>
          <a:bodyPr/>
          <a:lstStyle/>
          <a:p>
            <a:fld id="{11A48B74-D3E6-407B-9ACD-8947EC7EE5E8}" type="slidenum">
              <a:rPr lang="en-US" smtClean="0"/>
              <a:t>31</a:t>
            </a:fld>
            <a:endParaRPr lang="en-US"/>
          </a:p>
        </p:txBody>
      </p:sp>
    </p:spTree>
    <p:extLst>
      <p:ext uri="{BB962C8B-B14F-4D97-AF65-F5344CB8AC3E}">
        <p14:creationId xmlns:p14="http://schemas.microsoft.com/office/powerpoint/2010/main" val="42931847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42F52-3F6B-467A-AED3-3842D98C3A64}"/>
              </a:ext>
            </a:extLst>
          </p:cNvPr>
          <p:cNvSpPr>
            <a:spLocks noGrp="1"/>
          </p:cNvSpPr>
          <p:nvPr>
            <p:ph type="title"/>
          </p:nvPr>
        </p:nvSpPr>
        <p:spPr>
          <a:xfrm>
            <a:off x="457200" y="381000"/>
            <a:ext cx="8229600" cy="1371600"/>
          </a:xfrm>
        </p:spPr>
        <p:txBody>
          <a:bodyPr>
            <a:normAutofit/>
          </a:bodyPr>
          <a:lstStyle/>
          <a:p>
            <a:r>
              <a:rPr lang="en-US" sz="2400" b="1" dirty="0">
                <a:latin typeface="Arial" panose="020B0604020202020204" pitchFamily="34" charset="0"/>
                <a:cs typeface="Arial" panose="020B0604020202020204" pitchFamily="34" charset="0"/>
              </a:rPr>
              <a:t>TREATING PHYSICIAN’S ROLE IN PRESCRIBING</a:t>
            </a:r>
            <a:br>
              <a:rPr lang="en-US" sz="2400" b="1" dirty="0">
                <a:latin typeface="Arial" panose="020B0604020202020204" pitchFamily="34" charset="0"/>
                <a:cs typeface="Arial" panose="020B0604020202020204" pitchFamily="34" charset="0"/>
              </a:rPr>
            </a:br>
            <a:r>
              <a:rPr lang="en-US" sz="2400" b="1" dirty="0">
                <a:latin typeface="Arial" panose="020B0604020202020204" pitchFamily="34" charset="0"/>
                <a:cs typeface="Arial" panose="020B0604020202020204" pitchFamily="34" charset="0"/>
              </a:rPr>
              <a:t>PERSONAL CARE OR CDPAP IS REPLACED</a:t>
            </a:r>
          </a:p>
        </p:txBody>
      </p:sp>
      <p:sp>
        <p:nvSpPr>
          <p:cNvPr id="3" name="Footer Placeholder 2">
            <a:extLst>
              <a:ext uri="{FF2B5EF4-FFF2-40B4-BE49-F238E27FC236}">
                <a16:creationId xmlns:a16="http://schemas.microsoft.com/office/drawing/2014/main" id="{5FF16576-2AD3-47B2-ABE4-6B9025062FA5}"/>
              </a:ext>
            </a:extLst>
          </p:cNvPr>
          <p:cNvSpPr>
            <a:spLocks noGrp="1"/>
          </p:cNvSpPr>
          <p:nvPr>
            <p:ph type="ftr" sz="quarter" idx="11"/>
          </p:nvPr>
        </p:nvSpPr>
        <p:spPr/>
        <p:txBody>
          <a:bodyPr/>
          <a:lstStyle/>
          <a:p>
            <a:r>
              <a:rPr lang="en-US"/>
              <a:t>www.fatoullahlaw.com</a:t>
            </a:r>
          </a:p>
        </p:txBody>
      </p:sp>
      <p:sp>
        <p:nvSpPr>
          <p:cNvPr id="4" name="Slide Number Placeholder 3">
            <a:extLst>
              <a:ext uri="{FF2B5EF4-FFF2-40B4-BE49-F238E27FC236}">
                <a16:creationId xmlns:a16="http://schemas.microsoft.com/office/drawing/2014/main" id="{D50D699B-F6A4-4B8E-A755-60F9A80AFF83}"/>
              </a:ext>
            </a:extLst>
          </p:cNvPr>
          <p:cNvSpPr>
            <a:spLocks noGrp="1"/>
          </p:cNvSpPr>
          <p:nvPr>
            <p:ph type="sldNum" sz="quarter" idx="12"/>
          </p:nvPr>
        </p:nvSpPr>
        <p:spPr/>
        <p:txBody>
          <a:bodyPr/>
          <a:lstStyle/>
          <a:p>
            <a:fld id="{11A48B74-D3E6-407B-9ACD-8947EC7EE5E8}" type="slidenum">
              <a:rPr lang="en-US" smtClean="0"/>
              <a:pPr/>
              <a:t>32</a:t>
            </a:fld>
            <a:endParaRPr lang="en-US"/>
          </a:p>
        </p:txBody>
      </p:sp>
      <p:sp>
        <p:nvSpPr>
          <p:cNvPr id="9" name="TextBox 8">
            <a:extLst>
              <a:ext uri="{FF2B5EF4-FFF2-40B4-BE49-F238E27FC236}">
                <a16:creationId xmlns:a16="http://schemas.microsoft.com/office/drawing/2014/main" id="{D9E07E0F-160E-443B-BC22-C1FE1BCA91AB}"/>
              </a:ext>
            </a:extLst>
          </p:cNvPr>
          <p:cNvSpPr txBox="1"/>
          <p:nvPr/>
        </p:nvSpPr>
        <p:spPr>
          <a:xfrm>
            <a:off x="76200" y="1752600"/>
            <a:ext cx="8991600" cy="4093428"/>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NEW: Personal care and CDPAP services must be prescribed by a “qualified independent physician selected or approved by” DOH. DOH may use Maximus (NY Medicaid Choice).</a:t>
            </a:r>
          </a:p>
          <a:p>
            <a:endParaRPr lang="en-US" sz="2000" b="1" dirty="0">
              <a:latin typeface="Arial" panose="020B0604020202020204" pitchFamily="34" charset="0"/>
              <a:cs typeface="Arial" panose="020B0604020202020204" pitchFamily="34" charset="0"/>
            </a:endParaRPr>
          </a:p>
          <a:p>
            <a:r>
              <a:rPr lang="en-US" sz="2000" b="1" dirty="0">
                <a:latin typeface="Arial" panose="020B0604020202020204" pitchFamily="34" charset="0"/>
                <a:cs typeface="Arial" panose="020B0604020202020204" pitchFamily="34" charset="0"/>
              </a:rPr>
              <a:t>Concerns</a:t>
            </a:r>
            <a:r>
              <a:rPr lang="en-US" sz="2000" dirty="0">
                <a:latin typeface="Arial" panose="020B0604020202020204" pitchFamily="34" charset="0"/>
                <a:cs typeface="Arial" panose="020B0604020202020204" pitchFamily="34" charset="0"/>
              </a:rPr>
              <a:t>:</a:t>
            </a:r>
          </a:p>
          <a:p>
            <a:r>
              <a:rPr lang="en-US" sz="2000" dirty="0">
                <a:latin typeface="Arial" panose="020B0604020202020204" pitchFamily="34" charset="0"/>
                <a:cs typeface="Arial" panose="020B0604020202020204" pitchFamily="34" charset="0"/>
              </a:rPr>
              <a:t>• A contract physician lacks familiarity with the consumer’s condition, compared to a long-time trusted physician and may not specialize in the consumer’s particular diagnosis,</a:t>
            </a:r>
          </a:p>
          <a:p>
            <a:r>
              <a:rPr lang="en-US" sz="2000" dirty="0">
                <a:latin typeface="Arial" panose="020B0604020202020204" pitchFamily="34" charset="0"/>
                <a:cs typeface="Arial" panose="020B0604020202020204" pitchFamily="34" charset="0"/>
              </a:rPr>
              <a:t>• Will add more delays to applying for services – must arrange an assessment by independent physician to apply</a:t>
            </a:r>
          </a:p>
          <a:p>
            <a:r>
              <a:rPr lang="en-US" sz="2000" dirty="0">
                <a:latin typeface="Arial" panose="020B0604020202020204" pitchFamily="34" charset="0"/>
                <a:cs typeface="Arial" panose="020B0604020202020204" pitchFamily="34" charset="0"/>
              </a:rPr>
              <a:t>• Though a physician’s order is now required for both personal care and CDPAP, MLTC plans have generally not required them for personal care, but have required them for CDPAP</a:t>
            </a:r>
          </a:p>
        </p:txBody>
      </p:sp>
    </p:spTree>
    <p:extLst>
      <p:ext uri="{BB962C8B-B14F-4D97-AF65-F5344CB8AC3E}">
        <p14:creationId xmlns:p14="http://schemas.microsoft.com/office/powerpoint/2010/main" val="7748917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64252-74AD-4452-988B-C975DA220E54}"/>
              </a:ext>
            </a:extLst>
          </p:cNvPr>
          <p:cNvSpPr>
            <a:spLocks noGrp="1"/>
          </p:cNvSpPr>
          <p:nvPr>
            <p:ph type="title"/>
          </p:nvPr>
        </p:nvSpPr>
        <p:spPr/>
        <p:txBody>
          <a:bodyPr>
            <a:noAutofit/>
          </a:bodyPr>
          <a:lstStyle/>
          <a:p>
            <a:r>
              <a:rPr lang="en-US" sz="2400" b="1" dirty="0">
                <a:latin typeface="Arial" panose="020B0604020202020204" pitchFamily="34" charset="0"/>
                <a:cs typeface="Arial" panose="020B0604020202020204" pitchFamily="34" charset="0"/>
              </a:rPr>
              <a:t>“Independent Assessor” to Replace DSS</a:t>
            </a:r>
            <a:r>
              <a:rPr lang="en-US" sz="2400" b="1">
                <a:latin typeface="Arial" panose="020B0604020202020204" pitchFamily="34" charset="0"/>
                <a:cs typeface="Arial" panose="020B0604020202020204" pitchFamily="34" charset="0"/>
              </a:rPr>
              <a:t>, MLTC </a:t>
            </a:r>
            <a:r>
              <a:rPr lang="en-US" sz="2400" b="1" dirty="0">
                <a:latin typeface="Arial" panose="020B0604020202020204" pitchFamily="34" charset="0"/>
                <a:cs typeface="Arial" panose="020B0604020202020204" pitchFamily="34" charset="0"/>
              </a:rPr>
              <a:t>&amp; Medicaid Managed Care Plans in </a:t>
            </a:r>
            <a:r>
              <a:rPr lang="en-US" sz="2400" b="1">
                <a:latin typeface="Arial" panose="020B0604020202020204" pitchFamily="34" charset="0"/>
                <a:cs typeface="Arial" panose="020B0604020202020204" pitchFamily="34" charset="0"/>
              </a:rPr>
              <a:t>Determining Hours</a:t>
            </a:r>
            <a:endParaRPr lang="en-US" sz="24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5EB20F6-9622-4856-8813-8A09F17F20B6}"/>
              </a:ext>
            </a:extLst>
          </p:cNvPr>
          <p:cNvSpPr>
            <a:spLocks noGrp="1"/>
          </p:cNvSpPr>
          <p:nvPr>
            <p:ph idx="1"/>
          </p:nvPr>
        </p:nvSpPr>
        <p:spPr>
          <a:xfrm>
            <a:off x="304800" y="1646872"/>
            <a:ext cx="8229600" cy="4525963"/>
          </a:xfrm>
        </p:spPr>
        <p:txBody>
          <a:bodyPr>
            <a:noAutofit/>
          </a:bodyPr>
          <a:lstStyle/>
          <a:p>
            <a:r>
              <a:rPr lang="en-US" sz="2400" dirty="0">
                <a:latin typeface="Arial" panose="020B0604020202020204" pitchFamily="34" charset="0"/>
                <a:cs typeface="Arial" panose="020B0604020202020204" pitchFamily="34" charset="0"/>
              </a:rPr>
              <a:t>The assessor will determine how much Personal care</a:t>
            </a:r>
          </a:p>
          <a:p>
            <a:pPr marL="0" indent="0">
              <a:buNone/>
            </a:pPr>
            <a:r>
              <a:rPr lang="en-US" sz="2400" dirty="0">
                <a:latin typeface="Arial" panose="020B0604020202020204" pitchFamily="34" charset="0"/>
                <a:cs typeface="Arial" panose="020B0604020202020204" pitchFamily="34" charset="0"/>
              </a:rPr>
              <a:t>     and CDPAP to be authorized.</a:t>
            </a:r>
          </a:p>
          <a:p>
            <a:r>
              <a:rPr lang="en-US" sz="2400" dirty="0">
                <a:latin typeface="Arial" panose="020B0604020202020204" pitchFamily="34" charset="0"/>
                <a:cs typeface="Arial" panose="020B0604020202020204" pitchFamily="34" charset="0"/>
              </a:rPr>
              <a:t>The law allows DOH to expand the Maximus contract</a:t>
            </a:r>
          </a:p>
          <a:p>
            <a:pPr marL="0" indent="0">
              <a:buNone/>
            </a:pPr>
            <a:r>
              <a:rPr lang="en-US" sz="2400" dirty="0">
                <a:latin typeface="Arial" panose="020B0604020202020204" pitchFamily="34" charset="0"/>
                <a:cs typeface="Arial" panose="020B0604020202020204" pitchFamily="34" charset="0"/>
              </a:rPr>
              <a:t>     to do conflict-free assessments and final determination</a:t>
            </a:r>
          </a:p>
          <a:p>
            <a:pPr marL="0" indent="0">
              <a:buNone/>
            </a:pPr>
            <a:endParaRPr lang="en-US" sz="2400" dirty="0">
              <a:latin typeface="Arial" panose="020B0604020202020204" pitchFamily="34" charset="0"/>
              <a:cs typeface="Arial" panose="020B0604020202020204" pitchFamily="34" charset="0"/>
            </a:endParaRPr>
          </a:p>
          <a:p>
            <a:pPr marL="0" indent="0">
              <a:buNone/>
            </a:pPr>
            <a:r>
              <a:rPr lang="en-US" sz="2400" dirty="0">
                <a:latin typeface="Arial" panose="020B0604020202020204" pitchFamily="34" charset="0"/>
                <a:cs typeface="Arial" panose="020B0604020202020204" pitchFamily="34" charset="0"/>
              </a:rPr>
              <a:t>The local districts will make all home care determinations for those exempt or excluded from MLTC or</a:t>
            </a:r>
          </a:p>
          <a:p>
            <a:pPr marL="0" indent="0">
              <a:buNone/>
            </a:pPr>
            <a:r>
              <a:rPr lang="en-US" sz="2400" dirty="0">
                <a:latin typeface="Arial" panose="020B0604020202020204" pitchFamily="34" charset="0"/>
                <a:cs typeface="Arial" panose="020B0604020202020204" pitchFamily="34" charset="0"/>
              </a:rPr>
              <a:t>Medicaid managed care, Immediate Need, and</a:t>
            </a:r>
          </a:p>
          <a:p>
            <a:pPr marL="0" indent="0">
              <a:buNone/>
            </a:pPr>
            <a:r>
              <a:rPr lang="en-US" sz="2400" dirty="0">
                <a:latin typeface="Arial" panose="020B0604020202020204" pitchFamily="34" charset="0"/>
                <a:cs typeface="Arial" panose="020B0604020202020204" pitchFamily="34" charset="0"/>
              </a:rPr>
              <a:t>mainstream plan determinations of hours. </a:t>
            </a:r>
          </a:p>
        </p:txBody>
      </p:sp>
      <p:sp>
        <p:nvSpPr>
          <p:cNvPr id="4" name="Footer Placeholder 3">
            <a:extLst>
              <a:ext uri="{FF2B5EF4-FFF2-40B4-BE49-F238E27FC236}">
                <a16:creationId xmlns:a16="http://schemas.microsoft.com/office/drawing/2014/main" id="{95A73C34-322E-45A2-829D-E104532A8BDA}"/>
              </a:ext>
            </a:extLst>
          </p:cNvPr>
          <p:cNvSpPr>
            <a:spLocks noGrp="1"/>
          </p:cNvSpPr>
          <p:nvPr>
            <p:ph type="ftr" sz="quarter" idx="11"/>
          </p:nvPr>
        </p:nvSpPr>
        <p:spPr/>
        <p:txBody>
          <a:bodyPr/>
          <a:lstStyle/>
          <a:p>
            <a:r>
              <a:rPr lang="en-US"/>
              <a:t>www.fatoullahlaw.com</a:t>
            </a:r>
          </a:p>
        </p:txBody>
      </p:sp>
      <p:sp>
        <p:nvSpPr>
          <p:cNvPr id="5" name="Slide Number Placeholder 4">
            <a:extLst>
              <a:ext uri="{FF2B5EF4-FFF2-40B4-BE49-F238E27FC236}">
                <a16:creationId xmlns:a16="http://schemas.microsoft.com/office/drawing/2014/main" id="{06E5231E-18EB-4776-BB72-DDB5A5E26D27}"/>
              </a:ext>
            </a:extLst>
          </p:cNvPr>
          <p:cNvSpPr>
            <a:spLocks noGrp="1"/>
          </p:cNvSpPr>
          <p:nvPr>
            <p:ph type="sldNum" sz="quarter" idx="12"/>
          </p:nvPr>
        </p:nvSpPr>
        <p:spPr/>
        <p:txBody>
          <a:bodyPr/>
          <a:lstStyle/>
          <a:p>
            <a:fld id="{11A48B74-D3E6-407B-9ACD-8947EC7EE5E8}" type="slidenum">
              <a:rPr lang="en-US" smtClean="0"/>
              <a:t>33</a:t>
            </a:fld>
            <a:endParaRPr lang="en-US"/>
          </a:p>
        </p:txBody>
      </p:sp>
    </p:spTree>
    <p:extLst>
      <p:ext uri="{BB962C8B-B14F-4D97-AF65-F5344CB8AC3E}">
        <p14:creationId xmlns:p14="http://schemas.microsoft.com/office/powerpoint/2010/main" val="40565348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ABAE8-138A-47E8-BA4F-A2E89283EE4D}"/>
              </a:ext>
            </a:extLst>
          </p:cNvPr>
          <p:cNvSpPr>
            <a:spLocks noGrp="1"/>
          </p:cNvSpPr>
          <p:nvPr>
            <p:ph type="title"/>
          </p:nvPr>
        </p:nvSpPr>
        <p:spPr/>
        <p:txBody>
          <a:bodyPr>
            <a:normAutofit/>
          </a:bodyPr>
          <a:lstStyle/>
          <a:p>
            <a:r>
              <a:rPr lang="en-US" sz="2800" b="1" dirty="0">
                <a:latin typeface="Arial" panose="020B0604020202020204" pitchFamily="34" charset="0"/>
                <a:cs typeface="Arial" panose="020B0604020202020204" pitchFamily="34" charset="0"/>
              </a:rPr>
              <a:t>Extra Review of High-Hour Consumers to Determine Safely Living in the Community</a:t>
            </a:r>
            <a:endParaRPr lang="en-US" sz="28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DBEA2FDD-BCEE-44A2-A541-813DB10617AB}"/>
              </a:ext>
            </a:extLst>
          </p:cNvPr>
          <p:cNvSpPr>
            <a:spLocks noGrp="1"/>
          </p:cNvSpPr>
          <p:nvPr>
            <p:ph idx="1"/>
          </p:nvPr>
        </p:nvSpPr>
        <p:spPr/>
        <p:txBody>
          <a:bodyPr>
            <a:normAutofit fontScale="55000" lnSpcReduction="20000"/>
          </a:bodyPr>
          <a:lstStyle/>
          <a:p>
            <a:pPr marL="0" indent="0">
              <a:buNone/>
            </a:pPr>
            <a:r>
              <a:rPr lang="en-US" dirty="0">
                <a:latin typeface="Arial" panose="020B0604020202020204" pitchFamily="34" charset="0"/>
                <a:cs typeface="Arial" panose="020B0604020202020204" pitchFamily="34" charset="0"/>
              </a:rPr>
              <a:t>For personal care recipients, the law goes a step further in its stated concern for “safety.” The law authorizes DOH to adopt standards and assessment of services for individuals “whose need for such services exceeds a specified level to be determined by DOH”:</a:t>
            </a:r>
          </a:p>
          <a:p>
            <a:pPr marL="0" indent="0">
              <a:buNone/>
            </a:pP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 MRT recommended this level as 12+ hours/day</a:t>
            </a:r>
          </a:p>
          <a:p>
            <a:r>
              <a:rPr lang="en-US" dirty="0">
                <a:latin typeface="Arial" panose="020B0604020202020204" pitchFamily="34" charset="0"/>
                <a:cs typeface="Arial" panose="020B0604020202020204" pitchFamily="34" charset="0"/>
              </a:rPr>
              <a:t> Assessor will consider whether consumer, with the provision of</a:t>
            </a:r>
          </a:p>
          <a:p>
            <a:pPr marL="0" indent="0">
              <a:buNone/>
            </a:pPr>
            <a:r>
              <a:rPr lang="en-US" dirty="0">
                <a:latin typeface="Arial" panose="020B0604020202020204" pitchFamily="34" charset="0"/>
                <a:cs typeface="Arial" panose="020B0604020202020204" pitchFamily="34" charset="0"/>
              </a:rPr>
              <a:t>       such services, is capable of safely remaining in the community</a:t>
            </a:r>
          </a:p>
          <a:p>
            <a:pPr marL="0" indent="0">
              <a:buNone/>
            </a:pPr>
            <a:r>
              <a:rPr lang="en-US" dirty="0">
                <a:latin typeface="Arial" panose="020B0604020202020204" pitchFamily="34" charset="0"/>
                <a:cs typeface="Arial" panose="020B0604020202020204" pitchFamily="34" charset="0"/>
              </a:rPr>
              <a:t>       in accordance with the standards in Olmstead, 527 US 581</a:t>
            </a:r>
          </a:p>
          <a:p>
            <a:pPr marL="0" indent="0">
              <a:buNone/>
            </a:pPr>
            <a:r>
              <a:rPr lang="en-US" dirty="0">
                <a:latin typeface="Arial" panose="020B0604020202020204" pitchFamily="34" charset="0"/>
                <a:cs typeface="Arial" panose="020B0604020202020204" pitchFamily="34" charset="0"/>
              </a:rPr>
              <a:t>       (1999)</a:t>
            </a:r>
          </a:p>
          <a:p>
            <a:r>
              <a:rPr lang="en-US" dirty="0">
                <a:latin typeface="Arial" panose="020B0604020202020204" pitchFamily="34" charset="0"/>
                <a:cs typeface="Arial" panose="020B0604020202020204" pitchFamily="34" charset="0"/>
              </a:rPr>
              <a:t> Who determines “safety?” What about the consumer’s</a:t>
            </a:r>
          </a:p>
          <a:p>
            <a:pPr marL="0" indent="0">
              <a:buNone/>
            </a:pPr>
            <a:r>
              <a:rPr lang="en-US" dirty="0">
                <a:latin typeface="Arial" panose="020B0604020202020204" pitchFamily="34" charset="0"/>
                <a:cs typeface="Arial" panose="020B0604020202020204" pitchFamily="34" charset="0"/>
              </a:rPr>
              <a:t>       autonomy – their right to the “dignity of risk” in choosing to</a:t>
            </a:r>
          </a:p>
          <a:p>
            <a:pPr marL="0" indent="0">
              <a:buNone/>
            </a:pPr>
            <a:r>
              <a:rPr lang="en-US" dirty="0">
                <a:latin typeface="Arial" panose="020B0604020202020204" pitchFamily="34" charset="0"/>
                <a:cs typeface="Arial" panose="020B0604020202020204" pitchFamily="34" charset="0"/>
              </a:rPr>
              <a:t>       accept some risks that may exist in the community in order to</a:t>
            </a:r>
          </a:p>
          <a:p>
            <a:pPr marL="0" indent="0">
              <a:buNone/>
            </a:pPr>
            <a:r>
              <a:rPr lang="en-US" dirty="0">
                <a:latin typeface="Arial" panose="020B0604020202020204" pitchFamily="34" charset="0"/>
                <a:cs typeface="Arial" panose="020B0604020202020204" pitchFamily="34" charset="0"/>
              </a:rPr>
              <a:t>       live at home as they choose- if provided enough hours of care, safety can     </a:t>
            </a:r>
          </a:p>
          <a:p>
            <a:pPr marL="0" indent="0">
              <a:buNone/>
            </a:pPr>
            <a:r>
              <a:rPr lang="en-US" dirty="0">
                <a:latin typeface="Arial" panose="020B0604020202020204" pitchFamily="34" charset="0"/>
                <a:cs typeface="Arial" panose="020B0604020202020204" pitchFamily="34" charset="0"/>
              </a:rPr>
              <a:t>       be reasonably ensured</a:t>
            </a:r>
          </a:p>
        </p:txBody>
      </p:sp>
      <p:sp>
        <p:nvSpPr>
          <p:cNvPr id="4" name="Footer Placeholder 3">
            <a:extLst>
              <a:ext uri="{FF2B5EF4-FFF2-40B4-BE49-F238E27FC236}">
                <a16:creationId xmlns:a16="http://schemas.microsoft.com/office/drawing/2014/main" id="{1C260791-90D2-4BB9-882D-197942C7907C}"/>
              </a:ext>
            </a:extLst>
          </p:cNvPr>
          <p:cNvSpPr>
            <a:spLocks noGrp="1"/>
          </p:cNvSpPr>
          <p:nvPr>
            <p:ph type="ftr" sz="quarter" idx="11"/>
          </p:nvPr>
        </p:nvSpPr>
        <p:spPr/>
        <p:txBody>
          <a:bodyPr/>
          <a:lstStyle/>
          <a:p>
            <a:r>
              <a:rPr lang="en-US"/>
              <a:t>www.fatoullahlaw.com</a:t>
            </a:r>
          </a:p>
        </p:txBody>
      </p:sp>
      <p:sp>
        <p:nvSpPr>
          <p:cNvPr id="5" name="Slide Number Placeholder 4">
            <a:extLst>
              <a:ext uri="{FF2B5EF4-FFF2-40B4-BE49-F238E27FC236}">
                <a16:creationId xmlns:a16="http://schemas.microsoft.com/office/drawing/2014/main" id="{E061993E-8D99-4AC8-BA6C-61FDBDD4E06A}"/>
              </a:ext>
            </a:extLst>
          </p:cNvPr>
          <p:cNvSpPr>
            <a:spLocks noGrp="1"/>
          </p:cNvSpPr>
          <p:nvPr>
            <p:ph type="sldNum" sz="quarter" idx="12"/>
          </p:nvPr>
        </p:nvSpPr>
        <p:spPr/>
        <p:txBody>
          <a:bodyPr/>
          <a:lstStyle/>
          <a:p>
            <a:fld id="{11A48B74-D3E6-407B-9ACD-8947EC7EE5E8}" type="slidenum">
              <a:rPr lang="en-US" smtClean="0"/>
              <a:t>34</a:t>
            </a:fld>
            <a:endParaRPr lang="en-US"/>
          </a:p>
        </p:txBody>
      </p:sp>
    </p:spTree>
    <p:extLst>
      <p:ext uri="{BB962C8B-B14F-4D97-AF65-F5344CB8AC3E}">
        <p14:creationId xmlns:p14="http://schemas.microsoft.com/office/powerpoint/2010/main" val="32361503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D1BD3-628B-4111-8ED5-6E81C10795C8}"/>
              </a:ext>
            </a:extLst>
          </p:cNvPr>
          <p:cNvSpPr>
            <a:spLocks noGrp="1"/>
          </p:cNvSpPr>
          <p:nvPr>
            <p:ph type="title"/>
          </p:nvPr>
        </p:nvSpPr>
        <p:spPr/>
        <p:txBody>
          <a:bodyPr/>
          <a:lstStyle/>
          <a:p>
            <a:r>
              <a:rPr lang="en-US" dirty="0"/>
              <a:t>Immediate Needs Program</a:t>
            </a:r>
          </a:p>
        </p:txBody>
      </p:sp>
      <p:sp>
        <p:nvSpPr>
          <p:cNvPr id="3" name="Content Placeholder 2">
            <a:extLst>
              <a:ext uri="{FF2B5EF4-FFF2-40B4-BE49-F238E27FC236}">
                <a16:creationId xmlns:a16="http://schemas.microsoft.com/office/drawing/2014/main" id="{39DF833E-73A2-4CC6-882F-4DED7AEFDF0C}"/>
              </a:ext>
            </a:extLst>
          </p:cNvPr>
          <p:cNvSpPr>
            <a:spLocks noGrp="1"/>
          </p:cNvSpPr>
          <p:nvPr>
            <p:ph idx="1"/>
          </p:nvPr>
        </p:nvSpPr>
        <p:spPr/>
        <p:txBody>
          <a:bodyPr/>
          <a:lstStyle/>
          <a:p>
            <a:r>
              <a:rPr lang="en-US" dirty="0"/>
              <a:t>Purpose of Immediate Needs is to implement and ensure safe and urgent care for the applicant when needed. This program has specific processes set up to abbreviate the normal requirements and evaluation of eligibility to implement services. </a:t>
            </a:r>
            <a:r>
              <a:rPr lang="en-US" i="1" dirty="0"/>
              <a:t>An applicant will be able to attest that no transfers were made during the look back period (unless the transfer was an exempt transfer).</a:t>
            </a:r>
          </a:p>
        </p:txBody>
      </p:sp>
      <p:sp>
        <p:nvSpPr>
          <p:cNvPr id="4" name="Footer Placeholder 3">
            <a:extLst>
              <a:ext uri="{FF2B5EF4-FFF2-40B4-BE49-F238E27FC236}">
                <a16:creationId xmlns:a16="http://schemas.microsoft.com/office/drawing/2014/main" id="{74F302DE-16F8-4389-9FAA-E0532A6C8524}"/>
              </a:ext>
            </a:extLst>
          </p:cNvPr>
          <p:cNvSpPr>
            <a:spLocks noGrp="1"/>
          </p:cNvSpPr>
          <p:nvPr>
            <p:ph type="ftr" sz="quarter" idx="11"/>
          </p:nvPr>
        </p:nvSpPr>
        <p:spPr/>
        <p:txBody>
          <a:bodyPr/>
          <a:lstStyle/>
          <a:p>
            <a:r>
              <a:rPr lang="en-US"/>
              <a:t>www.fatoullahlaw.com</a:t>
            </a:r>
          </a:p>
        </p:txBody>
      </p:sp>
      <p:sp>
        <p:nvSpPr>
          <p:cNvPr id="5" name="Slide Number Placeholder 4">
            <a:extLst>
              <a:ext uri="{FF2B5EF4-FFF2-40B4-BE49-F238E27FC236}">
                <a16:creationId xmlns:a16="http://schemas.microsoft.com/office/drawing/2014/main" id="{F32F9783-EB7C-416A-89C4-5CC3AEE8114B}"/>
              </a:ext>
            </a:extLst>
          </p:cNvPr>
          <p:cNvSpPr>
            <a:spLocks noGrp="1"/>
          </p:cNvSpPr>
          <p:nvPr>
            <p:ph type="sldNum" sz="quarter" idx="12"/>
          </p:nvPr>
        </p:nvSpPr>
        <p:spPr/>
        <p:txBody>
          <a:bodyPr/>
          <a:lstStyle/>
          <a:p>
            <a:fld id="{11A48B74-D3E6-407B-9ACD-8947EC7EE5E8}" type="slidenum">
              <a:rPr lang="en-US" smtClean="0"/>
              <a:t>35</a:t>
            </a:fld>
            <a:endParaRPr lang="en-US"/>
          </a:p>
        </p:txBody>
      </p:sp>
    </p:spTree>
    <p:extLst>
      <p:ext uri="{BB962C8B-B14F-4D97-AF65-F5344CB8AC3E}">
        <p14:creationId xmlns:p14="http://schemas.microsoft.com/office/powerpoint/2010/main" val="37881324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A512E-0CA5-4FAE-891B-E419255F89EC}"/>
              </a:ext>
            </a:extLst>
          </p:cNvPr>
          <p:cNvSpPr>
            <a:spLocks noGrp="1"/>
          </p:cNvSpPr>
          <p:nvPr>
            <p:ph type="title"/>
          </p:nvPr>
        </p:nvSpPr>
        <p:spPr>
          <a:xfrm>
            <a:off x="457200" y="274638"/>
            <a:ext cx="8229600" cy="1706562"/>
          </a:xfrm>
        </p:spPr>
        <p:txBody>
          <a:bodyPr>
            <a:normAutofit fontScale="90000"/>
          </a:bodyPr>
          <a:lstStyle/>
          <a:p>
            <a:r>
              <a:rPr lang="en-US" sz="3100" b="1" dirty="0">
                <a:latin typeface="Arial" panose="020B0604020202020204" pitchFamily="34" charset="0"/>
                <a:cs typeface="Arial" panose="020B0604020202020204" pitchFamily="34" charset="0"/>
              </a:rPr>
              <a:t>Consumer Directed Personal Assistance</a:t>
            </a:r>
            <a:br>
              <a:rPr lang="en-US" sz="3100" b="1" dirty="0">
                <a:latin typeface="Arial" panose="020B0604020202020204" pitchFamily="34" charset="0"/>
                <a:cs typeface="Arial" panose="020B0604020202020204" pitchFamily="34" charset="0"/>
              </a:rPr>
            </a:br>
            <a:r>
              <a:rPr lang="en-US" sz="3100" b="1" dirty="0">
                <a:latin typeface="Arial" panose="020B0604020202020204" pitchFamily="34" charset="0"/>
                <a:cs typeface="Arial" panose="020B0604020202020204" pitchFamily="34" charset="0"/>
              </a:rPr>
              <a:t>Program (CDPAP) At Risk</a:t>
            </a:r>
            <a:br>
              <a:rPr lang="en-US" b="1"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7C7F978-7CF4-4C09-95D2-B0D53A5DD859}"/>
              </a:ext>
            </a:extLst>
          </p:cNvPr>
          <p:cNvSpPr>
            <a:spLocks noGrp="1"/>
          </p:cNvSpPr>
          <p:nvPr>
            <p:ph idx="1"/>
          </p:nvPr>
        </p:nvSpPr>
        <p:spPr/>
        <p:txBody>
          <a:bodyPr>
            <a:normAutofit fontScale="47500" lnSpcReduction="20000"/>
          </a:bodyPr>
          <a:lstStyle/>
          <a:p>
            <a:endParaRPr lang="en-US" dirty="0"/>
          </a:p>
          <a:p>
            <a:pPr marL="0" indent="0">
              <a:buNone/>
            </a:pPr>
            <a:r>
              <a:rPr lang="en-US" dirty="0">
                <a:latin typeface="Arial" panose="020B0604020202020204" pitchFamily="34" charset="0"/>
                <a:cs typeface="Arial" panose="020B0604020202020204" pitchFamily="34" charset="0"/>
              </a:rPr>
              <a:t>DOH blames CDPAP program growth for large MLTC enrollment growth</a:t>
            </a:r>
          </a:p>
          <a:p>
            <a:pPr marL="0" indent="0">
              <a:buNone/>
            </a:pP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Unique program – allows family other than spouses to be paid caregivers; aides may do “skilled” tasks normally prohibited; more flexibility in structuring hours</a:t>
            </a:r>
          </a:p>
          <a:p>
            <a:pPr marL="0" indent="0">
              <a:buNone/>
            </a:pP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The fiscal intermediary pays the aide wages and benefits</a:t>
            </a:r>
          </a:p>
          <a:p>
            <a:r>
              <a:rPr lang="en-US" dirty="0">
                <a:latin typeface="Arial" panose="020B0604020202020204" pitchFamily="34" charset="0"/>
                <a:cs typeface="Arial" panose="020B0604020202020204" pitchFamily="34" charset="0"/>
              </a:rPr>
              <a:t>The number of Fiscal Intermediaries (FI) will be drastically reduced (from about 600 to 25) and a list was announced on 7/17/20</a:t>
            </a:r>
          </a:p>
          <a:p>
            <a:r>
              <a:rPr lang="en-US" dirty="0">
                <a:latin typeface="Arial" panose="020B0604020202020204" pitchFamily="34" charset="0"/>
                <a:cs typeface="Arial" panose="020B0604020202020204" pitchFamily="34" charset="0"/>
              </a:rPr>
              <a:t>Going from fee for service to per member per month</a:t>
            </a:r>
          </a:p>
          <a:p>
            <a:r>
              <a:rPr lang="en-US" dirty="0">
                <a:latin typeface="Arial" panose="020B0604020202020204" pitchFamily="34" charset="0"/>
                <a:cs typeface="Arial" panose="020B0604020202020204" pitchFamily="34" charset="0"/>
              </a:rPr>
              <a:t>If a recipient’s FI is closing, they must be provided written notice 45 days before service will end. Notice is to go out to the consumer, consumer representative, personal assistants, the department and local social services district or managed care plan. Within 5 days the consumer must be provided a list of other FIs</a:t>
            </a:r>
          </a:p>
          <a:p>
            <a:r>
              <a:rPr lang="en-US" dirty="0">
                <a:latin typeface="Arial" panose="020B0604020202020204" pitchFamily="34" charset="0"/>
                <a:cs typeface="Arial" panose="020B0604020202020204" pitchFamily="34" charset="0"/>
              </a:rPr>
              <a:t>The Power of Attorney or Health Car Proxy can be the personal attendant.</a:t>
            </a:r>
          </a:p>
          <a:p>
            <a:r>
              <a:rPr lang="en-US" dirty="0">
                <a:latin typeface="Arial" panose="020B0604020202020204" pitchFamily="34" charset="0"/>
                <a:cs typeface="Arial" panose="020B0604020202020204" pitchFamily="34" charset="0"/>
              </a:rPr>
              <a:t>New applicants for home care will no longer be notified of availability of CDPAP program and limits opportunity to apply to “no less than annually”</a:t>
            </a:r>
          </a:p>
          <a:p>
            <a:r>
              <a:rPr lang="en-US" dirty="0">
                <a:latin typeface="Arial" panose="020B0604020202020204" pitchFamily="34" charset="0"/>
                <a:cs typeface="Arial" panose="020B0604020202020204" pitchFamily="34" charset="0"/>
              </a:rPr>
              <a:t>If a consumer needs more than 12 hours per day, an independent medical review will be required to determine if reasonable or appropriate or even different type of Medicaid service may be appropriate.</a:t>
            </a:r>
          </a:p>
          <a:p>
            <a:pPr marL="0" indent="0">
              <a:buNone/>
            </a:pPr>
            <a:endParaRPr lang="en-US" dirty="0"/>
          </a:p>
        </p:txBody>
      </p:sp>
      <p:sp>
        <p:nvSpPr>
          <p:cNvPr id="4" name="Footer Placeholder 3">
            <a:extLst>
              <a:ext uri="{FF2B5EF4-FFF2-40B4-BE49-F238E27FC236}">
                <a16:creationId xmlns:a16="http://schemas.microsoft.com/office/drawing/2014/main" id="{35CAF1F6-8950-4573-B153-B053E00DC6A6}"/>
              </a:ext>
            </a:extLst>
          </p:cNvPr>
          <p:cNvSpPr>
            <a:spLocks noGrp="1"/>
          </p:cNvSpPr>
          <p:nvPr>
            <p:ph type="ftr" sz="quarter" idx="11"/>
          </p:nvPr>
        </p:nvSpPr>
        <p:spPr/>
        <p:txBody>
          <a:bodyPr/>
          <a:lstStyle/>
          <a:p>
            <a:r>
              <a:rPr lang="en-US"/>
              <a:t>www.fatoullahlaw.com</a:t>
            </a:r>
          </a:p>
        </p:txBody>
      </p:sp>
      <p:sp>
        <p:nvSpPr>
          <p:cNvPr id="5" name="Slide Number Placeholder 4">
            <a:extLst>
              <a:ext uri="{FF2B5EF4-FFF2-40B4-BE49-F238E27FC236}">
                <a16:creationId xmlns:a16="http://schemas.microsoft.com/office/drawing/2014/main" id="{A8939B33-BDBD-4035-B778-792CA548A171}"/>
              </a:ext>
            </a:extLst>
          </p:cNvPr>
          <p:cNvSpPr>
            <a:spLocks noGrp="1"/>
          </p:cNvSpPr>
          <p:nvPr>
            <p:ph type="sldNum" sz="quarter" idx="12"/>
          </p:nvPr>
        </p:nvSpPr>
        <p:spPr/>
        <p:txBody>
          <a:bodyPr/>
          <a:lstStyle/>
          <a:p>
            <a:fld id="{11A48B74-D3E6-407B-9ACD-8947EC7EE5E8}" type="slidenum">
              <a:rPr lang="en-US" smtClean="0"/>
              <a:t>36</a:t>
            </a:fld>
            <a:endParaRPr lang="en-US"/>
          </a:p>
        </p:txBody>
      </p:sp>
    </p:spTree>
    <p:extLst>
      <p:ext uri="{BB962C8B-B14F-4D97-AF65-F5344CB8AC3E}">
        <p14:creationId xmlns:p14="http://schemas.microsoft.com/office/powerpoint/2010/main" val="23032611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normAutofit fontScale="90000"/>
          </a:bodyPr>
          <a:lstStyle/>
          <a:p>
            <a:r>
              <a:rPr lang="en-US" sz="2700" b="1" dirty="0">
                <a:latin typeface="Arial" panose="020B0604020202020204" pitchFamily="34" charset="0"/>
                <a:cs typeface="Arial" panose="020B0604020202020204" pitchFamily="34" charset="0"/>
              </a:rPr>
              <a:t> </a:t>
            </a:r>
            <a:br>
              <a:rPr lang="en-US" sz="2700"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Irrevocable Medicaid Asset Preservation Trust</a:t>
            </a:r>
            <a:endParaRPr lang="en-US" dirty="0"/>
          </a:p>
        </p:txBody>
      </p:sp>
      <p:sp>
        <p:nvSpPr>
          <p:cNvPr id="3" name="Content Placeholder 2"/>
          <p:cNvSpPr>
            <a:spLocks noGrp="1"/>
          </p:cNvSpPr>
          <p:nvPr>
            <p:ph idx="1"/>
          </p:nvPr>
        </p:nvSpPr>
        <p:spPr>
          <a:xfrm>
            <a:off x="457200" y="1905000"/>
            <a:ext cx="8229600" cy="4525963"/>
          </a:xfrm>
        </p:spPr>
        <p:txBody>
          <a:bodyPr>
            <a:normAutofit fontScale="92500"/>
          </a:bodyPr>
          <a:lstStyle/>
          <a:p>
            <a:r>
              <a:rPr lang="en-US" dirty="0">
                <a:latin typeface="Arial" panose="020B0604020202020204" pitchFamily="34" charset="0"/>
                <a:cs typeface="Arial" panose="020B0604020202020204" pitchFamily="34" charset="0"/>
              </a:rPr>
              <a:t>Trust Requirements:</a:t>
            </a:r>
          </a:p>
          <a:p>
            <a:pPr lvl="1">
              <a:buFont typeface="Wingdings" pitchFamily="2" charset="2"/>
              <a:buChar char="§"/>
            </a:pPr>
            <a:r>
              <a:rPr lang="en-US" dirty="0">
                <a:latin typeface="Arial" panose="020B0604020202020204" pitchFamily="34" charset="0"/>
                <a:cs typeface="Arial" panose="020B0604020202020204" pitchFamily="34" charset="0"/>
              </a:rPr>
              <a:t>Must be Irrevocable</a:t>
            </a:r>
          </a:p>
          <a:p>
            <a:pPr lvl="1">
              <a:buFont typeface="Wingdings" pitchFamily="2" charset="2"/>
              <a:buChar char="§"/>
            </a:pPr>
            <a:r>
              <a:rPr lang="en-US" dirty="0">
                <a:latin typeface="Arial" panose="020B0604020202020204" pitchFamily="34" charset="0"/>
                <a:cs typeface="Arial" panose="020B0604020202020204" pitchFamily="34" charset="0"/>
              </a:rPr>
              <a:t>Settlor should not serve as Trustee (best practice)</a:t>
            </a:r>
          </a:p>
          <a:p>
            <a:pPr lvl="1">
              <a:buFont typeface="Wingdings" pitchFamily="2" charset="2"/>
              <a:buChar char="§"/>
            </a:pPr>
            <a:r>
              <a:rPr lang="en-US" dirty="0">
                <a:latin typeface="Arial" panose="020B0604020202020204" pitchFamily="34" charset="0"/>
                <a:cs typeface="Arial" panose="020B0604020202020204" pitchFamily="34" charset="0"/>
              </a:rPr>
              <a:t>Any principal or income that </a:t>
            </a:r>
            <a:r>
              <a:rPr lang="en-US" i="1" u="sng" dirty="0">
                <a:latin typeface="Arial" panose="020B0604020202020204" pitchFamily="34" charset="0"/>
                <a:cs typeface="Arial" panose="020B0604020202020204" pitchFamily="34" charset="0"/>
              </a:rPr>
              <a:t>can</a:t>
            </a:r>
            <a:r>
              <a:rPr lang="en-US" dirty="0">
                <a:latin typeface="Arial" panose="020B0604020202020204" pitchFamily="34" charset="0"/>
                <a:cs typeface="Arial" panose="020B0604020202020204" pitchFamily="34" charset="0"/>
              </a:rPr>
              <a:t> be distributed to the Settlor or Settlor’s spouse will be considered available for Medicaid purposes</a:t>
            </a:r>
          </a:p>
          <a:p>
            <a:pPr lvl="1">
              <a:buFont typeface="Wingdings" pitchFamily="2" charset="2"/>
              <a:buChar char="§"/>
            </a:pPr>
            <a:r>
              <a:rPr lang="en-US" dirty="0">
                <a:latin typeface="Arial" panose="020B0604020202020204" pitchFamily="34" charset="0"/>
                <a:cs typeface="Arial" panose="020B0604020202020204" pitchFamily="34" charset="0"/>
              </a:rPr>
              <a:t>Discretionary payments to Settlor/Settlor’s spouse will be available even if never distributed</a:t>
            </a:r>
          </a:p>
          <a:p>
            <a:pPr marL="0" indent="0">
              <a:buNone/>
            </a:pPr>
            <a:endParaRPr lang="en-US" dirty="0"/>
          </a:p>
        </p:txBody>
      </p:sp>
      <p:sp>
        <p:nvSpPr>
          <p:cNvPr id="4" name="Slide Number Placeholder 3"/>
          <p:cNvSpPr>
            <a:spLocks noGrp="1"/>
          </p:cNvSpPr>
          <p:nvPr>
            <p:ph type="sldNum" sz="quarter" idx="12"/>
          </p:nvPr>
        </p:nvSpPr>
        <p:spPr/>
        <p:txBody>
          <a:bodyPr/>
          <a:lstStyle/>
          <a:p>
            <a:fld id="{11A48B74-D3E6-407B-9ACD-8947EC7EE5E8}" type="slidenum">
              <a:rPr lang="en-US" smtClean="0"/>
              <a:t>37</a:t>
            </a:fld>
            <a:endParaRPr lang="en-US"/>
          </a:p>
        </p:txBody>
      </p:sp>
      <p:sp>
        <p:nvSpPr>
          <p:cNvPr id="5" name="Footer Placeholder 4"/>
          <p:cNvSpPr>
            <a:spLocks noGrp="1"/>
          </p:cNvSpPr>
          <p:nvPr>
            <p:ph type="ftr" sz="quarter" idx="11"/>
          </p:nvPr>
        </p:nvSpPr>
        <p:spPr/>
        <p:txBody>
          <a:bodyPr/>
          <a:lstStyle/>
          <a:p>
            <a:r>
              <a:rPr lang="en-US"/>
              <a:t>www.fatoullahlaw.com</a:t>
            </a:r>
          </a:p>
        </p:txBody>
      </p:sp>
    </p:spTree>
    <p:extLst>
      <p:ext uri="{BB962C8B-B14F-4D97-AF65-F5344CB8AC3E}">
        <p14:creationId xmlns:p14="http://schemas.microsoft.com/office/powerpoint/2010/main" val="193117417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b="1" dirty="0">
                <a:latin typeface="Arial" panose="020B0604020202020204" pitchFamily="34" charset="0"/>
                <a:cs typeface="Arial" panose="020B0604020202020204" pitchFamily="34" charset="0"/>
              </a:rPr>
              <a:t>Irrevocable Medicaid Asset Preservation Trust cont.</a:t>
            </a:r>
            <a:endParaRPr lang="en-US" dirty="0"/>
          </a:p>
        </p:txBody>
      </p:sp>
      <p:sp>
        <p:nvSpPr>
          <p:cNvPr id="3" name="Content Placeholder 2"/>
          <p:cNvSpPr>
            <a:spLocks noGrp="1"/>
          </p:cNvSpPr>
          <p:nvPr>
            <p:ph idx="1"/>
          </p:nvPr>
        </p:nvSpPr>
        <p:spPr>
          <a:xfrm>
            <a:off x="457200" y="1295400"/>
            <a:ext cx="8229600" cy="5181600"/>
          </a:xfrm>
        </p:spPr>
        <p:txBody>
          <a:bodyPr>
            <a:noAutofit/>
          </a:bodyPr>
          <a:lstStyle/>
          <a:p>
            <a:r>
              <a:rPr lang="en-US" sz="2400" u="sng" dirty="0">
                <a:latin typeface="Arial" panose="020B0604020202020204" pitchFamily="34" charset="0"/>
                <a:cs typeface="Arial" panose="020B0604020202020204" pitchFamily="34" charset="0"/>
              </a:rPr>
              <a:t>Advantages:</a:t>
            </a:r>
          </a:p>
          <a:p>
            <a:pPr lvl="1">
              <a:buFont typeface="Wingdings" pitchFamily="2" charset="2"/>
              <a:buChar char="§"/>
            </a:pPr>
            <a:r>
              <a:rPr lang="en-US" sz="2000" dirty="0">
                <a:latin typeface="Arial" panose="020B0604020202020204" pitchFamily="34" charset="0"/>
                <a:cs typeface="Arial" panose="020B0604020202020204" pitchFamily="34" charset="0"/>
              </a:rPr>
              <a:t>Ability to live in home &amp; receive income</a:t>
            </a:r>
          </a:p>
          <a:p>
            <a:pPr lvl="1">
              <a:buFont typeface="Wingdings" pitchFamily="2" charset="2"/>
              <a:buChar char="§"/>
            </a:pPr>
            <a:r>
              <a:rPr lang="en-US" sz="2000" dirty="0">
                <a:latin typeface="Arial" panose="020B0604020202020204" pitchFamily="34" charset="0"/>
                <a:cs typeface="Arial" panose="020B0604020202020204" pitchFamily="34" charset="0"/>
              </a:rPr>
              <a:t>Considered a completed transfer for Medicaid purposes</a:t>
            </a:r>
          </a:p>
          <a:p>
            <a:pPr lvl="1">
              <a:buFont typeface="Wingdings" pitchFamily="2" charset="2"/>
              <a:buChar char="§"/>
            </a:pPr>
            <a:r>
              <a:rPr lang="en-US" sz="2000" dirty="0">
                <a:latin typeface="Arial" panose="020B0604020202020204" pitchFamily="34" charset="0"/>
                <a:cs typeface="Arial" panose="020B0604020202020204" pitchFamily="34" charset="0"/>
              </a:rPr>
              <a:t>Decision-making can be easier and more efficient</a:t>
            </a:r>
          </a:p>
          <a:p>
            <a:pPr lvl="1">
              <a:buFont typeface="Wingdings" pitchFamily="2" charset="2"/>
              <a:buChar char="§"/>
            </a:pPr>
            <a:r>
              <a:rPr lang="en-US" sz="2000" dirty="0">
                <a:latin typeface="Arial" panose="020B0604020202020204" pitchFamily="34" charset="0"/>
                <a:cs typeface="Arial" panose="020B0604020202020204" pitchFamily="34" charset="0"/>
              </a:rPr>
              <a:t>Can provide protection against children’s creditors</a:t>
            </a:r>
          </a:p>
          <a:p>
            <a:pPr lvl="1">
              <a:buFont typeface="Wingdings" pitchFamily="2" charset="2"/>
              <a:buChar char="§"/>
            </a:pPr>
            <a:r>
              <a:rPr lang="en-US" sz="2000" dirty="0">
                <a:latin typeface="Arial" panose="020B0604020202020204" pitchFamily="34" charset="0"/>
                <a:cs typeface="Arial" panose="020B0604020202020204" pitchFamily="34" charset="0"/>
              </a:rPr>
              <a:t>Income tax benefits</a:t>
            </a:r>
          </a:p>
          <a:p>
            <a:pPr lvl="2">
              <a:buFont typeface="Wingdings" pitchFamily="2" charset="2"/>
              <a:buChar char="§"/>
            </a:pPr>
            <a:r>
              <a:rPr lang="en-US" sz="2000" dirty="0">
                <a:latin typeface="Arial" panose="020B0604020202020204" pitchFamily="34" charset="0"/>
                <a:cs typeface="Arial" panose="020B0604020202020204" pitchFamily="34" charset="0"/>
              </a:rPr>
              <a:t>Real Estate tax exemptions preserved</a:t>
            </a:r>
          </a:p>
          <a:p>
            <a:pPr lvl="2">
              <a:buFont typeface="Wingdings" pitchFamily="2" charset="2"/>
              <a:buChar char="§"/>
            </a:pPr>
            <a:r>
              <a:rPr lang="en-US" sz="2000" dirty="0">
                <a:latin typeface="Arial" panose="020B0604020202020204" pitchFamily="34" charset="0"/>
                <a:cs typeface="Arial" panose="020B0604020202020204" pitchFamily="34" charset="0"/>
              </a:rPr>
              <a:t>IRC Section 121 Exemption can be maintained</a:t>
            </a:r>
          </a:p>
          <a:p>
            <a:pPr lvl="1">
              <a:buFont typeface="Wingdings" pitchFamily="2" charset="2"/>
              <a:buChar char="§"/>
            </a:pPr>
            <a:r>
              <a:rPr lang="en-US" sz="2000" dirty="0">
                <a:latin typeface="Arial" panose="020B0604020202020204" pitchFamily="34" charset="0"/>
                <a:cs typeface="Arial" panose="020B0604020202020204" pitchFamily="34" charset="0"/>
              </a:rPr>
              <a:t>Can preserve step-up in basis upon Settlor’s death</a:t>
            </a:r>
          </a:p>
          <a:p>
            <a:pPr lvl="1">
              <a:buFont typeface="Wingdings" pitchFamily="2" charset="2"/>
              <a:buChar char="§"/>
            </a:pPr>
            <a:r>
              <a:rPr lang="en-US" sz="2000" dirty="0">
                <a:latin typeface="Arial" panose="020B0604020202020204" pitchFamily="34" charset="0"/>
                <a:cs typeface="Arial" panose="020B0604020202020204" pitchFamily="34" charset="0"/>
              </a:rPr>
              <a:t>Can reserve limited power of appointment to make changes to beneficiaries</a:t>
            </a:r>
          </a:p>
          <a:p>
            <a:pPr lvl="1">
              <a:buFont typeface="Wingdings" pitchFamily="2" charset="2"/>
              <a:buChar char="§"/>
            </a:pPr>
            <a:r>
              <a:rPr lang="en-US" sz="2000" dirty="0">
                <a:latin typeface="Arial" panose="020B0604020202020204" pitchFamily="34" charset="0"/>
                <a:cs typeface="Arial" panose="020B0604020202020204" pitchFamily="34" charset="0"/>
              </a:rPr>
              <a:t>May direct Trustees to sell property &amp; exchange for new property</a:t>
            </a:r>
          </a:p>
          <a:p>
            <a:pPr lvl="1">
              <a:buFont typeface="Wingdings" pitchFamily="2" charset="2"/>
              <a:buChar char="§"/>
            </a:pPr>
            <a:r>
              <a:rPr lang="en-US" sz="2000" dirty="0">
                <a:latin typeface="Arial" panose="020B0604020202020204" pitchFamily="34" charset="0"/>
                <a:cs typeface="Arial" panose="020B0604020202020204" pitchFamily="34" charset="0"/>
              </a:rPr>
              <a:t>Can revoke trust under certain circumstances</a:t>
            </a:r>
          </a:p>
          <a:p>
            <a:pPr lvl="1">
              <a:buFont typeface="Wingdings" pitchFamily="2" charset="2"/>
              <a:buChar char="§"/>
            </a:pPr>
            <a:endParaRPr lang="en-US" sz="2000" dirty="0">
              <a:latin typeface="Arial" panose="020B0604020202020204" pitchFamily="34" charset="0"/>
              <a:cs typeface="Arial" panose="020B0604020202020204" pitchFamily="34" charset="0"/>
            </a:endParaRPr>
          </a:p>
          <a:p>
            <a:pPr lvl="1">
              <a:buFont typeface="Wingdings" pitchFamily="2" charset="2"/>
              <a:buChar char="§"/>
            </a:pPr>
            <a:endParaRPr lang="en-US" sz="2400" dirty="0">
              <a:latin typeface="Arial" panose="020B0604020202020204" pitchFamily="34" charset="0"/>
              <a:cs typeface="Arial" panose="020B0604020202020204" pitchFamily="34" charset="0"/>
            </a:endParaRPr>
          </a:p>
          <a:p>
            <a:endParaRPr lang="en-US" sz="2800" dirty="0"/>
          </a:p>
        </p:txBody>
      </p:sp>
      <p:sp>
        <p:nvSpPr>
          <p:cNvPr id="4" name="Slide Number Placeholder 3"/>
          <p:cNvSpPr>
            <a:spLocks noGrp="1"/>
          </p:cNvSpPr>
          <p:nvPr>
            <p:ph type="sldNum" sz="quarter" idx="12"/>
          </p:nvPr>
        </p:nvSpPr>
        <p:spPr/>
        <p:txBody>
          <a:bodyPr/>
          <a:lstStyle/>
          <a:p>
            <a:fld id="{11A48B74-D3E6-407B-9ACD-8947EC7EE5E8}" type="slidenum">
              <a:rPr lang="en-US" smtClean="0"/>
              <a:t>38</a:t>
            </a:fld>
            <a:endParaRPr lang="en-US" dirty="0"/>
          </a:p>
        </p:txBody>
      </p:sp>
      <p:sp>
        <p:nvSpPr>
          <p:cNvPr id="5" name="Footer Placeholder 4"/>
          <p:cNvSpPr>
            <a:spLocks noGrp="1"/>
          </p:cNvSpPr>
          <p:nvPr>
            <p:ph type="ftr" sz="quarter" idx="11"/>
          </p:nvPr>
        </p:nvSpPr>
        <p:spPr/>
        <p:txBody>
          <a:bodyPr/>
          <a:lstStyle/>
          <a:p>
            <a:r>
              <a:rPr lang="en-US"/>
              <a:t>www.fatoullahlaw.com</a:t>
            </a:r>
          </a:p>
        </p:txBody>
      </p:sp>
    </p:spTree>
    <p:extLst>
      <p:ext uri="{BB962C8B-B14F-4D97-AF65-F5344CB8AC3E}">
        <p14:creationId xmlns:p14="http://schemas.microsoft.com/office/powerpoint/2010/main" val="19318085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 name="Footer Placeholder 4"/>
          <p:cNvSpPr txBox="1"/>
          <p:nvPr/>
        </p:nvSpPr>
        <p:spPr>
          <a:xfrm>
            <a:off x="3169920" y="6414760"/>
            <a:ext cx="2804161" cy="24830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spAutoFit/>
          </a:bodyPr>
          <a:lstStyle>
            <a:lvl1pPr algn="ctr">
              <a:defRPr sz="1200">
                <a:solidFill>
                  <a:srgbClr val="888888"/>
                </a:solidFill>
              </a:defRPr>
            </a:lvl1pPr>
          </a:lstStyle>
          <a:p>
            <a:r>
              <a:t>www.fatoullahlaw.com</a:t>
            </a:r>
          </a:p>
        </p:txBody>
      </p:sp>
      <p:sp>
        <p:nvSpPr>
          <p:cNvPr id="260" name="Title 1"/>
          <p:cNvSpPr txBox="1">
            <a:spLocks noGrp="1"/>
          </p:cNvSpPr>
          <p:nvPr>
            <p:ph type="title"/>
          </p:nvPr>
        </p:nvSpPr>
        <p:spPr>
          <a:xfrm>
            <a:off x="457200" y="274638"/>
            <a:ext cx="8229600" cy="1858961"/>
          </a:xfrm>
          <a:prstGeom prst="rect">
            <a:avLst/>
          </a:prstGeom>
        </p:spPr>
        <p:txBody>
          <a:bodyPr>
            <a:normAutofit/>
          </a:bodyPr>
          <a:lstStyle/>
          <a:p>
            <a:pPr>
              <a:defRPr sz="3200" b="1">
                <a:latin typeface="+mj-lt"/>
                <a:ea typeface="+mj-ea"/>
                <a:cs typeface="+mj-cs"/>
                <a:sym typeface="Helvetica"/>
              </a:defRPr>
            </a:pPr>
            <a:r>
              <a:rPr sz="3200" dirty="0">
                <a:latin typeface="Arial" panose="020B0604020202020204" pitchFamily="34" charset="0"/>
                <a:cs typeface="Arial" panose="020B0604020202020204" pitchFamily="34" charset="0"/>
              </a:rPr>
              <a:t>Transfers of Real Property Including </a:t>
            </a:r>
            <a:br>
              <a:rPr lang="en-US" sz="3200" dirty="0">
                <a:latin typeface="Arial" panose="020B0604020202020204" pitchFamily="34" charset="0"/>
                <a:cs typeface="Arial" panose="020B0604020202020204" pitchFamily="34" charset="0"/>
              </a:rPr>
            </a:br>
            <a:r>
              <a:rPr lang="en-US" sz="3200" dirty="0">
                <a:latin typeface="Arial" panose="020B0604020202020204" pitchFamily="34" charset="0"/>
                <a:cs typeface="Arial" panose="020B0604020202020204" pitchFamily="34" charset="0"/>
              </a:rPr>
              <a:t>a Primary</a:t>
            </a:r>
            <a:r>
              <a:rPr sz="3200" dirty="0">
                <a:latin typeface="Arial" panose="020B0604020202020204" pitchFamily="34" charset="0"/>
                <a:cs typeface="Arial" panose="020B0604020202020204" pitchFamily="34" charset="0"/>
              </a:rPr>
              <a:t> Residence </a:t>
            </a:r>
            <a:r>
              <a:rPr lang="en-US" sz="3200" dirty="0">
                <a:latin typeface="Arial" panose="020B0604020202020204" pitchFamily="34" charset="0"/>
                <a:cs typeface="Arial" panose="020B0604020202020204" pitchFamily="34" charset="0"/>
              </a:rPr>
              <a:t>In</a:t>
            </a:r>
            <a:r>
              <a:rPr sz="3200" dirty="0">
                <a:latin typeface="Arial" panose="020B0604020202020204" pitchFamily="34" charset="0"/>
                <a:cs typeface="Arial" panose="020B0604020202020204" pitchFamily="34" charset="0"/>
              </a:rPr>
              <a:t>to a Trust</a:t>
            </a:r>
          </a:p>
        </p:txBody>
      </p:sp>
      <p:sp>
        <p:nvSpPr>
          <p:cNvPr id="261" name="Content Placeholder 2"/>
          <p:cNvSpPr txBox="1">
            <a:spLocks noGrp="1"/>
          </p:cNvSpPr>
          <p:nvPr>
            <p:ph type="body" idx="1"/>
          </p:nvPr>
        </p:nvSpPr>
        <p:spPr>
          <a:xfrm>
            <a:off x="457200" y="1883602"/>
            <a:ext cx="8229600" cy="4525963"/>
          </a:xfrm>
          <a:prstGeom prst="rect">
            <a:avLst/>
          </a:prstGeom>
        </p:spPr>
        <p:txBody>
          <a:bodyPr/>
          <a:lstStyle/>
          <a:p>
            <a:pPr marL="742950" lvl="1" indent="-285750">
              <a:lnSpc>
                <a:spcPct val="90000"/>
              </a:lnSpc>
              <a:spcBef>
                <a:spcPts val="600"/>
              </a:spcBef>
              <a:defRPr sz="2800">
                <a:latin typeface="Arial"/>
                <a:ea typeface="Arial"/>
                <a:cs typeface="Arial"/>
                <a:sym typeface="Arial"/>
              </a:defRPr>
            </a:pPr>
            <a:r>
              <a:rPr dirty="0"/>
              <a:t>Ability to live in home</a:t>
            </a:r>
          </a:p>
          <a:p>
            <a:pPr marL="742950" lvl="1" indent="-285750">
              <a:lnSpc>
                <a:spcPct val="90000"/>
              </a:lnSpc>
              <a:spcBef>
                <a:spcPts val="600"/>
              </a:spcBef>
              <a:defRPr sz="2800">
                <a:latin typeface="Arial"/>
                <a:ea typeface="Arial"/>
                <a:cs typeface="Arial"/>
                <a:sym typeface="Arial"/>
              </a:defRPr>
            </a:pPr>
            <a:r>
              <a:rPr dirty="0"/>
              <a:t>Ability to receive rental income (if desired)</a:t>
            </a:r>
          </a:p>
          <a:p>
            <a:pPr marL="742950" lvl="1" indent="-285750">
              <a:lnSpc>
                <a:spcPct val="90000"/>
              </a:lnSpc>
              <a:spcBef>
                <a:spcPts val="600"/>
              </a:spcBef>
              <a:defRPr sz="2800">
                <a:latin typeface="Arial"/>
                <a:ea typeface="Arial"/>
                <a:cs typeface="Arial"/>
                <a:sym typeface="Arial"/>
              </a:defRPr>
            </a:pPr>
            <a:r>
              <a:rPr dirty="0"/>
              <a:t>May direct Trustees to sell property and exchange for new property</a:t>
            </a:r>
          </a:p>
          <a:p>
            <a:pPr marL="742950" lvl="1" indent="-285750">
              <a:lnSpc>
                <a:spcPct val="90000"/>
              </a:lnSpc>
              <a:spcBef>
                <a:spcPts val="600"/>
              </a:spcBef>
              <a:defRPr sz="2800">
                <a:latin typeface="Arial"/>
                <a:ea typeface="Arial"/>
                <a:cs typeface="Arial"/>
                <a:sym typeface="Arial"/>
              </a:defRPr>
            </a:pPr>
            <a:r>
              <a:rPr dirty="0"/>
              <a:t>Section 121 Exclusion</a:t>
            </a:r>
          </a:p>
          <a:p>
            <a:pPr marL="742950" lvl="1" indent="-285750">
              <a:lnSpc>
                <a:spcPct val="90000"/>
              </a:lnSpc>
              <a:spcBef>
                <a:spcPts val="600"/>
              </a:spcBef>
              <a:defRPr sz="2800">
                <a:latin typeface="Arial"/>
                <a:ea typeface="Arial"/>
                <a:cs typeface="Arial"/>
                <a:sym typeface="Arial"/>
              </a:defRPr>
            </a:pPr>
            <a:r>
              <a:rPr dirty="0"/>
              <a:t>Maintain basis step-up </a:t>
            </a:r>
          </a:p>
          <a:p>
            <a:pPr marL="742950" lvl="1" indent="-285750">
              <a:lnSpc>
                <a:spcPct val="90000"/>
              </a:lnSpc>
              <a:spcBef>
                <a:spcPts val="600"/>
              </a:spcBef>
              <a:defRPr sz="2800">
                <a:latin typeface="Arial"/>
                <a:ea typeface="Arial"/>
                <a:cs typeface="Arial"/>
                <a:sym typeface="Arial"/>
              </a:defRPr>
            </a:pPr>
            <a:r>
              <a:rPr dirty="0"/>
              <a:t>Asset included in estate of Settlor</a:t>
            </a:r>
          </a:p>
          <a:p>
            <a:pPr marL="742950" lvl="1" indent="-285750">
              <a:lnSpc>
                <a:spcPct val="90000"/>
              </a:lnSpc>
              <a:spcBef>
                <a:spcPts val="600"/>
              </a:spcBef>
              <a:defRPr sz="2800">
                <a:latin typeface="Arial"/>
                <a:ea typeface="Arial"/>
                <a:cs typeface="Arial"/>
                <a:sym typeface="Arial"/>
              </a:defRPr>
            </a:pPr>
            <a:r>
              <a:rPr dirty="0"/>
              <a:t>Limited Power of Appointment</a:t>
            </a:r>
          </a:p>
          <a:p>
            <a:pPr marL="742950" lvl="1" indent="-285750">
              <a:lnSpc>
                <a:spcPct val="90000"/>
              </a:lnSpc>
              <a:spcBef>
                <a:spcPts val="600"/>
              </a:spcBef>
              <a:defRPr sz="2800">
                <a:latin typeface="Arial"/>
                <a:ea typeface="Arial"/>
                <a:cs typeface="Arial"/>
                <a:sym typeface="Arial"/>
              </a:defRPr>
            </a:pPr>
            <a:r>
              <a:rPr dirty="0"/>
              <a:t>Maintain degree of control/independence</a:t>
            </a:r>
          </a:p>
        </p:txBody>
      </p:sp>
      <p:sp>
        <p:nvSpPr>
          <p:cNvPr id="262" name="Slide Number Placeholder 3"/>
          <p:cNvSpPr txBox="1">
            <a:spLocks noGrp="1"/>
          </p:cNvSpPr>
          <p:nvPr>
            <p:ph type="sldNum" sz="quarter" idx="4294967295"/>
          </p:nvPr>
        </p:nvSpPr>
        <p:spPr>
          <a:xfrm>
            <a:off x="8428176" y="6414760"/>
            <a:ext cx="258624" cy="248305"/>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39</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1143000"/>
          </a:xfrm>
        </p:spPr>
        <p:txBody>
          <a:bodyPr>
            <a:noAutofit/>
          </a:bodyPr>
          <a:lstStyle/>
          <a:p>
            <a:r>
              <a:rPr lang="en-US" sz="3600" b="1" dirty="0">
                <a:latin typeface="Arial" panose="020B0604020202020204" pitchFamily="34" charset="0"/>
                <a:cs typeface="Arial" panose="020B0604020202020204" pitchFamily="34" charset="0"/>
              </a:rPr>
              <a:t>Last Will &amp; Testament</a:t>
            </a:r>
            <a:endParaRPr lang="en-US" sz="3600" dirty="0"/>
          </a:p>
        </p:txBody>
      </p:sp>
      <p:sp>
        <p:nvSpPr>
          <p:cNvPr id="3" name="Content Placeholder 2"/>
          <p:cNvSpPr>
            <a:spLocks noGrp="1"/>
          </p:cNvSpPr>
          <p:nvPr>
            <p:ph idx="1"/>
          </p:nvPr>
        </p:nvSpPr>
        <p:spPr/>
        <p:txBody>
          <a:bodyPr>
            <a:normAutofit fontScale="85000" lnSpcReduction="10000"/>
          </a:bodyPr>
          <a:lstStyle/>
          <a:p>
            <a:r>
              <a:rPr lang="en-US" dirty="0">
                <a:latin typeface="Arial" panose="020B0604020202020204" pitchFamily="34" charset="0"/>
                <a:cs typeface="Arial" panose="020B0604020202020204" pitchFamily="34" charset="0"/>
              </a:rPr>
              <a:t>We are all confronted with our mortality to a greater degree as a result of </a:t>
            </a:r>
            <a:r>
              <a:rPr lang="en-US" dirty="0" err="1">
                <a:latin typeface="Arial" panose="020B0604020202020204" pitchFamily="34" charset="0"/>
                <a:cs typeface="Arial" panose="020B0604020202020204" pitchFamily="34" charset="0"/>
              </a:rPr>
              <a:t>Covid</a:t>
            </a:r>
            <a:r>
              <a:rPr lang="en-US" dirty="0">
                <a:latin typeface="Arial" panose="020B0604020202020204" pitchFamily="34" charset="0"/>
                <a:cs typeface="Arial" panose="020B0604020202020204" pitchFamily="34" charset="0"/>
              </a:rPr>
              <a:t> 19</a:t>
            </a:r>
          </a:p>
          <a:p>
            <a:r>
              <a:rPr lang="en-US" dirty="0">
                <a:latin typeface="Arial" panose="020B0604020202020204" pitchFamily="34" charset="0"/>
                <a:cs typeface="Arial" panose="020B0604020202020204" pitchFamily="34" charset="0"/>
              </a:rPr>
              <a:t>Where will your assets go when you pass away</a:t>
            </a:r>
          </a:p>
          <a:p>
            <a:r>
              <a:rPr lang="en-US" dirty="0">
                <a:latin typeface="Arial" panose="020B0604020202020204" pitchFamily="34" charset="0"/>
                <a:cs typeface="Arial" panose="020B0604020202020204" pitchFamily="34" charset="0"/>
              </a:rPr>
              <a:t>The Testator, Executor and Beneficiaries</a:t>
            </a:r>
          </a:p>
          <a:p>
            <a:r>
              <a:rPr lang="en-US" dirty="0"/>
              <a:t>Beneficiaries can be individuals, family, friends, a charity, a testamentary trust, etc.</a:t>
            </a:r>
          </a:p>
          <a:p>
            <a:r>
              <a:rPr lang="en-US" dirty="0"/>
              <a:t>Executor can be a beneficiary</a:t>
            </a:r>
          </a:p>
          <a:p>
            <a:r>
              <a:rPr lang="en-US" dirty="0"/>
              <a:t>Tailor your will to your individual wants and needs</a:t>
            </a:r>
          </a:p>
          <a:p>
            <a:r>
              <a:rPr lang="en-US" dirty="0"/>
              <a:t>Avoid a will contest if at all possible</a:t>
            </a:r>
          </a:p>
          <a:p>
            <a:r>
              <a:rPr lang="en-US" dirty="0"/>
              <a:t>Spouse’s Right of Election</a:t>
            </a:r>
          </a:p>
        </p:txBody>
      </p:sp>
      <p:sp>
        <p:nvSpPr>
          <p:cNvPr id="4" name="Footer Placeholder 3"/>
          <p:cNvSpPr>
            <a:spLocks noGrp="1"/>
          </p:cNvSpPr>
          <p:nvPr>
            <p:ph type="ftr" sz="quarter" idx="11"/>
          </p:nvPr>
        </p:nvSpPr>
        <p:spPr/>
        <p:txBody>
          <a:bodyPr/>
          <a:lstStyle/>
          <a:p>
            <a:r>
              <a:rPr lang="en-US" dirty="0"/>
              <a:t>www.fatoullahlaw.com</a:t>
            </a:r>
          </a:p>
        </p:txBody>
      </p:sp>
      <p:sp>
        <p:nvSpPr>
          <p:cNvPr id="5" name="Slide Number Placeholder 4"/>
          <p:cNvSpPr>
            <a:spLocks noGrp="1"/>
          </p:cNvSpPr>
          <p:nvPr>
            <p:ph type="sldNum" sz="quarter" idx="12"/>
          </p:nvPr>
        </p:nvSpPr>
        <p:spPr/>
        <p:txBody>
          <a:bodyPr/>
          <a:lstStyle/>
          <a:p>
            <a:fld id="{11A48B74-D3E6-407B-9ACD-8947EC7EE5E8}" type="slidenum">
              <a:rPr lang="en-US" smtClean="0"/>
              <a:t>4</a:t>
            </a:fld>
            <a:endParaRPr lang="en-US" dirty="0"/>
          </a:p>
        </p:txBody>
      </p:sp>
    </p:spTree>
    <p:extLst>
      <p:ext uri="{BB962C8B-B14F-4D97-AF65-F5344CB8AC3E}">
        <p14:creationId xmlns:p14="http://schemas.microsoft.com/office/powerpoint/2010/main" val="111514015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 name="Footer Placeholder 4"/>
          <p:cNvSpPr txBox="1"/>
          <p:nvPr/>
        </p:nvSpPr>
        <p:spPr>
          <a:xfrm>
            <a:off x="3169920" y="6414760"/>
            <a:ext cx="2804161" cy="24830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spAutoFit/>
          </a:bodyPr>
          <a:lstStyle>
            <a:lvl1pPr algn="ctr">
              <a:defRPr sz="1200">
                <a:solidFill>
                  <a:srgbClr val="888888"/>
                </a:solidFill>
              </a:defRPr>
            </a:lvl1pPr>
          </a:lstStyle>
          <a:p>
            <a:r>
              <a:t>www.fatoullahlaw.com</a:t>
            </a:r>
          </a:p>
        </p:txBody>
      </p:sp>
      <p:sp>
        <p:nvSpPr>
          <p:cNvPr id="275" name="Title 1"/>
          <p:cNvSpPr txBox="1">
            <a:spLocks noGrp="1"/>
          </p:cNvSpPr>
          <p:nvPr>
            <p:ph type="title"/>
          </p:nvPr>
        </p:nvSpPr>
        <p:spPr>
          <a:prstGeom prst="rect">
            <a:avLst/>
          </a:prstGeom>
        </p:spPr>
        <p:txBody>
          <a:bodyPr/>
          <a:lstStyle/>
          <a:p>
            <a:r>
              <a:rPr dirty="0">
                <a:latin typeface="Arial" panose="020B0604020202020204" pitchFamily="34" charset="0"/>
                <a:cs typeface="Arial" panose="020B0604020202020204" pitchFamily="34" charset="0"/>
              </a:rPr>
              <a:t>Transfers of Liquid Assets</a:t>
            </a:r>
          </a:p>
        </p:txBody>
      </p:sp>
      <p:sp>
        <p:nvSpPr>
          <p:cNvPr id="276" name="Content Placeholder 2"/>
          <p:cNvSpPr txBox="1">
            <a:spLocks noGrp="1"/>
          </p:cNvSpPr>
          <p:nvPr>
            <p:ph type="body" idx="1"/>
          </p:nvPr>
        </p:nvSpPr>
        <p:spPr>
          <a:xfrm>
            <a:off x="479714" y="1752600"/>
            <a:ext cx="8229600" cy="4038599"/>
          </a:xfrm>
          <a:prstGeom prst="rect">
            <a:avLst/>
          </a:prstGeom>
        </p:spPr>
        <p:txBody>
          <a:bodyPr>
            <a:normAutofit/>
          </a:bodyPr>
          <a:lstStyle/>
          <a:p>
            <a:pPr>
              <a:lnSpc>
                <a:spcPct val="80000"/>
              </a:lnSpc>
              <a:spcBef>
                <a:spcPts val="600"/>
              </a:spcBef>
              <a:defRPr sz="2700" b="1">
                <a:latin typeface="Arial"/>
                <a:ea typeface="Arial"/>
                <a:cs typeface="Arial"/>
                <a:sym typeface="Arial"/>
              </a:defRPr>
            </a:pPr>
            <a:r>
              <a:rPr sz="2400" dirty="0"/>
              <a:t>Transferring Brokerage Accounts to a Trust</a:t>
            </a:r>
          </a:p>
          <a:p>
            <a:pPr>
              <a:lnSpc>
                <a:spcPct val="80000"/>
              </a:lnSpc>
              <a:spcBef>
                <a:spcPts val="600"/>
              </a:spcBef>
              <a:defRPr sz="2700">
                <a:latin typeface="Arial"/>
                <a:ea typeface="Arial"/>
                <a:cs typeface="Arial"/>
                <a:sym typeface="Arial"/>
              </a:defRPr>
            </a:pPr>
            <a:r>
              <a:rPr sz="2400" dirty="0"/>
              <a:t>Low basis versus high basis assets</a:t>
            </a:r>
          </a:p>
          <a:p>
            <a:pPr marL="742950" lvl="1" indent="-285750">
              <a:lnSpc>
                <a:spcPct val="80000"/>
              </a:lnSpc>
              <a:spcBef>
                <a:spcPts val="500"/>
              </a:spcBef>
              <a:defRPr sz="2300">
                <a:latin typeface="Arial"/>
                <a:ea typeface="Arial"/>
                <a:cs typeface="Arial"/>
                <a:sym typeface="Arial"/>
              </a:defRPr>
            </a:pPr>
            <a:r>
              <a:rPr sz="2400" dirty="0"/>
              <a:t>Maintain step-up for low basis assets</a:t>
            </a:r>
          </a:p>
          <a:p>
            <a:pPr marL="742950" lvl="1" indent="-285750">
              <a:lnSpc>
                <a:spcPct val="80000"/>
              </a:lnSpc>
              <a:spcBef>
                <a:spcPts val="500"/>
              </a:spcBef>
              <a:defRPr sz="2300">
                <a:latin typeface="Arial"/>
                <a:ea typeface="Arial"/>
                <a:cs typeface="Arial"/>
                <a:sym typeface="Arial"/>
              </a:defRPr>
            </a:pPr>
            <a:r>
              <a:rPr sz="2400" dirty="0"/>
              <a:t>Completed gift and no estate inclusion for high basis assets (less relevant now in NY given the high NYS exclusions)</a:t>
            </a:r>
          </a:p>
          <a:p>
            <a:pPr marL="742950" lvl="1" indent="-285750">
              <a:lnSpc>
                <a:spcPct val="80000"/>
              </a:lnSpc>
              <a:spcBef>
                <a:spcPts val="500"/>
              </a:spcBef>
              <a:defRPr sz="2300">
                <a:latin typeface="Arial"/>
                <a:ea typeface="Arial"/>
                <a:cs typeface="Arial"/>
                <a:sym typeface="Arial"/>
              </a:defRPr>
            </a:pPr>
            <a:r>
              <a:rPr sz="2400" dirty="0"/>
              <a:t>Consider income tax consequences for beneficiaries</a:t>
            </a:r>
          </a:p>
          <a:p>
            <a:pPr>
              <a:lnSpc>
                <a:spcPct val="80000"/>
              </a:lnSpc>
              <a:spcBef>
                <a:spcPts val="600"/>
              </a:spcBef>
              <a:defRPr sz="2700">
                <a:latin typeface="Arial"/>
                <a:ea typeface="Arial"/>
                <a:cs typeface="Arial"/>
                <a:sym typeface="Arial"/>
              </a:defRPr>
            </a:pPr>
            <a:r>
              <a:rPr sz="2400" dirty="0"/>
              <a:t>Consider Grantor Trust</a:t>
            </a:r>
            <a:r>
              <a:rPr lang="en-US" sz="2400" dirty="0"/>
              <a:t>s</a:t>
            </a:r>
            <a:r>
              <a:rPr sz="2400" dirty="0"/>
              <a:t> so Grantor will pay income taxes regardless of who receives income</a:t>
            </a:r>
          </a:p>
          <a:p>
            <a:pPr>
              <a:lnSpc>
                <a:spcPct val="80000"/>
              </a:lnSpc>
              <a:spcBef>
                <a:spcPts val="600"/>
              </a:spcBef>
              <a:defRPr sz="2700">
                <a:latin typeface="Arial"/>
                <a:ea typeface="Arial"/>
                <a:cs typeface="Arial"/>
                <a:sym typeface="Arial"/>
              </a:defRPr>
            </a:pPr>
            <a:r>
              <a:rPr lang="en-US" sz="2400" dirty="0"/>
              <a:t>However, need to c</a:t>
            </a:r>
            <a:r>
              <a:rPr sz="2400" dirty="0"/>
              <a:t>onsider income being generated for Medicaid purposes</a:t>
            </a:r>
          </a:p>
        </p:txBody>
      </p:sp>
      <p:sp>
        <p:nvSpPr>
          <p:cNvPr id="277" name="Slide Number Placeholder 3"/>
          <p:cNvSpPr txBox="1">
            <a:spLocks noGrp="1"/>
          </p:cNvSpPr>
          <p:nvPr>
            <p:ph type="sldNum" sz="quarter" idx="4294967295"/>
          </p:nvPr>
        </p:nvSpPr>
        <p:spPr>
          <a:xfrm>
            <a:off x="8428176" y="6414760"/>
            <a:ext cx="258624" cy="248305"/>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40</a:t>
            </a:fld>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038600" cy="1325562"/>
          </a:xfrm>
        </p:spPr>
        <p:txBody>
          <a:bodyPr>
            <a:normAutofit/>
          </a:bodyPr>
          <a:lstStyle/>
          <a:p>
            <a:r>
              <a:rPr lang="en-US" sz="2800" b="1" u="sng" dirty="0">
                <a:latin typeface="Arial" panose="020B0604020202020204" pitchFamily="34" charset="0"/>
                <a:cs typeface="Arial" panose="020B0604020202020204" pitchFamily="34" charset="0"/>
              </a:rPr>
              <a:t>Outright Transfers (Gifts)</a:t>
            </a:r>
          </a:p>
        </p:txBody>
      </p:sp>
      <p:sp>
        <p:nvSpPr>
          <p:cNvPr id="3" name="Content Placeholder 2"/>
          <p:cNvSpPr>
            <a:spLocks noGrp="1"/>
          </p:cNvSpPr>
          <p:nvPr>
            <p:ph sz="half" idx="1"/>
          </p:nvPr>
        </p:nvSpPr>
        <p:spPr/>
        <p:txBody>
          <a:bodyPr/>
          <a:lstStyle/>
          <a:p>
            <a:r>
              <a:rPr lang="en-US" dirty="0">
                <a:latin typeface="Arial" panose="020B0604020202020204" pitchFamily="34" charset="0"/>
                <a:cs typeface="Arial" panose="020B0604020202020204" pitchFamily="34" charset="0"/>
              </a:rPr>
              <a:t>Carryover Basis</a:t>
            </a:r>
          </a:p>
          <a:p>
            <a:r>
              <a:rPr lang="en-US" dirty="0">
                <a:latin typeface="Arial" panose="020B0604020202020204" pitchFamily="34" charset="0"/>
                <a:cs typeface="Arial" panose="020B0604020202020204" pitchFamily="34" charset="0"/>
              </a:rPr>
              <a:t>No Sec. 121(a) for Donor</a:t>
            </a:r>
          </a:p>
          <a:p>
            <a:r>
              <a:rPr lang="en-US" dirty="0">
                <a:latin typeface="Arial" panose="020B0604020202020204" pitchFamily="34" charset="0"/>
                <a:cs typeface="Arial" panose="020B0604020202020204" pitchFamily="34" charset="0"/>
              </a:rPr>
              <a:t>Creditor Issues</a:t>
            </a:r>
          </a:p>
          <a:p>
            <a:r>
              <a:rPr lang="en-US" dirty="0">
                <a:latin typeface="Arial" panose="020B0604020202020204" pitchFamily="34" charset="0"/>
                <a:cs typeface="Arial" panose="020B0604020202020204" pitchFamily="34" charset="0"/>
              </a:rPr>
              <a:t>Pre-deceased child/</a:t>
            </a:r>
            <a:r>
              <a:rPr lang="en-US" dirty="0" err="1">
                <a:latin typeface="Arial" panose="020B0604020202020204" pitchFamily="34" charset="0"/>
                <a:cs typeface="Arial" panose="020B0604020202020204" pitchFamily="34" charset="0"/>
              </a:rPr>
              <a:t>Donee</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Divorce</a:t>
            </a:r>
          </a:p>
        </p:txBody>
      </p:sp>
      <p:sp>
        <p:nvSpPr>
          <p:cNvPr id="4" name="Content Placeholder 3"/>
          <p:cNvSpPr>
            <a:spLocks noGrp="1"/>
          </p:cNvSpPr>
          <p:nvPr>
            <p:ph sz="half" idx="2"/>
          </p:nvPr>
        </p:nvSpPr>
        <p:spPr/>
        <p:txBody>
          <a:bodyPr/>
          <a:lstStyle/>
          <a:p>
            <a:r>
              <a:rPr lang="en-US" dirty="0">
                <a:latin typeface="Arial" panose="020B0604020202020204" pitchFamily="34" charset="0"/>
                <a:cs typeface="Arial" panose="020B0604020202020204" pitchFamily="34" charset="0"/>
              </a:rPr>
              <a:t>Basis Step-Up</a:t>
            </a:r>
          </a:p>
          <a:p>
            <a:r>
              <a:rPr lang="en-US" dirty="0">
                <a:latin typeface="Arial" panose="020B0604020202020204" pitchFamily="34" charset="0"/>
                <a:cs typeface="Arial" panose="020B0604020202020204" pitchFamily="34" charset="0"/>
              </a:rPr>
              <a:t>Sec. 121(a) is available for Grantor(s)</a:t>
            </a:r>
          </a:p>
          <a:p>
            <a:r>
              <a:rPr lang="en-US" dirty="0">
                <a:latin typeface="Arial" panose="020B0604020202020204" pitchFamily="34" charset="0"/>
                <a:cs typeface="Arial" panose="020B0604020202020204" pitchFamily="34" charset="0"/>
              </a:rPr>
              <a:t>Asset Protection </a:t>
            </a:r>
          </a:p>
        </p:txBody>
      </p:sp>
      <p:sp>
        <p:nvSpPr>
          <p:cNvPr id="6" name="Title 1"/>
          <p:cNvSpPr txBox="1">
            <a:spLocks/>
          </p:cNvSpPr>
          <p:nvPr/>
        </p:nvSpPr>
        <p:spPr>
          <a:xfrm>
            <a:off x="4419600" y="228600"/>
            <a:ext cx="41148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u="sng" dirty="0">
                <a:latin typeface="Arial" panose="020B0604020202020204" pitchFamily="34" charset="0"/>
                <a:cs typeface="Arial" panose="020B0604020202020204" pitchFamily="34" charset="0"/>
              </a:rPr>
              <a:t>Transfers to Trust </a:t>
            </a:r>
          </a:p>
        </p:txBody>
      </p:sp>
      <p:cxnSp>
        <p:nvCxnSpPr>
          <p:cNvPr id="7" name="Straight Connector 6"/>
          <p:cNvCxnSpPr/>
          <p:nvPr/>
        </p:nvCxnSpPr>
        <p:spPr>
          <a:xfrm>
            <a:off x="4495800" y="304800"/>
            <a:ext cx="0" cy="6248400"/>
          </a:xfrm>
          <a:prstGeom prst="line">
            <a:avLst/>
          </a:prstGeom>
        </p:spPr>
        <p:style>
          <a:lnRef idx="1">
            <a:schemeClr val="accent1"/>
          </a:lnRef>
          <a:fillRef idx="0">
            <a:schemeClr val="accent1"/>
          </a:fillRef>
          <a:effectRef idx="0">
            <a:schemeClr val="accent1"/>
          </a:effectRef>
          <a:fontRef idx="minor">
            <a:schemeClr val="tx1"/>
          </a:fontRef>
        </p:style>
      </p:cxnSp>
      <p:sp>
        <p:nvSpPr>
          <p:cNvPr id="8" name="Slide Number Placeholder 7"/>
          <p:cNvSpPr>
            <a:spLocks noGrp="1"/>
          </p:cNvSpPr>
          <p:nvPr>
            <p:ph type="sldNum" sz="quarter" idx="12"/>
          </p:nvPr>
        </p:nvSpPr>
        <p:spPr/>
        <p:txBody>
          <a:bodyPr/>
          <a:lstStyle/>
          <a:p>
            <a:fld id="{11A48B74-D3E6-407B-9ACD-8947EC7EE5E8}" type="slidenum">
              <a:rPr lang="en-US" smtClean="0"/>
              <a:t>41</a:t>
            </a:fld>
            <a:endParaRPr lang="en-US"/>
          </a:p>
        </p:txBody>
      </p:sp>
      <p:sp>
        <p:nvSpPr>
          <p:cNvPr id="5" name="Footer Placeholder 4"/>
          <p:cNvSpPr>
            <a:spLocks noGrp="1"/>
          </p:cNvSpPr>
          <p:nvPr>
            <p:ph type="ftr" sz="quarter" idx="11"/>
          </p:nvPr>
        </p:nvSpPr>
        <p:spPr/>
        <p:txBody>
          <a:bodyPr/>
          <a:lstStyle/>
          <a:p>
            <a:r>
              <a:rPr lang="en-US"/>
              <a:t>www.fatoullahlaw.com</a:t>
            </a:r>
          </a:p>
        </p:txBody>
      </p:sp>
    </p:spTree>
    <p:extLst>
      <p:ext uri="{BB962C8B-B14F-4D97-AF65-F5344CB8AC3E}">
        <p14:creationId xmlns:p14="http://schemas.microsoft.com/office/powerpoint/2010/main" val="229538351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D1CD9-63CE-454F-B2B1-89AA8F87C8A2}"/>
              </a:ext>
            </a:extLst>
          </p:cNvPr>
          <p:cNvSpPr>
            <a:spLocks noGrp="1"/>
          </p:cNvSpPr>
          <p:nvPr>
            <p:ph type="title"/>
          </p:nvPr>
        </p:nvSpPr>
        <p:spPr/>
        <p:txBody>
          <a:bodyPr>
            <a:noAutofit/>
          </a:bodyPr>
          <a:lstStyle/>
          <a:p>
            <a:r>
              <a:rPr lang="en-US" sz="3600" b="1" dirty="0">
                <a:latin typeface="Arial" panose="020B0604020202020204" pitchFamily="34" charset="0"/>
                <a:cs typeface="Arial" panose="020B0604020202020204" pitchFamily="34" charset="0"/>
              </a:rPr>
              <a:t>Medicaid and COVOD-19</a:t>
            </a:r>
            <a:br>
              <a:rPr lang="en-US" sz="3600" b="1" dirty="0">
                <a:latin typeface="Arial" panose="020B0604020202020204" pitchFamily="34" charset="0"/>
                <a:cs typeface="Arial" panose="020B0604020202020204" pitchFamily="34" charset="0"/>
              </a:rPr>
            </a:br>
            <a:r>
              <a:rPr lang="en-US" sz="3600" b="1" dirty="0">
                <a:latin typeface="Arial" panose="020B0604020202020204" pitchFamily="34" charset="0"/>
                <a:cs typeface="Arial" panose="020B0604020202020204" pitchFamily="34" charset="0"/>
              </a:rPr>
              <a:t>As of 3/18/2020</a:t>
            </a:r>
          </a:p>
        </p:txBody>
      </p:sp>
      <p:sp>
        <p:nvSpPr>
          <p:cNvPr id="3" name="Footer Placeholder 2">
            <a:extLst>
              <a:ext uri="{FF2B5EF4-FFF2-40B4-BE49-F238E27FC236}">
                <a16:creationId xmlns:a16="http://schemas.microsoft.com/office/drawing/2014/main" id="{D208B3BD-93D2-4A11-861F-CCB0E1C99836}"/>
              </a:ext>
            </a:extLst>
          </p:cNvPr>
          <p:cNvSpPr>
            <a:spLocks noGrp="1"/>
          </p:cNvSpPr>
          <p:nvPr>
            <p:ph type="ftr" sz="quarter" idx="11"/>
          </p:nvPr>
        </p:nvSpPr>
        <p:spPr/>
        <p:txBody>
          <a:bodyPr/>
          <a:lstStyle/>
          <a:p>
            <a:r>
              <a:rPr lang="en-US"/>
              <a:t>www.fatoullahlaw.com</a:t>
            </a:r>
          </a:p>
        </p:txBody>
      </p:sp>
      <p:sp>
        <p:nvSpPr>
          <p:cNvPr id="4" name="Slide Number Placeholder 3">
            <a:extLst>
              <a:ext uri="{FF2B5EF4-FFF2-40B4-BE49-F238E27FC236}">
                <a16:creationId xmlns:a16="http://schemas.microsoft.com/office/drawing/2014/main" id="{1BAB7567-5279-485B-9573-003273FB5B34}"/>
              </a:ext>
            </a:extLst>
          </p:cNvPr>
          <p:cNvSpPr>
            <a:spLocks noGrp="1"/>
          </p:cNvSpPr>
          <p:nvPr>
            <p:ph type="sldNum" sz="quarter" idx="12"/>
          </p:nvPr>
        </p:nvSpPr>
        <p:spPr/>
        <p:txBody>
          <a:bodyPr/>
          <a:lstStyle/>
          <a:p>
            <a:fld id="{11A48B74-D3E6-407B-9ACD-8947EC7EE5E8}" type="slidenum">
              <a:rPr lang="en-US" smtClean="0"/>
              <a:t>42</a:t>
            </a:fld>
            <a:endParaRPr lang="en-US"/>
          </a:p>
        </p:txBody>
      </p:sp>
      <p:sp>
        <p:nvSpPr>
          <p:cNvPr id="5" name="Rectangle 4">
            <a:extLst>
              <a:ext uri="{FF2B5EF4-FFF2-40B4-BE49-F238E27FC236}">
                <a16:creationId xmlns:a16="http://schemas.microsoft.com/office/drawing/2014/main" id="{DFC56D3A-E693-4EE7-B390-672AED9C2FC1}"/>
              </a:ext>
            </a:extLst>
          </p:cNvPr>
          <p:cNvSpPr/>
          <p:nvPr/>
        </p:nvSpPr>
        <p:spPr>
          <a:xfrm>
            <a:off x="457200" y="1720840"/>
            <a:ext cx="8686800" cy="3785652"/>
          </a:xfrm>
          <a:prstGeom prst="rect">
            <a:avLst/>
          </a:prstGeom>
        </p:spPr>
        <p:txBody>
          <a:bodyPr wrap="square">
            <a:spAutoFit/>
          </a:bodyPr>
          <a:lstStyle/>
          <a:p>
            <a:r>
              <a:rPr lang="en-US" sz="2400" dirty="0">
                <a:solidFill>
                  <a:srgbClr val="000000"/>
                </a:solidFill>
                <a:latin typeface="Arial" panose="020B0604020202020204" pitchFamily="34" charset="0"/>
                <a:cs typeface="Arial" panose="020B0604020202020204" pitchFamily="34" charset="0"/>
              </a:rPr>
              <a:t>Special regulations and easier to apply:</a:t>
            </a:r>
          </a:p>
          <a:p>
            <a:endParaRPr lang="en-US" sz="2400" dirty="0">
              <a:solidFill>
                <a:srgbClr val="000000"/>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If case was due for renewal automatic; renewal submission not required and will be approved even if financial review shows ineligibility</a:t>
            </a:r>
          </a:p>
          <a:p>
            <a:pPr marL="342900" indent="-3429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If SSI or receiving Temporary Cash Assistance, Medicaid</a:t>
            </a:r>
          </a:p>
          <a:p>
            <a:r>
              <a:rPr lang="en-US" sz="2400" dirty="0">
                <a:solidFill>
                  <a:srgbClr val="000000"/>
                </a:solidFill>
                <a:latin typeface="Arial" panose="020B0604020202020204" pitchFamily="34" charset="0"/>
                <a:cs typeface="Arial" panose="020B0604020202020204" pitchFamily="34" charset="0"/>
              </a:rPr>
              <a:t>    will be automatically authorized, instead of normal       </a:t>
            </a:r>
          </a:p>
          <a:p>
            <a:r>
              <a:rPr lang="en-US" sz="2400" dirty="0">
                <a:solidFill>
                  <a:srgbClr val="000000"/>
                </a:solidFill>
                <a:latin typeface="Arial" panose="020B0604020202020204" pitchFamily="34" charset="0"/>
                <a:cs typeface="Arial" panose="020B0604020202020204" pitchFamily="34" charset="0"/>
              </a:rPr>
              <a:t>    certification process </a:t>
            </a:r>
          </a:p>
          <a:p>
            <a:pPr marL="342900" indent="-3429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If met spenddown or “pay-in” for March 2020 or later months, will get 6 months coverage</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045230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DC58D7A-F53A-4DE4-881F-174CD2F361EB}"/>
              </a:ext>
            </a:extLst>
          </p:cNvPr>
          <p:cNvSpPr>
            <a:spLocks noGrp="1"/>
          </p:cNvSpPr>
          <p:nvPr>
            <p:ph type="ftr" sz="quarter" idx="11"/>
          </p:nvPr>
        </p:nvSpPr>
        <p:spPr/>
        <p:txBody>
          <a:bodyPr/>
          <a:lstStyle/>
          <a:p>
            <a:r>
              <a:rPr lang="en-US"/>
              <a:t>www.fatoullahlaw.com</a:t>
            </a:r>
          </a:p>
        </p:txBody>
      </p:sp>
      <p:sp>
        <p:nvSpPr>
          <p:cNvPr id="3" name="Slide Number Placeholder 2">
            <a:extLst>
              <a:ext uri="{FF2B5EF4-FFF2-40B4-BE49-F238E27FC236}">
                <a16:creationId xmlns:a16="http://schemas.microsoft.com/office/drawing/2014/main" id="{5B2513A4-87A3-4671-A6B4-43D172903A5B}"/>
              </a:ext>
            </a:extLst>
          </p:cNvPr>
          <p:cNvSpPr>
            <a:spLocks noGrp="1"/>
          </p:cNvSpPr>
          <p:nvPr>
            <p:ph type="sldNum" sz="quarter" idx="12"/>
          </p:nvPr>
        </p:nvSpPr>
        <p:spPr/>
        <p:txBody>
          <a:bodyPr/>
          <a:lstStyle/>
          <a:p>
            <a:fld id="{11A48B74-D3E6-407B-9ACD-8947EC7EE5E8}" type="slidenum">
              <a:rPr lang="en-US" smtClean="0"/>
              <a:t>43</a:t>
            </a:fld>
            <a:endParaRPr lang="en-US"/>
          </a:p>
        </p:txBody>
      </p:sp>
      <p:sp>
        <p:nvSpPr>
          <p:cNvPr id="4" name="Rectangle 3">
            <a:extLst>
              <a:ext uri="{FF2B5EF4-FFF2-40B4-BE49-F238E27FC236}">
                <a16:creationId xmlns:a16="http://schemas.microsoft.com/office/drawing/2014/main" id="{574FE343-D30F-45E8-9262-55AF4B001D67}"/>
              </a:ext>
            </a:extLst>
          </p:cNvPr>
          <p:cNvSpPr/>
          <p:nvPr/>
        </p:nvSpPr>
        <p:spPr>
          <a:xfrm>
            <a:off x="152400" y="533400"/>
            <a:ext cx="9067800" cy="5447645"/>
          </a:xfrm>
          <a:prstGeom prst="rect">
            <a:avLst/>
          </a:prstGeom>
        </p:spPr>
        <p:txBody>
          <a:bodyPr wrap="square">
            <a:spAutoFit/>
          </a:bodyPr>
          <a:lstStyle/>
          <a:p>
            <a:pPr algn="ctr"/>
            <a:r>
              <a:rPr lang="en-US" sz="3600" b="1" dirty="0">
                <a:latin typeface="Arial" panose="020B0604020202020204" pitchFamily="34" charset="0"/>
                <a:cs typeface="Arial" panose="020B0604020202020204" pitchFamily="34" charset="0"/>
              </a:rPr>
              <a:t>Medicaid and COVOD-19 Cont.</a:t>
            </a:r>
            <a:endParaRPr lang="en-US" sz="3600" dirty="0">
              <a:solidFill>
                <a:srgbClr val="000000"/>
              </a:solidFill>
              <a:latin typeface="Arial" panose="020B0604020202020204" pitchFamily="34" charset="0"/>
              <a:cs typeface="Arial" panose="020B0604020202020204" pitchFamily="34" charset="0"/>
            </a:endParaRPr>
          </a:p>
          <a:p>
            <a:endParaRPr lang="en-US" sz="2400" dirty="0">
              <a:solidFill>
                <a:srgbClr val="000000"/>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Many Medicaid offices closed in NYC, but HRA now</a:t>
            </a:r>
          </a:p>
          <a:p>
            <a:r>
              <a:rPr lang="en-US" sz="2400" dirty="0">
                <a:solidFill>
                  <a:srgbClr val="000000"/>
                </a:solidFill>
                <a:latin typeface="Arial" panose="020B0604020202020204" pitchFamily="34" charset="0"/>
                <a:cs typeface="Arial" panose="020B0604020202020204" pitchFamily="34" charset="0"/>
              </a:rPr>
              <a:t>     accepting e-FAX applications:</a:t>
            </a:r>
          </a:p>
          <a:p>
            <a:r>
              <a:rPr lang="en-US" sz="2400" dirty="0">
                <a:solidFill>
                  <a:srgbClr val="00A4CF"/>
                </a:solidFill>
                <a:latin typeface="Arial" panose="020B0604020202020204" pitchFamily="34" charset="0"/>
                <a:cs typeface="Arial" panose="020B0604020202020204" pitchFamily="34" charset="0"/>
              </a:rPr>
              <a:t>	 </a:t>
            </a:r>
            <a:r>
              <a:rPr lang="en-US" sz="2400" dirty="0">
                <a:solidFill>
                  <a:srgbClr val="000000"/>
                </a:solidFill>
                <a:latin typeface="Arial" panose="020B0604020202020204" pitchFamily="34" charset="0"/>
                <a:cs typeface="Arial" panose="020B0604020202020204" pitchFamily="34" charset="0"/>
              </a:rPr>
              <a:t>PUBLIC e-fax 917-639-0732</a:t>
            </a:r>
          </a:p>
          <a:p>
            <a:r>
              <a:rPr lang="en-US" sz="2400" dirty="0">
                <a:solidFill>
                  <a:srgbClr val="00A4CF"/>
                </a:solidFill>
                <a:latin typeface="Arial" panose="020B0604020202020204" pitchFamily="34" charset="0"/>
                <a:cs typeface="Arial" panose="020B0604020202020204" pitchFamily="34" charset="0"/>
              </a:rPr>
              <a:t>	 </a:t>
            </a:r>
            <a:r>
              <a:rPr lang="en-US" sz="2400" dirty="0">
                <a:solidFill>
                  <a:srgbClr val="000000"/>
                </a:solidFill>
                <a:latin typeface="Arial" panose="020B0604020202020204" pitchFamily="34" charset="0"/>
                <a:cs typeface="Arial" panose="020B0604020202020204" pitchFamily="34" charset="0"/>
              </a:rPr>
              <a:t>Authorized Submitters (C-Rep) 917-639-0731</a:t>
            </a:r>
          </a:p>
          <a:p>
            <a:pPr marL="342900" indent="-3429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May “attest” rather than verify income &amp; assets, even for nursing home or home care. Medicare enrollment not required. Still need to complete App &amp; Supp A.</a:t>
            </a:r>
          </a:p>
          <a:p>
            <a:pPr marL="342900" indent="-3429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Must verify citizenship or immigration status, but if difficult to verify it, will get 90 days coverage while obtaining documents, may be extended 90 more days</a:t>
            </a:r>
          </a:p>
          <a:p>
            <a:pPr marL="342900" indent="-3429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Requests for Information – HRA/DSS must call or</a:t>
            </a:r>
          </a:p>
          <a:p>
            <a:r>
              <a:rPr lang="en-US" sz="2400" dirty="0">
                <a:solidFill>
                  <a:srgbClr val="000000"/>
                </a:solidFill>
                <a:latin typeface="Arial" panose="020B0604020202020204" pitchFamily="34" charset="0"/>
                <a:cs typeface="Arial" panose="020B0604020202020204" pitchFamily="34" charset="0"/>
              </a:rPr>
              <a:t>    email applicant and accept info by phone</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4406867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B58AD-7A0D-416C-AD32-827397697CC8}"/>
              </a:ext>
            </a:extLst>
          </p:cNvPr>
          <p:cNvSpPr>
            <a:spLocks noGrp="1"/>
          </p:cNvSpPr>
          <p:nvPr>
            <p:ph type="title"/>
          </p:nvPr>
        </p:nvSpPr>
        <p:spPr/>
        <p:txBody>
          <a:bodyPr>
            <a:normAutofit/>
          </a:bodyPr>
          <a:lstStyle/>
          <a:p>
            <a:r>
              <a:rPr lang="en-US" sz="4000" b="1" cap="all" dirty="0">
                <a:latin typeface="Arial" panose="020B0604020202020204" pitchFamily="34" charset="0"/>
                <a:cs typeface="Arial" panose="020B0604020202020204" pitchFamily="34" charset="0"/>
              </a:rPr>
              <a:t>Fair Hearings</a:t>
            </a:r>
          </a:p>
        </p:txBody>
      </p:sp>
      <p:sp>
        <p:nvSpPr>
          <p:cNvPr id="3" name="Footer Placeholder 2">
            <a:extLst>
              <a:ext uri="{FF2B5EF4-FFF2-40B4-BE49-F238E27FC236}">
                <a16:creationId xmlns:a16="http://schemas.microsoft.com/office/drawing/2014/main" id="{A15DC701-0301-450A-B548-92C62A39B4DC}"/>
              </a:ext>
            </a:extLst>
          </p:cNvPr>
          <p:cNvSpPr>
            <a:spLocks noGrp="1"/>
          </p:cNvSpPr>
          <p:nvPr>
            <p:ph type="ftr" sz="quarter" idx="11"/>
          </p:nvPr>
        </p:nvSpPr>
        <p:spPr/>
        <p:txBody>
          <a:bodyPr/>
          <a:lstStyle/>
          <a:p>
            <a:r>
              <a:rPr lang="en-US"/>
              <a:t>www.fatoullahlaw.com</a:t>
            </a:r>
          </a:p>
        </p:txBody>
      </p:sp>
      <p:sp>
        <p:nvSpPr>
          <p:cNvPr id="4" name="Slide Number Placeholder 3">
            <a:extLst>
              <a:ext uri="{FF2B5EF4-FFF2-40B4-BE49-F238E27FC236}">
                <a16:creationId xmlns:a16="http://schemas.microsoft.com/office/drawing/2014/main" id="{FE8B05BB-13E0-45FF-B1BE-AC08555D1E65}"/>
              </a:ext>
            </a:extLst>
          </p:cNvPr>
          <p:cNvSpPr>
            <a:spLocks noGrp="1"/>
          </p:cNvSpPr>
          <p:nvPr>
            <p:ph type="sldNum" sz="quarter" idx="12"/>
          </p:nvPr>
        </p:nvSpPr>
        <p:spPr/>
        <p:txBody>
          <a:bodyPr/>
          <a:lstStyle/>
          <a:p>
            <a:fld id="{11A48B74-D3E6-407B-9ACD-8947EC7EE5E8}" type="slidenum">
              <a:rPr lang="en-US" smtClean="0"/>
              <a:t>44</a:t>
            </a:fld>
            <a:endParaRPr lang="en-US"/>
          </a:p>
        </p:txBody>
      </p:sp>
      <p:sp>
        <p:nvSpPr>
          <p:cNvPr id="5" name="Rectangle 4">
            <a:extLst>
              <a:ext uri="{FF2B5EF4-FFF2-40B4-BE49-F238E27FC236}">
                <a16:creationId xmlns:a16="http://schemas.microsoft.com/office/drawing/2014/main" id="{8D5651EE-FFA7-44CE-A269-B46A2FFDB2E9}"/>
              </a:ext>
            </a:extLst>
          </p:cNvPr>
          <p:cNvSpPr/>
          <p:nvPr/>
        </p:nvSpPr>
        <p:spPr>
          <a:xfrm>
            <a:off x="381000" y="1524000"/>
            <a:ext cx="8610600" cy="3600986"/>
          </a:xfrm>
          <a:prstGeom prst="rect">
            <a:avLst/>
          </a:prstGeom>
        </p:spPr>
        <p:txBody>
          <a:bodyPr wrap="square">
            <a:spAutoFit/>
          </a:bodyPr>
          <a:lstStyle/>
          <a:p>
            <a:r>
              <a:rPr lang="en-US" sz="2400" dirty="0">
                <a:latin typeface="Arial" panose="020B0604020202020204" pitchFamily="34" charset="0"/>
                <a:cs typeface="Arial" panose="020B0604020202020204" pitchFamily="34" charset="0"/>
              </a:rPr>
              <a:t> </a:t>
            </a:r>
          </a:p>
          <a:p>
            <a:r>
              <a:rPr lang="en-US" sz="2400" dirty="0">
                <a:latin typeface="Arial" panose="020B0604020202020204" pitchFamily="34" charset="0"/>
                <a:cs typeface="Arial" panose="020B0604020202020204" pitchFamily="34" charset="0"/>
              </a:rPr>
              <a:t>Being held by telephone only during COVID-19 emergency</a:t>
            </a:r>
          </a:p>
          <a:p>
            <a:r>
              <a:rPr lang="en-US" sz="2400" dirty="0">
                <a:latin typeface="Arial" panose="020B0604020202020204" pitchFamily="34" charset="0"/>
                <a:cs typeface="Arial" panose="020B0604020202020204" pitchFamily="34" charset="0"/>
              </a:rPr>
              <a:t>• Appellants or representative may email documents</a:t>
            </a:r>
          </a:p>
          <a:p>
            <a:r>
              <a:rPr lang="en-US" sz="2400" dirty="0">
                <a:latin typeface="Arial" panose="020B0604020202020204" pitchFamily="34" charset="0"/>
                <a:cs typeface="Arial" panose="020B0604020202020204" pitchFamily="34" charset="0"/>
              </a:rPr>
              <a:t>  in advance of the hearing to:</a:t>
            </a:r>
          </a:p>
          <a:p>
            <a:r>
              <a:rPr lang="en-US" sz="2400" dirty="0">
                <a:latin typeface="Arial" panose="020B0604020202020204" pitchFamily="34" charset="0"/>
                <a:cs typeface="Arial" panose="020B0604020202020204" pitchFamily="34" charset="0"/>
              </a:rPr>
              <a:t>	otda.sm.fhdocuments.submissions@otda.ny.gov</a:t>
            </a:r>
          </a:p>
          <a:p>
            <a:r>
              <a:rPr lang="en-US" sz="2400" dirty="0">
                <a:latin typeface="Arial" panose="020B0604020202020204" pitchFamily="34" charset="0"/>
                <a:cs typeface="Arial" panose="020B0604020202020204" pitchFamily="34" charset="0"/>
              </a:rPr>
              <a:t>	FAX 518-473-6735</a:t>
            </a:r>
          </a:p>
          <a:p>
            <a:endParaRPr lang="en-US"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OTDA GIS 3/12/2020,</a:t>
            </a:r>
          </a:p>
          <a:p>
            <a:r>
              <a:rPr lang="en-US" dirty="0">
                <a:latin typeface="Arial" panose="020B0604020202020204" pitchFamily="34" charset="0"/>
                <a:cs typeface="Arial" panose="020B0604020202020204" pitchFamily="34" charset="0"/>
              </a:rPr>
              <a:t>http://otda.ny.gov/policy/gis/2020/20DC014.pdf</a:t>
            </a:r>
          </a:p>
        </p:txBody>
      </p:sp>
    </p:spTree>
    <p:extLst>
      <p:ext uri="{BB962C8B-B14F-4D97-AF65-F5344CB8AC3E}">
        <p14:creationId xmlns:p14="http://schemas.microsoft.com/office/powerpoint/2010/main" val="255773130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Title 1"/>
          <p:cNvSpPr txBox="1"/>
          <p:nvPr/>
        </p:nvSpPr>
        <p:spPr>
          <a:xfrm>
            <a:off x="426719" y="76200"/>
            <a:ext cx="8366761" cy="2057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p>
            <a:pPr algn="ctr"/>
            <a:r>
              <a:rPr lang="en-US" altLang="en-US" sz="3600" b="1" u="sng" dirty="0"/>
              <a:t>Elder Law Update</a:t>
            </a:r>
          </a:p>
          <a:p>
            <a:pPr algn="ctr"/>
            <a:r>
              <a:rPr lang="en-US" altLang="en-US" sz="3600" b="1" u="sng" dirty="0"/>
              <a:t>Medicaid Asset Protection Trusts</a:t>
            </a:r>
          </a:p>
          <a:p>
            <a:pPr algn="ctr"/>
            <a:r>
              <a:rPr lang="en-US" altLang="en-US" sz="3600" b="1" u="sng" dirty="0"/>
              <a:t>Changes to Medicaid Home Care</a:t>
            </a:r>
          </a:p>
        </p:txBody>
      </p:sp>
      <p:sp>
        <p:nvSpPr>
          <p:cNvPr id="95" name="Subtitle 2"/>
          <p:cNvSpPr txBox="1"/>
          <p:nvPr/>
        </p:nvSpPr>
        <p:spPr>
          <a:xfrm>
            <a:off x="1417319" y="1563723"/>
            <a:ext cx="6309361" cy="189865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ormAutofit/>
          </a:bodyPr>
          <a:lstStyle/>
          <a:p>
            <a:pPr algn="ctr">
              <a:lnSpc>
                <a:spcPct val="90000"/>
              </a:lnSpc>
              <a:spcBef>
                <a:spcPts val="600"/>
              </a:spcBef>
              <a:defRPr sz="3900" b="1">
                <a:latin typeface="+mj-lt"/>
                <a:ea typeface="+mj-ea"/>
                <a:cs typeface="+mj-cs"/>
                <a:sym typeface="Helvetica"/>
              </a:defRPr>
            </a:pPr>
            <a:endParaRPr dirty="0"/>
          </a:p>
          <a:p>
            <a:pPr algn="ctr">
              <a:lnSpc>
                <a:spcPct val="90000"/>
              </a:lnSpc>
              <a:spcBef>
                <a:spcPts val="800"/>
              </a:spcBef>
              <a:defRPr sz="3600" b="1">
                <a:latin typeface="+mj-lt"/>
                <a:ea typeface="+mj-ea"/>
                <a:cs typeface="+mj-cs"/>
                <a:sym typeface="Helvetica"/>
              </a:defRPr>
            </a:pPr>
            <a:r>
              <a:rPr sz="3600" dirty="0"/>
              <a:t>Ronald Fatoullah, Esq.</a:t>
            </a:r>
            <a:endParaRPr lang="en-US" sz="3200" dirty="0">
              <a:solidFill>
                <a:srgbClr val="888888"/>
              </a:solidFill>
            </a:endParaRPr>
          </a:p>
          <a:p>
            <a:pPr algn="ctr">
              <a:lnSpc>
                <a:spcPct val="90000"/>
              </a:lnSpc>
              <a:spcBef>
                <a:spcPts val="800"/>
              </a:spcBef>
              <a:defRPr sz="3600" b="1">
                <a:latin typeface="+mj-lt"/>
                <a:ea typeface="+mj-ea"/>
                <a:cs typeface="+mj-cs"/>
                <a:sym typeface="Helvetica"/>
              </a:defRPr>
            </a:pPr>
            <a:r>
              <a:rPr lang="en-US" sz="3600" dirty="0"/>
              <a:t>August</a:t>
            </a:r>
            <a:r>
              <a:rPr sz="3600" dirty="0"/>
              <a:t> 2020</a:t>
            </a:r>
          </a:p>
        </p:txBody>
      </p:sp>
      <p:pic>
        <p:nvPicPr>
          <p:cNvPr id="96" name="Picture 5" descr="Picture 5"/>
          <p:cNvPicPr>
            <a:picLocks noChangeAspect="1"/>
          </p:cNvPicPr>
          <p:nvPr/>
        </p:nvPicPr>
        <p:blipFill>
          <a:blip r:embed="rId2"/>
          <a:stretch>
            <a:fillRect/>
          </a:stretch>
        </p:blipFill>
        <p:spPr>
          <a:xfrm>
            <a:off x="2819399" y="3663103"/>
            <a:ext cx="3505200" cy="1382602"/>
          </a:xfrm>
          <a:prstGeom prst="rect">
            <a:avLst/>
          </a:prstGeom>
          <a:ln w="12700">
            <a:miter lim="400000"/>
          </a:ln>
        </p:spPr>
      </p:pic>
      <p:sp>
        <p:nvSpPr>
          <p:cNvPr id="97" name="TextBox 6"/>
          <p:cNvSpPr txBox="1"/>
          <p:nvPr/>
        </p:nvSpPr>
        <p:spPr>
          <a:xfrm>
            <a:off x="3352800" y="5200685"/>
            <a:ext cx="2221816" cy="33308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p>
            <a:r>
              <a:rPr dirty="0"/>
              <a:t>www.fatoullahlaw.com</a:t>
            </a:r>
          </a:p>
        </p:txBody>
      </p:sp>
      <p:sp>
        <p:nvSpPr>
          <p:cNvPr id="98" name="TextBox 7"/>
          <p:cNvSpPr txBox="1"/>
          <p:nvPr/>
        </p:nvSpPr>
        <p:spPr>
          <a:xfrm>
            <a:off x="960119" y="5610225"/>
            <a:ext cx="6766561" cy="76077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r>
              <a:rPr dirty="0"/>
              <a:t>	     </a:t>
            </a:r>
            <a:r>
              <a:rPr sz="2400" dirty="0"/>
              <a:t>1-877-ELDER-LAW or 1-877-ESTATES</a:t>
            </a:r>
          </a:p>
          <a:p>
            <a:pPr>
              <a:defRPr sz="2400"/>
            </a:pPr>
            <a:r>
              <a:rPr dirty="0"/>
              <a:t>         212-751-7600 - 516-466-4422  - 718-261-1700</a:t>
            </a:r>
          </a:p>
        </p:txBody>
      </p:sp>
    </p:spTree>
    <p:extLst>
      <p:ext uri="{BB962C8B-B14F-4D97-AF65-F5344CB8AC3E}">
        <p14:creationId xmlns:p14="http://schemas.microsoft.com/office/powerpoint/2010/main" val="5419746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1143000"/>
          </a:xfrm>
        </p:spPr>
        <p:txBody>
          <a:bodyPr>
            <a:noAutofit/>
          </a:bodyPr>
          <a:lstStyle/>
          <a:p>
            <a:r>
              <a:rPr lang="en-US" sz="3600" b="1" dirty="0">
                <a:latin typeface="Arial" panose="020B0604020202020204" pitchFamily="34" charset="0"/>
                <a:cs typeface="Arial" panose="020B0604020202020204" pitchFamily="34" charset="0"/>
              </a:rPr>
              <a:t>Expanded Planning Power of Attorney</a:t>
            </a:r>
            <a:endParaRPr lang="en-US" sz="3600" dirty="0"/>
          </a:p>
        </p:txBody>
      </p:sp>
      <p:sp>
        <p:nvSpPr>
          <p:cNvPr id="3" name="Content Placeholder 2"/>
          <p:cNvSpPr>
            <a:spLocks noGrp="1"/>
          </p:cNvSpPr>
          <p:nvPr>
            <p:ph idx="1"/>
          </p:nvPr>
        </p:nvSpPr>
        <p:spPr/>
        <p:txBody>
          <a:bodyPr>
            <a:normAutofit fontScale="40000" lnSpcReduction="20000"/>
          </a:bodyPr>
          <a:lstStyle/>
          <a:p>
            <a:r>
              <a:rPr lang="en-US" sz="4500" dirty="0">
                <a:latin typeface="Arial" panose="020B0604020202020204" pitchFamily="34" charset="0"/>
                <a:cs typeface="Arial" panose="020B0604020202020204" pitchFamily="34" charset="0"/>
              </a:rPr>
              <a:t>We are also confronted with the possibility of our incapacity as a result of the virus. We all know individuals who have struggled with the disease</a:t>
            </a:r>
          </a:p>
          <a:p>
            <a:r>
              <a:rPr lang="en-US" sz="4500" dirty="0">
                <a:latin typeface="Arial" panose="020B0604020202020204" pitchFamily="34" charset="0"/>
                <a:cs typeface="Arial" panose="020B0604020202020204" pitchFamily="34" charset="0"/>
              </a:rPr>
              <a:t>A good Expanded Planning Power of Attorney is a document in which an individual gives the right to another individual(s) to handle their finances, protect assets, write checks, create, modify and revoke trusts, do Medicaid planning, do estate planning, make tax elections, disclaim assets, protect the family home, make gifts, etc.</a:t>
            </a:r>
          </a:p>
          <a:p>
            <a:r>
              <a:rPr lang="en-US" sz="4500" dirty="0">
                <a:latin typeface="Arial" panose="020B0604020202020204" pitchFamily="34" charset="0"/>
                <a:cs typeface="Arial" panose="020B0604020202020204" pitchFamily="34" charset="0"/>
              </a:rPr>
              <a:t>A POA is a Principal/Agency relationship</a:t>
            </a:r>
          </a:p>
          <a:p>
            <a:r>
              <a:rPr lang="en-US" sz="4500" dirty="0">
                <a:latin typeface="Arial" panose="020B0604020202020204" pitchFamily="34" charset="0"/>
                <a:cs typeface="Arial" panose="020B0604020202020204" pitchFamily="34" charset="0"/>
              </a:rPr>
              <a:t>Can name one or more agents, either together or successively;</a:t>
            </a:r>
          </a:p>
          <a:p>
            <a:r>
              <a:rPr lang="en-US" sz="4500" dirty="0">
                <a:latin typeface="Arial" panose="020B0604020202020204" pitchFamily="34" charset="0"/>
                <a:cs typeface="Arial" panose="020B0604020202020204" pitchFamily="34" charset="0"/>
              </a:rPr>
              <a:t>New Power of Attorney legislation passed the NYS House and Assembly this week, would do away with the Statutory Gifts Rider and would encourage institutions to honor the Power;</a:t>
            </a:r>
          </a:p>
          <a:p>
            <a:r>
              <a:rPr lang="en-US" sz="4500" dirty="0">
                <a:latin typeface="Arial" panose="020B0604020202020204" pitchFamily="34" charset="0"/>
                <a:cs typeface="Arial" panose="020B0604020202020204" pitchFamily="34" charset="0"/>
              </a:rPr>
              <a:t>Provisions that the Elder Law Attorney adds to the Power of Attorney is key;</a:t>
            </a:r>
          </a:p>
          <a:p>
            <a:r>
              <a:rPr lang="en-US" sz="4500" dirty="0">
                <a:latin typeface="Arial" panose="020B0604020202020204" pitchFamily="34" charset="0"/>
                <a:cs typeface="Arial" panose="020B0604020202020204" pitchFamily="34" charset="0"/>
              </a:rPr>
              <a:t>A FORM POA IS NOT GOOD ENOUGH FOR ESTATE OR LONG-TERM CARE PLANNING	</a:t>
            </a:r>
          </a:p>
          <a:p>
            <a:endParaRPr lang="en-US" dirty="0"/>
          </a:p>
        </p:txBody>
      </p:sp>
      <p:sp>
        <p:nvSpPr>
          <p:cNvPr id="4" name="Footer Placeholder 3"/>
          <p:cNvSpPr>
            <a:spLocks noGrp="1"/>
          </p:cNvSpPr>
          <p:nvPr>
            <p:ph type="ftr" sz="quarter" idx="11"/>
          </p:nvPr>
        </p:nvSpPr>
        <p:spPr/>
        <p:txBody>
          <a:bodyPr/>
          <a:lstStyle/>
          <a:p>
            <a:r>
              <a:rPr lang="en-US" dirty="0"/>
              <a:t>www.fatoullahlaw.com</a:t>
            </a:r>
          </a:p>
        </p:txBody>
      </p:sp>
      <p:sp>
        <p:nvSpPr>
          <p:cNvPr id="5" name="Slide Number Placeholder 4"/>
          <p:cNvSpPr>
            <a:spLocks noGrp="1"/>
          </p:cNvSpPr>
          <p:nvPr>
            <p:ph type="sldNum" sz="quarter" idx="12"/>
          </p:nvPr>
        </p:nvSpPr>
        <p:spPr/>
        <p:txBody>
          <a:bodyPr/>
          <a:lstStyle/>
          <a:p>
            <a:fld id="{11A48B74-D3E6-407B-9ACD-8947EC7EE5E8}" type="slidenum">
              <a:rPr lang="en-US" smtClean="0"/>
              <a:t>5</a:t>
            </a:fld>
            <a:endParaRPr lang="en-US" dirty="0"/>
          </a:p>
        </p:txBody>
      </p:sp>
    </p:spTree>
    <p:extLst>
      <p:ext uri="{BB962C8B-B14F-4D97-AF65-F5344CB8AC3E}">
        <p14:creationId xmlns:p14="http://schemas.microsoft.com/office/powerpoint/2010/main" val="23492671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1143000"/>
          </a:xfrm>
        </p:spPr>
        <p:txBody>
          <a:bodyPr>
            <a:noAutofit/>
          </a:bodyPr>
          <a:lstStyle/>
          <a:p>
            <a:r>
              <a:rPr lang="en-US" sz="3600" b="1" dirty="0">
                <a:latin typeface="Arial" panose="020B0604020202020204" pitchFamily="34" charset="0"/>
                <a:cs typeface="Arial" panose="020B0604020202020204" pitchFamily="34" charset="0"/>
              </a:rPr>
              <a:t>Health Care Proxy and the Family Health Care Decisions Act</a:t>
            </a:r>
            <a:endParaRPr lang="en-US" sz="3600" dirty="0"/>
          </a:p>
        </p:txBody>
      </p:sp>
      <p:sp>
        <p:nvSpPr>
          <p:cNvPr id="3" name="Content Placeholder 2"/>
          <p:cNvSpPr>
            <a:spLocks noGrp="1"/>
          </p:cNvSpPr>
          <p:nvPr>
            <p:ph idx="1"/>
          </p:nvPr>
        </p:nvSpPr>
        <p:spPr/>
        <p:txBody>
          <a:bodyPr>
            <a:normAutofit fontScale="55000" lnSpcReduction="20000"/>
          </a:bodyPr>
          <a:lstStyle/>
          <a:p>
            <a:r>
              <a:rPr lang="en-US" sz="4500" dirty="0">
                <a:latin typeface="Arial" panose="020B0604020202020204" pitchFamily="34" charset="0"/>
                <a:cs typeface="Arial" panose="020B0604020202020204" pitchFamily="34" charset="0"/>
              </a:rPr>
              <a:t>Statutory form</a:t>
            </a:r>
          </a:p>
          <a:p>
            <a:r>
              <a:rPr lang="en-US" sz="4500" dirty="0">
                <a:latin typeface="Arial" panose="020B0604020202020204" pitchFamily="34" charset="0"/>
                <a:cs typeface="Arial" panose="020B0604020202020204" pitchFamily="34" charset="0"/>
              </a:rPr>
              <a:t>Unlike POA, can only name one individual at a time, but can have multiple successors </a:t>
            </a:r>
          </a:p>
          <a:p>
            <a:r>
              <a:rPr lang="en-US" sz="4500" dirty="0">
                <a:latin typeface="Arial" panose="020B0604020202020204" pitchFamily="34" charset="0"/>
                <a:cs typeface="Arial" panose="020B0604020202020204" pitchFamily="34" charset="0"/>
              </a:rPr>
              <a:t>Only takes effect when you are unable to make your own health care decisions</a:t>
            </a:r>
          </a:p>
          <a:p>
            <a:r>
              <a:rPr lang="en-US" sz="4500" dirty="0">
                <a:latin typeface="Arial" panose="020B0604020202020204" pitchFamily="34" charset="0"/>
                <a:cs typeface="Arial" panose="020B0604020202020204" pitchFamily="34" charset="0"/>
              </a:rPr>
              <a:t>Important to establish that you have discussed your wishes regarding artificial nutrition and hydration with your agent(s)</a:t>
            </a:r>
          </a:p>
          <a:p>
            <a:r>
              <a:rPr lang="en-US" sz="4500" dirty="0">
                <a:latin typeface="Arial" panose="020B0604020202020204" pitchFamily="34" charset="0"/>
                <a:cs typeface="Arial" panose="020B0604020202020204" pitchFamily="34" charset="0"/>
              </a:rPr>
              <a:t>Term should be indefinite</a:t>
            </a:r>
          </a:p>
          <a:p>
            <a:r>
              <a:rPr lang="en-US" sz="4500" dirty="0">
                <a:latin typeface="Arial" panose="020B0604020202020204" pitchFamily="34" charset="0"/>
                <a:cs typeface="Arial" panose="020B0604020202020204" pitchFamily="34" charset="0"/>
              </a:rPr>
              <a:t>The 2 witnesses should not be anyone named as an agent on the Health Care Proxy</a:t>
            </a:r>
          </a:p>
          <a:p>
            <a:r>
              <a:rPr lang="en-US" sz="4500" dirty="0">
                <a:latin typeface="Arial" panose="020B0604020202020204" pitchFamily="34" charset="0"/>
                <a:cs typeface="Arial" panose="020B0604020202020204" pitchFamily="34" charset="0"/>
              </a:rPr>
              <a:t>No notary needed</a:t>
            </a:r>
          </a:p>
        </p:txBody>
      </p:sp>
      <p:sp>
        <p:nvSpPr>
          <p:cNvPr id="4" name="Footer Placeholder 3"/>
          <p:cNvSpPr>
            <a:spLocks noGrp="1"/>
          </p:cNvSpPr>
          <p:nvPr>
            <p:ph type="ftr" sz="quarter" idx="11"/>
          </p:nvPr>
        </p:nvSpPr>
        <p:spPr/>
        <p:txBody>
          <a:bodyPr/>
          <a:lstStyle/>
          <a:p>
            <a:r>
              <a:rPr lang="en-US" dirty="0"/>
              <a:t>www.fatoullahlaw.com</a:t>
            </a:r>
          </a:p>
        </p:txBody>
      </p:sp>
      <p:sp>
        <p:nvSpPr>
          <p:cNvPr id="5" name="Slide Number Placeholder 4"/>
          <p:cNvSpPr>
            <a:spLocks noGrp="1"/>
          </p:cNvSpPr>
          <p:nvPr>
            <p:ph type="sldNum" sz="quarter" idx="12"/>
          </p:nvPr>
        </p:nvSpPr>
        <p:spPr/>
        <p:txBody>
          <a:bodyPr/>
          <a:lstStyle/>
          <a:p>
            <a:fld id="{11A48B74-D3E6-407B-9ACD-8947EC7EE5E8}" type="slidenum">
              <a:rPr lang="en-US" smtClean="0"/>
              <a:t>6</a:t>
            </a:fld>
            <a:endParaRPr lang="en-US" dirty="0"/>
          </a:p>
        </p:txBody>
      </p:sp>
    </p:spTree>
    <p:extLst>
      <p:ext uri="{BB962C8B-B14F-4D97-AF65-F5344CB8AC3E}">
        <p14:creationId xmlns:p14="http://schemas.microsoft.com/office/powerpoint/2010/main" val="7996258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1143000"/>
          </a:xfrm>
        </p:spPr>
        <p:txBody>
          <a:bodyPr>
            <a:noAutofit/>
          </a:bodyPr>
          <a:lstStyle/>
          <a:p>
            <a:r>
              <a:rPr lang="en-US" sz="3600" b="1" dirty="0">
                <a:latin typeface="Arial" panose="020B0604020202020204" pitchFamily="34" charset="0"/>
                <a:cs typeface="Arial" panose="020B0604020202020204" pitchFamily="34" charset="0"/>
              </a:rPr>
              <a:t>- Living Trust –</a:t>
            </a:r>
            <a:br>
              <a:rPr lang="en-US" sz="3600" b="1" dirty="0">
                <a:latin typeface="Arial" panose="020B0604020202020204" pitchFamily="34" charset="0"/>
                <a:cs typeface="Arial" panose="020B0604020202020204" pitchFamily="34" charset="0"/>
              </a:rPr>
            </a:br>
            <a:r>
              <a:rPr lang="en-US" sz="3600" b="1" dirty="0">
                <a:latin typeface="Arial" panose="020B0604020202020204" pitchFamily="34" charset="0"/>
                <a:cs typeface="Arial" panose="020B0604020202020204" pitchFamily="34" charset="0"/>
              </a:rPr>
              <a:t>The Gold Standard to Protect Assets</a:t>
            </a:r>
            <a:endParaRPr lang="en-US" sz="3600" dirty="0"/>
          </a:p>
        </p:txBody>
      </p:sp>
      <p:sp>
        <p:nvSpPr>
          <p:cNvPr id="3" name="Content Placeholder 2"/>
          <p:cNvSpPr>
            <a:spLocks noGrp="1"/>
          </p:cNvSpPr>
          <p:nvPr>
            <p:ph idx="1"/>
          </p:nvPr>
        </p:nvSpPr>
        <p:spPr/>
        <p:txBody>
          <a:bodyPr>
            <a:normAutofit fontScale="55000" lnSpcReduction="20000"/>
          </a:bodyPr>
          <a:lstStyle/>
          <a:p>
            <a:r>
              <a:rPr lang="en-US" sz="4500" dirty="0">
                <a:latin typeface="Arial" panose="020B0604020202020204" pitchFamily="34" charset="0"/>
                <a:cs typeface="Arial" panose="020B0604020202020204" pitchFamily="34" charset="0"/>
              </a:rPr>
              <a:t>Definition of a Living Trust</a:t>
            </a:r>
          </a:p>
          <a:p>
            <a:r>
              <a:rPr lang="en-US" sz="4500" dirty="0">
                <a:latin typeface="Arial" panose="020B0604020202020204" pitchFamily="34" charset="0"/>
                <a:cs typeface="Arial" panose="020B0604020202020204" pitchFamily="34" charset="0"/>
              </a:rPr>
              <a:t>The Grantor (Settlor or Creator), Trustee(s) and Beneficiaries</a:t>
            </a:r>
          </a:p>
          <a:p>
            <a:r>
              <a:rPr lang="en-US" sz="4500" dirty="0">
                <a:latin typeface="Arial" panose="020B0604020202020204" pitchFamily="34" charset="0"/>
                <a:cs typeface="Arial" panose="020B0604020202020204" pitchFamily="34" charset="0"/>
              </a:rPr>
              <a:t>Can protect assets for Long-Term Care while preserving tax advantages such as a tax basis step-up for capital gains taxes</a:t>
            </a:r>
          </a:p>
          <a:p>
            <a:r>
              <a:rPr lang="en-US" sz="4500" dirty="0">
                <a:latin typeface="Arial" panose="020B0604020202020204" pitchFamily="34" charset="0"/>
                <a:cs typeface="Arial" panose="020B0604020202020204" pitchFamily="34" charset="0"/>
              </a:rPr>
              <a:t>The $250,000 Capital Gains Tax Exclusion will be preserved for the sale of a primary residence held by the trust</a:t>
            </a:r>
          </a:p>
          <a:p>
            <a:r>
              <a:rPr lang="en-US" sz="4500" dirty="0">
                <a:latin typeface="Arial" panose="020B0604020202020204" pitchFamily="34" charset="0"/>
                <a:cs typeface="Arial" panose="020B0604020202020204" pitchFamily="34" charset="0"/>
              </a:rPr>
              <a:t>Will avoid probate</a:t>
            </a:r>
          </a:p>
          <a:p>
            <a:r>
              <a:rPr lang="en-US" sz="4500" dirty="0">
                <a:latin typeface="Arial" panose="020B0604020202020204" pitchFamily="34" charset="0"/>
                <a:cs typeface="Arial" panose="020B0604020202020204" pitchFamily="34" charset="0"/>
              </a:rPr>
              <a:t>Can even provide for continuing trusts to protect assets after the death of the Grantor</a:t>
            </a:r>
          </a:p>
          <a:p>
            <a:r>
              <a:rPr lang="en-US" sz="4500" dirty="0">
                <a:latin typeface="Arial" panose="020B0604020202020204" pitchFamily="34" charset="0"/>
                <a:cs typeface="Arial" panose="020B0604020202020204" pitchFamily="34" charset="0"/>
              </a:rPr>
              <a:t>BE AWARE: No principal of the trust can go to Grantor</a:t>
            </a:r>
          </a:p>
        </p:txBody>
      </p:sp>
      <p:sp>
        <p:nvSpPr>
          <p:cNvPr id="4" name="Footer Placeholder 3"/>
          <p:cNvSpPr>
            <a:spLocks noGrp="1"/>
          </p:cNvSpPr>
          <p:nvPr>
            <p:ph type="ftr" sz="quarter" idx="11"/>
          </p:nvPr>
        </p:nvSpPr>
        <p:spPr/>
        <p:txBody>
          <a:bodyPr/>
          <a:lstStyle/>
          <a:p>
            <a:r>
              <a:rPr lang="en-US" dirty="0"/>
              <a:t>www.fatoullahlaw.com</a:t>
            </a:r>
          </a:p>
        </p:txBody>
      </p:sp>
      <p:sp>
        <p:nvSpPr>
          <p:cNvPr id="5" name="Slide Number Placeholder 4"/>
          <p:cNvSpPr>
            <a:spLocks noGrp="1"/>
          </p:cNvSpPr>
          <p:nvPr>
            <p:ph type="sldNum" sz="quarter" idx="12"/>
          </p:nvPr>
        </p:nvSpPr>
        <p:spPr/>
        <p:txBody>
          <a:bodyPr/>
          <a:lstStyle/>
          <a:p>
            <a:fld id="{11A48B74-D3E6-407B-9ACD-8947EC7EE5E8}" type="slidenum">
              <a:rPr lang="en-US" smtClean="0"/>
              <a:t>7</a:t>
            </a:fld>
            <a:endParaRPr lang="en-US" dirty="0"/>
          </a:p>
        </p:txBody>
      </p:sp>
    </p:spTree>
    <p:extLst>
      <p:ext uri="{BB962C8B-B14F-4D97-AF65-F5344CB8AC3E}">
        <p14:creationId xmlns:p14="http://schemas.microsoft.com/office/powerpoint/2010/main" val="41561824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6525"/>
            <a:ext cx="8458200" cy="1997075"/>
          </a:xfrm>
        </p:spPr>
        <p:txBody>
          <a:bodyPr>
            <a:noAutofit/>
          </a:bodyPr>
          <a:lstStyle/>
          <a:p>
            <a:r>
              <a:rPr lang="en-US" sz="3600" b="1" dirty="0">
                <a:latin typeface="Arial" panose="020B0604020202020204" pitchFamily="34" charset="0"/>
                <a:cs typeface="Arial" panose="020B0604020202020204" pitchFamily="34" charset="0"/>
              </a:rPr>
              <a:t>Virtual Execution of Documents </a:t>
            </a:r>
            <a:br>
              <a:rPr lang="en-US" sz="3600" b="1" dirty="0">
                <a:latin typeface="Arial" panose="020B0604020202020204" pitchFamily="34" charset="0"/>
                <a:cs typeface="Arial" panose="020B0604020202020204" pitchFamily="34" charset="0"/>
              </a:rPr>
            </a:br>
            <a:r>
              <a:rPr lang="en-US" sz="3600" b="1" dirty="0">
                <a:latin typeface="Arial" panose="020B0604020202020204" pitchFamily="34" charset="0"/>
                <a:cs typeface="Arial" panose="020B0604020202020204" pitchFamily="34" charset="0"/>
              </a:rPr>
              <a:t>- Notarization -</a:t>
            </a:r>
          </a:p>
        </p:txBody>
      </p:sp>
      <p:sp>
        <p:nvSpPr>
          <p:cNvPr id="3" name="Content Placeholder 2"/>
          <p:cNvSpPr>
            <a:spLocks noGrp="1"/>
          </p:cNvSpPr>
          <p:nvPr>
            <p:ph idx="1"/>
          </p:nvPr>
        </p:nvSpPr>
        <p:spPr>
          <a:xfrm>
            <a:off x="457200" y="1677987"/>
            <a:ext cx="8229600" cy="4722813"/>
          </a:xfrm>
        </p:spPr>
        <p:txBody>
          <a:bodyPr>
            <a:normAutofit fontScale="25000" lnSpcReduction="20000"/>
          </a:bodyPr>
          <a:lstStyle/>
          <a:p>
            <a:endParaRPr lang="en-US" dirty="0">
              <a:latin typeface="Arial" panose="020B0604020202020204" pitchFamily="34" charset="0"/>
              <a:cs typeface="Arial" panose="020B0604020202020204" pitchFamily="34" charset="0"/>
            </a:endParaRPr>
          </a:p>
          <a:p>
            <a:r>
              <a:rPr lang="en-US" sz="8000" dirty="0">
                <a:latin typeface="Arial" panose="020B0604020202020204" pitchFamily="34" charset="0"/>
                <a:cs typeface="Arial" panose="020B0604020202020204" pitchFamily="34" charset="0"/>
              </a:rPr>
              <a:t>Governor’s Executive Order 202.7 (3/19/2020) which allowed for remote notarial acts is now extended through September 4, 2020. It is possible that this date will be extended</a:t>
            </a:r>
          </a:p>
          <a:p>
            <a:r>
              <a:rPr lang="en-US" sz="8000" dirty="0">
                <a:latin typeface="Arial" panose="020B0604020202020204" pitchFamily="34" charset="0"/>
                <a:cs typeface="Arial" panose="020B0604020202020204" pitchFamily="34" charset="0"/>
              </a:rPr>
              <a:t>The full document must be sent by the signor to the notary</a:t>
            </a:r>
          </a:p>
          <a:p>
            <a:r>
              <a:rPr lang="en-US" sz="8000" dirty="0">
                <a:latin typeface="Arial" panose="020B0604020202020204" pitchFamily="34" charset="0"/>
                <a:cs typeface="Arial" panose="020B0604020202020204" pitchFamily="34" charset="0"/>
              </a:rPr>
              <a:t>Must have live audio-video conferencing that allows for direct       communication and is NOT pre-recorded</a:t>
            </a:r>
          </a:p>
          <a:p>
            <a:r>
              <a:rPr lang="en-US" sz="8000" dirty="0">
                <a:latin typeface="Arial" panose="020B0604020202020204" pitchFamily="34" charset="0"/>
                <a:cs typeface="Arial" panose="020B0604020202020204" pitchFamily="34" charset="0"/>
              </a:rPr>
              <a:t>The individual who is signing the document must be known to the notary or show valid photo ID during the signing. It is good practice to take a screen shot for your file</a:t>
            </a:r>
          </a:p>
          <a:p>
            <a:r>
              <a:rPr lang="en-US" sz="8000" dirty="0">
                <a:latin typeface="Arial" panose="020B0604020202020204" pitchFamily="34" charset="0"/>
                <a:cs typeface="Arial" panose="020B0604020202020204" pitchFamily="34" charset="0"/>
              </a:rPr>
              <a:t>For notarization (not witnessing) individual must affirmatively state that he or she is presently in NY State</a:t>
            </a:r>
          </a:p>
          <a:p>
            <a:r>
              <a:rPr lang="en-US" sz="8000" dirty="0">
                <a:latin typeface="Arial" panose="020B0604020202020204" pitchFamily="34" charset="0"/>
                <a:cs typeface="Arial" panose="020B0604020202020204" pitchFamily="34" charset="0"/>
              </a:rPr>
              <a:t>Notary may notarize the transmitted copy of the document and transmit same back to the person </a:t>
            </a:r>
          </a:p>
          <a:p>
            <a:r>
              <a:rPr lang="en-US" sz="8000" dirty="0">
                <a:latin typeface="Arial" panose="020B0604020202020204" pitchFamily="34" charset="0"/>
                <a:cs typeface="Arial" panose="020B0604020202020204" pitchFamily="34" charset="0"/>
              </a:rPr>
              <a:t>Notary may repeat the notarization as of the date of execution provided Notary receives the original signed document together with the electronically notarized copy within thirty days after the date of execution</a:t>
            </a:r>
          </a:p>
          <a:p>
            <a:endParaRPr lang="en-US"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endParaRPr lang="en-US" dirty="0"/>
          </a:p>
          <a:p>
            <a:endParaRPr lang="en-US" dirty="0"/>
          </a:p>
          <a:p>
            <a:endParaRPr lang="en-US" dirty="0"/>
          </a:p>
        </p:txBody>
      </p:sp>
      <p:sp>
        <p:nvSpPr>
          <p:cNvPr id="5" name="Slide Number Placeholder 4"/>
          <p:cNvSpPr>
            <a:spLocks noGrp="1"/>
          </p:cNvSpPr>
          <p:nvPr>
            <p:ph type="sldNum" sz="quarter" idx="12"/>
          </p:nvPr>
        </p:nvSpPr>
        <p:spPr/>
        <p:txBody>
          <a:bodyPr/>
          <a:lstStyle/>
          <a:p>
            <a:fld id="{11A48B74-D3E6-407B-9ACD-8947EC7EE5E8}" type="slidenum">
              <a:rPr lang="en-US" smtClean="0"/>
              <a:t>8</a:t>
            </a:fld>
            <a:endParaRPr lang="en-US" dirty="0"/>
          </a:p>
        </p:txBody>
      </p:sp>
    </p:spTree>
    <p:extLst>
      <p:ext uri="{BB962C8B-B14F-4D97-AF65-F5344CB8AC3E}">
        <p14:creationId xmlns:p14="http://schemas.microsoft.com/office/powerpoint/2010/main" val="39451190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1143000"/>
          </a:xfrm>
        </p:spPr>
        <p:txBody>
          <a:bodyPr>
            <a:noAutofit/>
          </a:bodyPr>
          <a:lstStyle/>
          <a:p>
            <a:r>
              <a:rPr lang="en-US" sz="3600" b="1" dirty="0">
                <a:latin typeface="Arial" panose="020B0604020202020204" pitchFamily="34" charset="0"/>
                <a:cs typeface="Arial" panose="020B0604020202020204" pitchFamily="34" charset="0"/>
              </a:rPr>
              <a:t>Virtual Execution of Documents</a:t>
            </a:r>
            <a:br>
              <a:rPr lang="en-US" sz="3600" b="1" dirty="0">
                <a:latin typeface="Arial" panose="020B0604020202020204" pitchFamily="34" charset="0"/>
                <a:cs typeface="Arial" panose="020B0604020202020204" pitchFamily="34" charset="0"/>
              </a:rPr>
            </a:br>
            <a:r>
              <a:rPr lang="en-US" sz="3600" b="1" dirty="0">
                <a:latin typeface="Arial" panose="020B0604020202020204" pitchFamily="34" charset="0"/>
                <a:cs typeface="Arial" panose="020B0604020202020204" pitchFamily="34" charset="0"/>
              </a:rPr>
              <a:t>- Witnessing -</a:t>
            </a:r>
            <a:endParaRPr lang="en-US"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25000" lnSpcReduction="20000"/>
          </a:bodyPr>
          <a:lstStyle/>
          <a:p>
            <a:pPr marL="0" indent="0">
              <a:buNone/>
            </a:pPr>
            <a:endParaRPr lang="en-US" dirty="0">
              <a:latin typeface="Arial" panose="020B0604020202020204" pitchFamily="34" charset="0"/>
              <a:cs typeface="Arial" panose="020B0604020202020204" pitchFamily="34" charset="0"/>
            </a:endParaRPr>
          </a:p>
          <a:p>
            <a:r>
              <a:rPr lang="en-US" sz="8000" dirty="0">
                <a:latin typeface="Arial" panose="020B0604020202020204" pitchFamily="34" charset="0"/>
                <a:cs typeface="Arial" panose="020B0604020202020204" pitchFamily="34" charset="0"/>
              </a:rPr>
              <a:t>EO 202-14. (4/7/2020)- has been extended through September 4, 2020</a:t>
            </a:r>
          </a:p>
          <a:p>
            <a:r>
              <a:rPr lang="en-US" sz="8000" dirty="0">
                <a:latin typeface="Arial" panose="020B0604020202020204" pitchFamily="34" charset="0"/>
                <a:cs typeface="Arial" panose="020B0604020202020204" pitchFamily="34" charset="0"/>
              </a:rPr>
              <a:t>Person must present valid photo ID if not personally known to witnesses</a:t>
            </a:r>
          </a:p>
          <a:p>
            <a:r>
              <a:rPr lang="en-US" sz="8000" dirty="0">
                <a:latin typeface="Arial" panose="020B0604020202020204" pitchFamily="34" charset="0"/>
                <a:cs typeface="Arial" panose="020B0604020202020204" pitchFamily="34" charset="0"/>
              </a:rPr>
              <a:t>Video conference technology allows for direct interaction among the person, the supervising attorney and the witness</a:t>
            </a:r>
          </a:p>
          <a:p>
            <a:r>
              <a:rPr lang="en-US" sz="8000" dirty="0">
                <a:latin typeface="Arial" panose="020B0604020202020204" pitchFamily="34" charset="0"/>
                <a:cs typeface="Arial" panose="020B0604020202020204" pitchFamily="34" charset="0"/>
              </a:rPr>
              <a:t>Witnesses must receive a legible copy of the signature page, which may be transmitted via fax or electronic means, on the same day of the signature </a:t>
            </a:r>
          </a:p>
          <a:p>
            <a:r>
              <a:rPr lang="en-US" sz="8000" dirty="0">
                <a:latin typeface="Arial" panose="020B0604020202020204" pitchFamily="34" charset="0"/>
                <a:cs typeface="Arial" panose="020B0604020202020204" pitchFamily="34" charset="0"/>
              </a:rPr>
              <a:t>The witnesses </a:t>
            </a:r>
            <a:r>
              <a:rPr lang="en-US" sz="8000" i="1" dirty="0">
                <a:latin typeface="Arial" panose="020B0604020202020204" pitchFamily="34" charset="0"/>
                <a:cs typeface="Arial" panose="020B0604020202020204" pitchFamily="34" charset="0"/>
              </a:rPr>
              <a:t>may</a:t>
            </a:r>
            <a:r>
              <a:rPr lang="en-US" sz="8000" dirty="0">
                <a:latin typeface="Arial" panose="020B0604020202020204" pitchFamily="34" charset="0"/>
                <a:cs typeface="Arial" panose="020B0604020202020204" pitchFamily="34" charset="0"/>
              </a:rPr>
              <a:t> sign a transmitted copy of the signature page and transmit the signed copy back to the person who requested the witness</a:t>
            </a:r>
          </a:p>
          <a:p>
            <a:r>
              <a:rPr lang="en-US" sz="8000" dirty="0">
                <a:latin typeface="Arial" panose="020B0604020202020204" pitchFamily="34" charset="0"/>
                <a:cs typeface="Arial" panose="020B0604020202020204" pitchFamily="34" charset="0"/>
              </a:rPr>
              <a:t>The witnesses </a:t>
            </a:r>
            <a:r>
              <a:rPr lang="en-US" sz="8000" i="1" dirty="0">
                <a:latin typeface="Arial" panose="020B0604020202020204" pitchFamily="34" charset="0"/>
                <a:cs typeface="Arial" panose="020B0604020202020204" pitchFamily="34" charset="0"/>
              </a:rPr>
              <a:t>may</a:t>
            </a:r>
            <a:r>
              <a:rPr lang="en-US" sz="8000" dirty="0">
                <a:latin typeface="Arial" panose="020B0604020202020204" pitchFamily="34" charset="0"/>
                <a:cs typeface="Arial" panose="020B0604020202020204" pitchFamily="34" charset="0"/>
              </a:rPr>
              <a:t> sign the original signature page within 30 days of the date of execution </a:t>
            </a:r>
          </a:p>
          <a:p>
            <a:r>
              <a:rPr lang="en-US" sz="8000" dirty="0">
                <a:latin typeface="Arial" panose="020B0604020202020204" pitchFamily="34" charset="0"/>
                <a:cs typeface="Arial" panose="020B0604020202020204" pitchFamily="34" charset="0"/>
              </a:rPr>
              <a:t>The witnesses may repeat the witnessing of the original signature page as of the date of the execution provided the witnesses receive such original signature pages together with the electronically witnessed copies within thirty days after the date of execution</a:t>
            </a:r>
          </a:p>
          <a:p>
            <a:endParaRPr lang="en-US" dirty="0"/>
          </a:p>
        </p:txBody>
      </p:sp>
      <p:sp>
        <p:nvSpPr>
          <p:cNvPr id="4" name="Footer Placeholder 3"/>
          <p:cNvSpPr>
            <a:spLocks noGrp="1"/>
          </p:cNvSpPr>
          <p:nvPr>
            <p:ph type="ftr" sz="quarter" idx="11"/>
          </p:nvPr>
        </p:nvSpPr>
        <p:spPr/>
        <p:txBody>
          <a:bodyPr/>
          <a:lstStyle/>
          <a:p>
            <a:r>
              <a:rPr lang="en-US" dirty="0"/>
              <a:t>www.fatoullahlaw.com</a:t>
            </a:r>
          </a:p>
        </p:txBody>
      </p:sp>
      <p:sp>
        <p:nvSpPr>
          <p:cNvPr id="5" name="Slide Number Placeholder 4"/>
          <p:cNvSpPr>
            <a:spLocks noGrp="1"/>
          </p:cNvSpPr>
          <p:nvPr>
            <p:ph type="sldNum" sz="quarter" idx="12"/>
          </p:nvPr>
        </p:nvSpPr>
        <p:spPr/>
        <p:txBody>
          <a:bodyPr/>
          <a:lstStyle/>
          <a:p>
            <a:fld id="{11A48B74-D3E6-407B-9ACD-8947EC7EE5E8}" type="slidenum">
              <a:rPr lang="en-US" smtClean="0"/>
              <a:t>9</a:t>
            </a:fld>
            <a:endParaRPr lang="en-US" dirty="0"/>
          </a:p>
        </p:txBody>
      </p:sp>
    </p:spTree>
    <p:extLst>
      <p:ext uri="{BB962C8B-B14F-4D97-AF65-F5344CB8AC3E}">
        <p14:creationId xmlns:p14="http://schemas.microsoft.com/office/powerpoint/2010/main" val="172933515"/>
      </p:ext>
    </p:extLst>
  </p:cSld>
  <p:clrMapOvr>
    <a:masterClrMapping/>
  </p:clrMapOvr>
</p:sld>
</file>

<file path=ppt/theme/theme1.xml><?xml version="1.0" encoding="utf-8"?>
<a:theme xmlns:a="http://schemas.openxmlformats.org/drawingml/2006/main" name="Office Theme">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7623</TotalTime>
  <Words>5420</Words>
  <Application>Microsoft Office PowerPoint</Application>
  <PresentationFormat>On-screen Show (4:3)</PresentationFormat>
  <Paragraphs>501</Paragraphs>
  <Slides>45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45</vt:i4>
      </vt:variant>
    </vt:vector>
  </HeadingPairs>
  <TitlesOfParts>
    <vt:vector size="50" baseType="lpstr">
      <vt:lpstr>Arial</vt:lpstr>
      <vt:lpstr>Calibri</vt:lpstr>
      <vt:lpstr>CambriaMath</vt:lpstr>
      <vt:lpstr>Wingdings</vt:lpstr>
      <vt:lpstr>Office Theme</vt:lpstr>
      <vt:lpstr>PowerPoint Presentation</vt:lpstr>
      <vt:lpstr> Estate Planning,  Important Documents During COVID 19 </vt:lpstr>
      <vt:lpstr>The Five Most Important Documents, Especially Now During The Pandemic</vt:lpstr>
      <vt:lpstr>Last Will &amp; Testament</vt:lpstr>
      <vt:lpstr>Expanded Planning Power of Attorney</vt:lpstr>
      <vt:lpstr>Health Care Proxy and the Family Health Care Decisions Act</vt:lpstr>
      <vt:lpstr>- Living Trust – The Gold Standard to Protect Assets</vt:lpstr>
      <vt:lpstr>Virtual Execution of Documents  - Notarization -</vt:lpstr>
      <vt:lpstr>Virtual Execution of Documents - Witnessing -</vt:lpstr>
      <vt:lpstr>Who Pays for Long-Term Care?</vt:lpstr>
      <vt:lpstr>Planning for the Medicaid  Lookback Period</vt:lpstr>
      <vt:lpstr>Overview of the Medicaid  Asset and Income Requirements</vt:lpstr>
      <vt:lpstr>Overview of the Medicaid Asset  &amp; Income Requirements, Cont. </vt:lpstr>
      <vt:lpstr>Medicaid Eligibility - Home Care New Rules Effective October 1, 2020 To Be Implemented January 1, 2021</vt:lpstr>
      <vt:lpstr> UNPRECEDENTED PLANNING OPPORTUNITY – THE WINDOW WILL SHUT IN JUST 2 MONTHS </vt:lpstr>
      <vt:lpstr>Medicaid Transfer Penalties</vt:lpstr>
      <vt:lpstr>2020 Regional Rates for Medicaid</vt:lpstr>
      <vt:lpstr>Exempt Transfers</vt:lpstr>
      <vt:lpstr>PowerPoint Presentation</vt:lpstr>
      <vt:lpstr>Exempt Transfers of the Home</vt:lpstr>
      <vt:lpstr>PowerPoint Presentation</vt:lpstr>
      <vt:lpstr>PowerPoint Presentation</vt:lpstr>
      <vt:lpstr> Which Community-Based Services Will The New Lookback Apply To? </vt:lpstr>
      <vt:lpstr>Pooled Income Trusts</vt:lpstr>
      <vt:lpstr>Pooled Income Trust cont.</vt:lpstr>
      <vt:lpstr>Can A Pooled Income Trust Be Used After January 1, 2021?</vt:lpstr>
      <vt:lpstr>Pooled Trusts Cont.</vt:lpstr>
      <vt:lpstr>Home Care Assessment &amp; Eligibility</vt:lpstr>
      <vt:lpstr>New ADL Requirements for Home Care</vt:lpstr>
      <vt:lpstr>3 ADL Requirement  of “Physical Maneuvering”</vt:lpstr>
      <vt:lpstr>  New Standardized Task-based Assessment  Tool Will Be Used to Determine Hours  by April 1, 2021 </vt:lpstr>
      <vt:lpstr>TREATING PHYSICIAN’S ROLE IN PRESCRIBING PERSONAL CARE OR CDPAP IS REPLACED</vt:lpstr>
      <vt:lpstr>“Independent Assessor” to Replace DSS, MLTC &amp; Medicaid Managed Care Plans in Determining Hours</vt:lpstr>
      <vt:lpstr>Extra Review of High-Hour Consumers to Determine Safely Living in the Community</vt:lpstr>
      <vt:lpstr>Immediate Needs Program</vt:lpstr>
      <vt:lpstr>Consumer Directed Personal Assistance Program (CDPAP) At Risk </vt:lpstr>
      <vt:lpstr>  Irrevocable Medicaid Asset Preservation Trust</vt:lpstr>
      <vt:lpstr>Irrevocable Medicaid Asset Preservation Trust cont.</vt:lpstr>
      <vt:lpstr>Transfers of Real Property Including  a Primary Residence Into a Trust</vt:lpstr>
      <vt:lpstr>Transfers of Liquid Assets</vt:lpstr>
      <vt:lpstr>Outright Transfers (Gifts)</vt:lpstr>
      <vt:lpstr>Medicaid and COVOD-19 As of 3/18/2020</vt:lpstr>
      <vt:lpstr>PowerPoint Presentation</vt:lpstr>
      <vt:lpstr>Fair Hearings</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Eva Schwechter</dc:creator>
  <cp:lastModifiedBy>Jackie Rothermel</cp:lastModifiedBy>
  <cp:revision>181</cp:revision>
  <cp:lastPrinted>2016-07-22T15:22:37Z</cp:lastPrinted>
  <dcterms:created xsi:type="dcterms:W3CDTF">2016-07-19T14:45:59Z</dcterms:created>
  <dcterms:modified xsi:type="dcterms:W3CDTF">2020-08-24T14:52:43Z</dcterms:modified>
</cp:coreProperties>
</file>