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57"/>
  </p:notesMasterIdLst>
  <p:handoutMasterIdLst>
    <p:handoutMasterId r:id="rId58"/>
  </p:handoutMasterIdLst>
  <p:sldIdLst>
    <p:sldId id="277" r:id="rId4"/>
    <p:sldId id="385" r:id="rId5"/>
    <p:sldId id="384" r:id="rId6"/>
    <p:sldId id="426" r:id="rId7"/>
    <p:sldId id="429" r:id="rId8"/>
    <p:sldId id="428" r:id="rId9"/>
    <p:sldId id="440" r:id="rId10"/>
    <p:sldId id="441" r:id="rId11"/>
    <p:sldId id="442" r:id="rId12"/>
    <p:sldId id="425" r:id="rId13"/>
    <p:sldId id="387" r:id="rId14"/>
    <p:sldId id="432" r:id="rId15"/>
    <p:sldId id="424" r:id="rId16"/>
    <p:sldId id="443" r:id="rId17"/>
    <p:sldId id="444" r:id="rId18"/>
    <p:sldId id="450" r:id="rId19"/>
    <p:sldId id="451" r:id="rId20"/>
    <p:sldId id="452" r:id="rId21"/>
    <p:sldId id="445" r:id="rId22"/>
    <p:sldId id="446" r:id="rId23"/>
    <p:sldId id="447" r:id="rId24"/>
    <p:sldId id="448" r:id="rId25"/>
    <p:sldId id="386" r:id="rId26"/>
    <p:sldId id="414" r:id="rId27"/>
    <p:sldId id="430" r:id="rId28"/>
    <p:sldId id="388" r:id="rId29"/>
    <p:sldId id="389" r:id="rId30"/>
    <p:sldId id="438" r:id="rId31"/>
    <p:sldId id="390" r:id="rId32"/>
    <p:sldId id="439" r:id="rId33"/>
    <p:sldId id="393" r:id="rId34"/>
    <p:sldId id="392" r:id="rId35"/>
    <p:sldId id="416" r:id="rId36"/>
    <p:sldId id="427" r:id="rId37"/>
    <p:sldId id="417" r:id="rId38"/>
    <p:sldId id="391" r:id="rId39"/>
    <p:sldId id="415" r:id="rId40"/>
    <p:sldId id="395" r:id="rId41"/>
    <p:sldId id="420" r:id="rId42"/>
    <p:sldId id="421" r:id="rId43"/>
    <p:sldId id="397" r:id="rId44"/>
    <p:sldId id="419" r:id="rId45"/>
    <p:sldId id="404" r:id="rId46"/>
    <p:sldId id="405" r:id="rId47"/>
    <p:sldId id="453" r:id="rId48"/>
    <p:sldId id="409" r:id="rId49"/>
    <p:sldId id="454" r:id="rId50"/>
    <p:sldId id="411" r:id="rId51"/>
    <p:sldId id="412" r:id="rId52"/>
    <p:sldId id="413" r:id="rId53"/>
    <p:sldId id="431" r:id="rId54"/>
    <p:sldId id="449" r:id="rId55"/>
    <p:sldId id="337"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920A0"/>
    <a:srgbClr val="002D73"/>
    <a:srgbClr val="FF505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7" autoAdjust="0"/>
    <p:restoredTop sz="94660"/>
  </p:normalViewPr>
  <p:slideViewPr>
    <p:cSldViewPr snapToGrid="0">
      <p:cViewPr varScale="1">
        <p:scale>
          <a:sx n="80" d="100"/>
          <a:sy n="80" d="100"/>
        </p:scale>
        <p:origin x="-108" y="-52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869E9B-2342-4681-82B6-C5ABFE0D1C1A}" type="datetimeFigureOut">
              <a:rPr lang="en-US" smtClean="0"/>
              <a:pPr/>
              <a:t>4/26/2019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C72AEC3-5D30-4C3C-892E-2D5A9C6F7C90}" type="slidenum">
              <a:rPr lang="en-US" smtClean="0"/>
              <a:pPr/>
              <a:t>‹#›</a:t>
            </a:fld>
            <a:endParaRPr lang="en-US"/>
          </a:p>
        </p:txBody>
      </p:sp>
    </p:spTree>
    <p:extLst>
      <p:ext uri="{BB962C8B-B14F-4D97-AF65-F5344CB8AC3E}">
        <p14:creationId xmlns:p14="http://schemas.microsoft.com/office/powerpoint/2010/main" xmlns="" val="2569371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21E40F-8616-4AE5-B617-8E821FFA3A3C}" type="datetimeFigureOut">
              <a:rPr lang="en-US" smtClean="0"/>
              <a:pPr/>
              <a:t>4/26/2019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8475DA-0178-4BC1-82CB-33F998B4A886}" type="slidenum">
              <a:rPr lang="en-US" smtClean="0"/>
              <a:pPr/>
              <a:t>‹#›</a:t>
            </a:fld>
            <a:endParaRPr lang="en-US"/>
          </a:p>
        </p:txBody>
      </p:sp>
    </p:spTree>
    <p:extLst>
      <p:ext uri="{BB962C8B-B14F-4D97-AF65-F5344CB8AC3E}">
        <p14:creationId xmlns:p14="http://schemas.microsoft.com/office/powerpoint/2010/main" xmlns="" val="147832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The Silence=Death</a:t>
            </a:r>
            <a:r>
              <a:rPr lang="en-US" baseline="0" dirty="0"/>
              <a:t> Project was created in 1985 during the AIDS crisis in NYC as a way to mobilize ACT-UP members and raise consciousness. The title phrase became a gay pride symbol that took its roots from the persecution of gays in Nazi Germany during the Holocaust.</a:t>
            </a:r>
          </a:p>
          <a:p>
            <a:endParaRPr lang="en-US" baseline="0" dirty="0"/>
          </a:p>
          <a:p>
            <a:r>
              <a:rPr lang="en-US" baseline="0" dirty="0"/>
              <a:t>For individuals, families and allies on the front lines of this epidemic who are fighting for the lives of those struggling with addiction and battling discrimination, we are constantly Vigilant against the stigma that surrounds addiction. We Refuse to back down from discriminatory practices. And we Resist pervasive public policies that treat individuals and their families impacted by addiction as second-class citizens.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3</a:t>
            </a:fld>
            <a:endParaRPr lang="en-US"/>
          </a:p>
        </p:txBody>
      </p:sp>
    </p:spTree>
    <p:extLst>
      <p:ext uri="{BB962C8B-B14F-4D97-AF65-F5344CB8AC3E}">
        <p14:creationId xmlns:p14="http://schemas.microsoft.com/office/powerpoint/2010/main" xmlns="" val="261818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29</a:t>
            </a:fld>
            <a:endParaRPr lang="en-US"/>
          </a:p>
        </p:txBody>
      </p:sp>
    </p:spTree>
    <p:extLst>
      <p:ext uri="{BB962C8B-B14F-4D97-AF65-F5344CB8AC3E}">
        <p14:creationId xmlns:p14="http://schemas.microsoft.com/office/powerpoint/2010/main" xmlns="" val="352011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30</a:t>
            </a:fld>
            <a:endParaRPr lang="en-US"/>
          </a:p>
        </p:txBody>
      </p:sp>
    </p:spTree>
    <p:extLst>
      <p:ext uri="{BB962C8B-B14F-4D97-AF65-F5344CB8AC3E}">
        <p14:creationId xmlns:p14="http://schemas.microsoft.com/office/powerpoint/2010/main" xmlns="" val="425097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C363DD6-812C-411A-B8C0-164074226C65}" type="slidenum">
              <a:rPr lang="en-US" smtClean="0">
                <a:solidFill>
                  <a:prstClr val="black"/>
                </a:solidFill>
              </a:rPr>
              <a:pPr>
                <a:defRPr/>
              </a:pPr>
              <a:t>48</a:t>
            </a:fld>
            <a:endParaRPr lang="en-US" dirty="0">
              <a:solidFill>
                <a:prstClr val="black"/>
              </a:solidFill>
            </a:endParaRPr>
          </a:p>
        </p:txBody>
      </p:sp>
      <p:sp>
        <p:nvSpPr>
          <p:cNvPr id="3" name="Notes Placeholder 2">
            <a:extLst>
              <a:ext uri="{FF2B5EF4-FFF2-40B4-BE49-F238E27FC236}">
                <a16:creationId xmlns:a16="http://schemas.microsoft.com/office/drawing/2014/main" xmlns="" id="{36D3A0C8-BAF5-E04E-AE8B-4DFD25E446D8}"/>
              </a:ext>
            </a:extLst>
          </p:cNvPr>
          <p:cNvSpPr>
            <a:spLocks noGrp="1"/>
          </p:cNvSpPr>
          <p:nvPr>
            <p:ph type="body" idx="1"/>
          </p:nvPr>
        </p:nvSpPr>
        <p:spPr>
          <a:xfrm>
            <a:off x="701675" y="4473575"/>
            <a:ext cx="5607050" cy="3660775"/>
          </a:xfrm>
          <a:prstGeom prst="rect">
            <a:avLst/>
          </a:prstGeom>
        </p:spPr>
        <p:txBody>
          <a:bodyPr/>
          <a:lstStyle/>
          <a:p>
            <a:r>
              <a:rPr lang="en-US" sz="1200" kern="1200" dirty="0">
                <a:solidFill>
                  <a:schemeClr val="tx1"/>
                </a:solidFill>
                <a:effectLst/>
                <a:latin typeface="+mn-lt"/>
                <a:ea typeface="+mn-ea"/>
                <a:cs typeface="+mn-cs"/>
              </a:rPr>
              <a:t>WHY AM I SAYING WHAT I AM SAYING TO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I BELIEVE IN YOU, I BELIEVE IN OUR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BELIEVE IN YOUR ABILITY TO CONNECT WITH OTHER HUMAN BEINGS AND TO HELP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REWRITING OUR RULES TO REFLECT THAT WE TREAT A CHRONIC DISEASE WILL ALLOW YOU TO DO WHAT YOU LOVE WHICH IS TO HELP PEOPLE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SPENDING OUR MONEY IN OUR STATE AND </a:t>
            </a:r>
            <a:r>
              <a:rPr lang="en-US" dirty="0"/>
              <a:t>I</a:t>
            </a:r>
            <a:r>
              <a:rPr lang="en-US" sz="1200" kern="1200" dirty="0">
                <a:solidFill>
                  <a:schemeClr val="tx1"/>
                </a:solidFill>
                <a:effectLst/>
                <a:latin typeface="+mn-lt"/>
                <a:ea typeface="+mn-ea"/>
                <a:cs typeface="+mn-cs"/>
              </a:rPr>
              <a:t>N YOUR PROGRAMS WILL MAKE THAT POSSIBLE. </a:t>
            </a:r>
          </a:p>
        </p:txBody>
      </p:sp>
    </p:spTree>
    <p:extLst>
      <p:ext uri="{BB962C8B-B14F-4D97-AF65-F5344CB8AC3E}">
        <p14:creationId xmlns:p14="http://schemas.microsoft.com/office/powerpoint/2010/main" xmlns="" val="276542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9" y="4469313"/>
            <a:ext cx="5600710" cy="3656712"/>
          </a:xfrm>
          <a:prstGeom prst="rect">
            <a:avLst/>
          </a:prstGeom>
        </p:spPr>
        <p:txBody>
          <a:bodyPr lIns="91330" tIns="45665" rIns="91330" bIns="45665"/>
          <a:lstStyle/>
          <a:p>
            <a:endParaRPr lang="en-US" dirty="0"/>
          </a:p>
        </p:txBody>
      </p:sp>
      <p:sp>
        <p:nvSpPr>
          <p:cNvPr id="4" name="Slide Number Placeholder 3"/>
          <p:cNvSpPr>
            <a:spLocks noGrp="1"/>
          </p:cNvSpPr>
          <p:nvPr>
            <p:ph type="sldNum" sz="quarter" idx="10"/>
          </p:nvPr>
        </p:nvSpPr>
        <p:spPr/>
        <p:txBody>
          <a:bodyPr/>
          <a:lstStyle/>
          <a:p>
            <a:fld id="{CFB81F43-C3F2-4ACA-9054-377287AB792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xmlns="" val="169115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6754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6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540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267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xfrm>
            <a:off x="9347200" y="6381749"/>
            <a:ext cx="2844800" cy="476251"/>
          </a:xfrm>
          <a:prstGeom prst="rect">
            <a:avLst/>
          </a:prstGeom>
          <a:ln/>
        </p:spPr>
        <p:txBody>
          <a:bodyPr/>
          <a:lstStyle>
            <a:lvl1pPr>
              <a:defRPr/>
            </a:lvl1pPr>
          </a:lstStyle>
          <a:p>
            <a:pPr>
              <a:defRPr/>
            </a:pPr>
            <a:fld id="{C7B31D74-2052-4419-B11C-D9908E73BE6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32619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304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812800" y="0"/>
            <a:ext cx="4775200" cy="914400"/>
          </a:xfrm>
          <a:prstGeom prst="rect">
            <a:avLst/>
          </a:prstGeom>
        </p:spPr>
        <p:txBody>
          <a:bodyPr rtlCol="0">
            <a:normAutofit/>
          </a:bodyPr>
          <a:lstStyle/>
          <a:p>
            <a:pPr lvl="0"/>
            <a:endParaRPr lang="en-US" noProof="0"/>
          </a:p>
        </p:txBody>
      </p:sp>
      <p:sp>
        <p:nvSpPr>
          <p:cNvPr id="5" name="Slide Number Placeholder 5"/>
          <p:cNvSpPr>
            <a:spLocks noGrp="1"/>
          </p:cNvSpPr>
          <p:nvPr>
            <p:ph type="sldNum" sz="quarter" idx="14"/>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 charset="0"/>
              </a:defRPr>
            </a:lvl1pPr>
          </a:lstStyle>
          <a:p>
            <a:fld id="{D0E3AE75-40C4-47A8-80CA-B57A5771C4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99751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Master V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8854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622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267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xfrm>
            <a:off x="9347200" y="6381749"/>
            <a:ext cx="2844800" cy="476251"/>
          </a:xfrm>
          <a:prstGeom prst="rect">
            <a:avLst/>
          </a:prstGeom>
          <a:ln/>
        </p:spPr>
        <p:txBody>
          <a:bodyPr/>
          <a:lstStyle>
            <a:lvl1pPr>
              <a:defRPr/>
            </a:lvl1pPr>
          </a:lstStyle>
          <a:p>
            <a:pPr>
              <a:defRPr/>
            </a:pPr>
            <a:fld id="{C7B31D74-2052-4419-B11C-D9908E73BE6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03432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304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812800" y="0"/>
            <a:ext cx="4775200" cy="914400"/>
          </a:xfrm>
          <a:prstGeom prst="rect">
            <a:avLst/>
          </a:prstGeom>
        </p:spPr>
        <p:txBody>
          <a:bodyPr rtlCol="0">
            <a:normAutofit/>
          </a:bodyPr>
          <a:lstStyle/>
          <a:p>
            <a:pPr lvl="0"/>
            <a:endParaRPr lang="en-US" noProof="0"/>
          </a:p>
        </p:txBody>
      </p:sp>
      <p:sp>
        <p:nvSpPr>
          <p:cNvPr id="5" name="Slide Number Placeholder 5"/>
          <p:cNvSpPr>
            <a:spLocks noGrp="1"/>
          </p:cNvSpPr>
          <p:nvPr>
            <p:ph type="sldNum" sz="quarter" idx="14"/>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 charset="0"/>
              </a:defRPr>
            </a:lvl1pPr>
          </a:lstStyle>
          <a:p>
            <a:fld id="{D0E3AE75-40C4-47A8-80CA-B57A5771C4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20268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9347200" y="6381749"/>
            <a:ext cx="2844800" cy="476251"/>
          </a:xfrm>
          <a:prstGeom prst="rect">
            <a:avLst/>
          </a:prstGeom>
          <a:ln/>
        </p:spPr>
        <p:txBody>
          <a:bodyPr/>
          <a:lstStyle>
            <a:lvl1pPr>
              <a:defRPr/>
            </a:lvl1pPr>
          </a:lstStyle>
          <a:p>
            <a:pPr>
              <a:defRPr/>
            </a:pPr>
            <a:fld id="{B628AB31-2AC5-404B-9389-C6FCAA791BA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428605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prstClr val="white"/>
                </a:solidFill>
              </a:rPr>
              <a:pPr/>
              <a:t>April 26, 2019</a:t>
            </a:fld>
            <a:endParaRPr lang="en-US" sz="1867"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11199" y="584200"/>
            <a:ext cx="7430336" cy="1117600"/>
          </a:xfrm>
          <a:prstGeom prst="rect">
            <a:avLst/>
          </a:prstGeom>
        </p:spPr>
      </p:pic>
    </p:spTree>
    <p:extLst>
      <p:ext uri="{BB962C8B-B14F-4D97-AF65-F5344CB8AC3E}">
        <p14:creationId xmlns:p14="http://schemas.microsoft.com/office/powerpoint/2010/main" xmlns="" val="398083972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solidFill>
                  <a:prstClr val="white"/>
                </a:solidFill>
              </a:rPr>
              <a:pPr/>
              <a:t>April 26, 2019</a:t>
            </a:fld>
            <a:endParaRPr lang="en-US" sz="1600" dirty="0">
              <a:solidFill>
                <a:prstClr val="white"/>
              </a:solidFill>
            </a:endParaRPr>
          </a:p>
        </p:txBody>
      </p:sp>
      <p:sp>
        <p:nvSpPr>
          <p:cNvPr id="24"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prstClr val="white"/>
                </a:solidFill>
              </a:rPr>
              <a:pPr/>
              <a:t>‹#›</a:t>
            </a:fld>
            <a:endParaRPr lang="en-US" sz="1600" dirty="0">
              <a:solidFill>
                <a:prstClr val="white"/>
              </a:solidFill>
            </a:endParaRPr>
          </a:p>
        </p:txBody>
      </p:sp>
      <p:sp>
        <p:nvSpPr>
          <p:cNvPr id="25" name="Rectangle 24"/>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839200" y="6141637"/>
            <a:ext cx="2844800" cy="427888"/>
          </a:xfrm>
          <a:prstGeom prst="rect">
            <a:avLst/>
          </a:prstGeom>
        </p:spPr>
      </p:pic>
    </p:spTree>
    <p:extLst>
      <p:ext uri="{BB962C8B-B14F-4D97-AF65-F5344CB8AC3E}">
        <p14:creationId xmlns:p14="http://schemas.microsoft.com/office/powerpoint/2010/main" xmlns="" val="13801507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88" r:id="rId4"/>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solidFill>
                  <a:prstClr val="white"/>
                </a:solidFill>
              </a:rPr>
              <a:pPr/>
              <a:t>April 26, 2019</a:t>
            </a:fld>
            <a:endParaRPr lang="en-US" sz="1600" dirty="0">
              <a:solidFill>
                <a:prstClr val="white"/>
              </a:solidFill>
            </a:endParaRPr>
          </a:p>
        </p:txBody>
      </p:sp>
      <p:sp>
        <p:nvSpPr>
          <p:cNvPr id="24"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prstClr val="white"/>
                </a:solidFill>
              </a:rPr>
              <a:pPr/>
              <a:t>‹#›</a:t>
            </a:fld>
            <a:endParaRPr lang="en-US" sz="1600" dirty="0">
              <a:solidFill>
                <a:prstClr val="white"/>
              </a:solidFill>
            </a:endParaRPr>
          </a:p>
        </p:txBody>
      </p:sp>
      <p:sp>
        <p:nvSpPr>
          <p:cNvPr id="25" name="Rectangle 24"/>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839200" y="6141637"/>
            <a:ext cx="2844800" cy="427888"/>
          </a:xfrm>
          <a:prstGeom prst="rect">
            <a:avLst/>
          </a:prstGeom>
        </p:spPr>
      </p:pic>
    </p:spTree>
    <p:extLst>
      <p:ext uri="{BB962C8B-B14F-4D97-AF65-F5344CB8AC3E}">
        <p14:creationId xmlns:p14="http://schemas.microsoft.com/office/powerpoint/2010/main" xmlns="" val="17492030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myportal.dfs.ny.gov/web/guest-applications/ins.-company-search"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oasas.ny.gov/atc/directory.cfm" TargetMode="External"/><Relationship Id="rId2" Type="http://schemas.openxmlformats.org/officeDocument/2006/relationships/hyperlink" Target="https://findaddictiontreatment.ny.gov/" TargetMode="Externa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hyperlink" Target="mailto:ombuds@oasas.ny.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mh.ny.gov/omhweb/childservice/" TargetMode="External"/><Relationship Id="rId2" Type="http://schemas.openxmlformats.org/officeDocument/2006/relationships/hyperlink" Target="https://my.omh.ny.gov/bi/pd/saw.dll?PortalPages" TargetMode="Externa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hyperlink" Target="https://www.oasas.ny.gov/treatment/adolescent/index.cf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suicidepreventionlifeline.org/talk-to-someone-now/" TargetMode="External"/><Relationship Id="rId2" Type="http://schemas.openxmlformats.org/officeDocument/2006/relationships/hyperlink" Target="https://www.ontrackny.org/" TargetMode="Externa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hyperlink" Target="http://www.youthpowerny.org/" TargetMode="External"/><Relationship Id="rId4" Type="http://schemas.openxmlformats.org/officeDocument/2006/relationships/hyperlink" Target="https://www.crisistextline.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Stephanie.campbell@oasas.ny.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hyperlink" Target="mailto:Lynn@nyscouncil.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08" y="1862015"/>
            <a:ext cx="11256666" cy="1610569"/>
          </a:xfrm>
          <a:prstGeom prst="rect">
            <a:avLst/>
          </a:prstGeom>
          <a:noFill/>
          <a:ln>
            <a:noFill/>
          </a:ln>
        </p:spPr>
        <p:txBody>
          <a:bodyPr wrap="square" rtlCol="0">
            <a:spAutoFit/>
          </a:bodyPr>
          <a:lstStyle/>
          <a:p>
            <a:pPr algn="ctr"/>
            <a:endParaRPr lang="en-US" sz="3733" b="1" i="1" dirty="0">
              <a:solidFill>
                <a:srgbClr val="553278"/>
              </a:solidFill>
              <a:latin typeface="Arial" panose="020B0604020202020204" pitchFamily="34" charset="0"/>
              <a:cs typeface="Arial" panose="020B0604020202020204" pitchFamily="34" charset="0"/>
            </a:endParaRPr>
          </a:p>
          <a:p>
            <a:pPr algn="ctr"/>
            <a:endParaRPr lang="en-US" sz="3733" b="1" i="1" dirty="0">
              <a:solidFill>
                <a:srgbClr val="553278"/>
              </a:solidFill>
              <a:latin typeface="Arial" panose="020B0604020202020204" pitchFamily="34" charset="0"/>
              <a:cs typeface="Arial" panose="020B0604020202020204" pitchFamily="34" charset="0"/>
            </a:endParaRPr>
          </a:p>
          <a:p>
            <a:pPr algn="ctr"/>
            <a:r>
              <a:rPr lang="en-US" sz="2400" b="1" dirty="0">
                <a:solidFill>
                  <a:prstClr val="white"/>
                </a:solidFill>
                <a:latin typeface="Arial" panose="020B0604020202020204" pitchFamily="34" charset="0"/>
                <a:cs typeface="Arial" panose="020B0604020202020204" pitchFamily="34" charset="0"/>
              </a:rPr>
              <a:t>Peggy Bonneau, NYS OASAS</a:t>
            </a:r>
          </a:p>
        </p:txBody>
      </p:sp>
      <p:sp>
        <p:nvSpPr>
          <p:cNvPr id="3" name="Subtitle 2"/>
          <p:cNvSpPr txBox="1">
            <a:spLocks/>
          </p:cNvSpPr>
          <p:nvPr/>
        </p:nvSpPr>
        <p:spPr>
          <a:xfrm>
            <a:off x="0" y="4425352"/>
            <a:ext cx="12192000" cy="2510286"/>
          </a:xfrm>
          <a:prstGeom prst="rect">
            <a:avLst/>
          </a:prstGeom>
          <a:solidFill>
            <a:srgbClr val="002D73"/>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gn="ctr">
              <a:spcBef>
                <a:spcPts val="0"/>
              </a:spcBef>
              <a:spcAft>
                <a:spcPts val="600"/>
              </a:spcAft>
              <a:buNone/>
            </a:pPr>
            <a:r>
              <a:rPr lang="en-US" sz="4000" b="1" dirty="0">
                <a:solidFill>
                  <a:srgbClr val="FFFF00"/>
                </a:solidFill>
                <a:latin typeface="Arial" panose="020B0604020202020204" pitchFamily="34" charset="0"/>
                <a:cs typeface="Arial" panose="020B0604020202020204" pitchFamily="34" charset="0"/>
              </a:rPr>
              <a:t>Stephanie Campbell</a:t>
            </a:r>
            <a:r>
              <a:rPr lang="en-US" sz="3600" b="1" dirty="0">
                <a:solidFill>
                  <a:srgbClr val="FFFF00"/>
                </a:solidFill>
                <a:latin typeface="Arial" panose="020B0604020202020204" pitchFamily="34" charset="0"/>
                <a:cs typeface="Arial" panose="020B0604020202020204" pitchFamily="34" charset="0"/>
              </a:rPr>
              <a:t>, Project Director NYS Ombudsman Program</a:t>
            </a:r>
          </a:p>
          <a:p>
            <a:pPr marL="400050" lvl="1" indent="0" algn="ctr">
              <a:spcBef>
                <a:spcPts val="0"/>
              </a:spcBef>
              <a:spcAft>
                <a:spcPts val="600"/>
              </a:spcAft>
              <a:buNone/>
            </a:pPr>
            <a:r>
              <a:rPr lang="en-US" sz="3600" b="1" dirty="0">
                <a:solidFill>
                  <a:srgbClr val="FFFF00"/>
                </a:solidFill>
                <a:latin typeface="Arial" panose="020B0604020202020204" pitchFamily="34" charset="0"/>
                <a:cs typeface="Arial" panose="020B0604020202020204" pitchFamily="34" charset="0"/>
              </a:rPr>
              <a:t>Lynne Goldberg, CHAMP Specialist NYS Council for Community Behavioral Healthcare</a:t>
            </a:r>
          </a:p>
        </p:txBody>
      </p:sp>
      <p:sp>
        <p:nvSpPr>
          <p:cNvPr id="4" name="TextBox 3"/>
          <p:cNvSpPr txBox="1"/>
          <p:nvPr/>
        </p:nvSpPr>
        <p:spPr>
          <a:xfrm>
            <a:off x="184136" y="1981435"/>
            <a:ext cx="11823728" cy="1323439"/>
          </a:xfrm>
          <a:prstGeom prst="rect">
            <a:avLst/>
          </a:prstGeom>
          <a:noFill/>
        </p:spPr>
        <p:txBody>
          <a:bodyPr wrap="square" rtlCol="0">
            <a:spAutoFit/>
          </a:bodyPr>
          <a:lstStyle/>
          <a:p>
            <a:pPr algn="ctr"/>
            <a:r>
              <a:rPr lang="en-US" sz="4000" dirty="0">
                <a:latin typeface="Arial Black" panose="020B0A04020102020204" pitchFamily="34" charset="0"/>
              </a:rPr>
              <a:t>Getting the most from your insurance benefits</a:t>
            </a:r>
          </a:p>
        </p:txBody>
      </p:sp>
      <p:sp>
        <p:nvSpPr>
          <p:cNvPr id="5" name="TextBox 4">
            <a:extLst>
              <a:ext uri="{FF2B5EF4-FFF2-40B4-BE49-F238E27FC236}">
                <a16:creationId xmlns:a16="http://schemas.microsoft.com/office/drawing/2014/main" xmlns="" id="{BA541444-6B46-459A-80E5-C5B65E15EEDD}"/>
              </a:ext>
            </a:extLst>
          </p:cNvPr>
          <p:cNvSpPr txBox="1"/>
          <p:nvPr/>
        </p:nvSpPr>
        <p:spPr>
          <a:xfrm>
            <a:off x="361245" y="3998938"/>
            <a:ext cx="11137768" cy="400110"/>
          </a:xfrm>
          <a:prstGeom prst="rect">
            <a:avLst/>
          </a:prstGeom>
          <a:noFill/>
        </p:spPr>
        <p:txBody>
          <a:bodyPr wrap="square" rtlCol="0">
            <a:spAutoFit/>
          </a:bodyPr>
          <a:lstStyle/>
          <a:p>
            <a:pPr algn="ctr"/>
            <a:r>
              <a:rPr lang="en-US" sz="2000" b="1" dirty="0">
                <a:latin typeface="Arial Black" panose="020B0A04020102020204" pitchFamily="34" charset="0"/>
                <a:cs typeface="Times New Roman" panose="02020603050405020304" pitchFamily="18" charset="0"/>
              </a:rPr>
              <a:t>Statewide Patient Rights – April 29, 2019</a:t>
            </a:r>
          </a:p>
        </p:txBody>
      </p:sp>
      <p:pic>
        <p:nvPicPr>
          <p:cNvPr id="6" name="Picture 5">
            <a:extLst>
              <a:ext uri="{FF2B5EF4-FFF2-40B4-BE49-F238E27FC236}">
                <a16:creationId xmlns:a16="http://schemas.microsoft.com/office/drawing/2014/main" xmlns="" id="{2611D84A-D740-4B62-BA54-D01D54E1A53E}"/>
              </a:ext>
            </a:extLst>
          </p:cNvPr>
          <p:cNvPicPr>
            <a:picLocks noChangeAspect="1"/>
          </p:cNvPicPr>
          <p:nvPr/>
        </p:nvPicPr>
        <p:blipFill>
          <a:blip r:embed="rId2"/>
          <a:stretch>
            <a:fillRect/>
          </a:stretch>
        </p:blipFill>
        <p:spPr>
          <a:xfrm>
            <a:off x="523653" y="442921"/>
            <a:ext cx="9728704" cy="1419094"/>
          </a:xfrm>
          <a:prstGeom prst="rect">
            <a:avLst/>
          </a:prstGeom>
        </p:spPr>
      </p:pic>
    </p:spTree>
    <p:extLst>
      <p:ext uri="{BB962C8B-B14F-4D97-AF65-F5344CB8AC3E}">
        <p14:creationId xmlns:p14="http://schemas.microsoft.com/office/powerpoint/2010/main" xmlns="" val="373304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9D85D-2B48-4BDB-B8B9-ADA7A945172B}"/>
              </a:ext>
            </a:extLst>
          </p:cNvPr>
          <p:cNvSpPr>
            <a:spLocks noGrp="1"/>
          </p:cNvSpPr>
          <p:nvPr>
            <p:ph type="title"/>
          </p:nvPr>
        </p:nvSpPr>
        <p:spPr>
          <a:xfrm>
            <a:off x="609600" y="595423"/>
            <a:ext cx="10972800" cy="822216"/>
          </a:xfrm>
        </p:spPr>
        <p:txBody>
          <a:bodyPr/>
          <a:lstStyle/>
          <a:p>
            <a:r>
              <a:rPr lang="en-US" sz="4800" b="1" dirty="0">
                <a:latin typeface="Arial Black" panose="020B0A04020102020204" pitchFamily="34" charset="0"/>
              </a:rPr>
              <a:t>Federal Coverage Generally</a:t>
            </a:r>
          </a:p>
        </p:txBody>
      </p:sp>
      <p:sp>
        <p:nvSpPr>
          <p:cNvPr id="3" name="Content Placeholder 2">
            <a:extLst>
              <a:ext uri="{FF2B5EF4-FFF2-40B4-BE49-F238E27FC236}">
                <a16:creationId xmlns:a16="http://schemas.microsoft.com/office/drawing/2014/main" xmlns="" id="{F35A6B04-C33B-4A10-BFE0-690D4EABF950}"/>
              </a:ext>
            </a:extLst>
          </p:cNvPr>
          <p:cNvSpPr>
            <a:spLocks noGrp="1"/>
          </p:cNvSpPr>
          <p:nvPr>
            <p:ph idx="1"/>
          </p:nvPr>
        </p:nvSpPr>
        <p:spPr/>
        <p:txBody>
          <a:bodyPr/>
          <a:lstStyle/>
          <a:p>
            <a:r>
              <a:rPr lang="en-US" dirty="0"/>
              <a:t>MHPAEA – Coverage for Behavioral Health Services must be comparable to medical/surgical coverage in scope, limits and practices. </a:t>
            </a:r>
          </a:p>
          <a:p>
            <a:r>
              <a:rPr lang="en-US" dirty="0"/>
              <a:t>ACA – Set essential health benefits that must be covered by ACA impacted plans</a:t>
            </a:r>
          </a:p>
          <a:p>
            <a:endParaRPr lang="en-US" dirty="0"/>
          </a:p>
        </p:txBody>
      </p:sp>
      <p:sp>
        <p:nvSpPr>
          <p:cNvPr id="4" name="Slide Number Placeholder 3">
            <a:extLst>
              <a:ext uri="{FF2B5EF4-FFF2-40B4-BE49-F238E27FC236}">
                <a16:creationId xmlns:a16="http://schemas.microsoft.com/office/drawing/2014/main" xmlns="" id="{E439A743-1360-4681-BD07-5B2828F31FCD}"/>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10</a:t>
            </a:fld>
            <a:endParaRPr lang="en-US">
              <a:solidFill>
                <a:prstClr val="black"/>
              </a:solidFill>
            </a:endParaRPr>
          </a:p>
        </p:txBody>
      </p:sp>
      <p:pic>
        <p:nvPicPr>
          <p:cNvPr id="5" name="Picture 4">
            <a:extLst>
              <a:ext uri="{FF2B5EF4-FFF2-40B4-BE49-F238E27FC236}">
                <a16:creationId xmlns:a16="http://schemas.microsoft.com/office/drawing/2014/main" xmlns="" id="{B3772059-740D-49ED-B0EF-444D13ADA877}"/>
              </a:ext>
            </a:extLst>
          </p:cNvPr>
          <p:cNvPicPr>
            <a:picLocks noChangeAspect="1"/>
          </p:cNvPicPr>
          <p:nvPr/>
        </p:nvPicPr>
        <p:blipFill>
          <a:blip r:embed="rId2"/>
          <a:stretch>
            <a:fillRect/>
          </a:stretch>
        </p:blipFill>
        <p:spPr>
          <a:xfrm>
            <a:off x="7398576" y="6066556"/>
            <a:ext cx="4321655" cy="630385"/>
          </a:xfrm>
          <a:prstGeom prst="rect">
            <a:avLst/>
          </a:prstGeom>
        </p:spPr>
      </p:pic>
    </p:spTree>
    <p:extLst>
      <p:ext uri="{BB962C8B-B14F-4D97-AF65-F5344CB8AC3E}">
        <p14:creationId xmlns:p14="http://schemas.microsoft.com/office/powerpoint/2010/main" xmlns="" val="171646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531962" y="438539"/>
            <a:ext cx="11027433" cy="1528763"/>
          </a:xfrm>
        </p:spPr>
        <p:txBody>
          <a:bodyPr/>
          <a:lstStyle/>
          <a:p>
            <a:r>
              <a:rPr lang="en-US" sz="4800" dirty="0">
                <a:latin typeface="Arial Black" panose="020B0A04020102020204" pitchFamily="34" charset="0"/>
              </a:rPr>
              <a:t>Federal Coverage Continued</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189782" y="1906436"/>
            <a:ext cx="11844068" cy="4192438"/>
          </a:xfrm>
        </p:spPr>
        <p:txBody>
          <a:bodyPr>
            <a:noAutofit/>
          </a:bodyPr>
          <a:lstStyle/>
          <a:p>
            <a:r>
              <a:rPr lang="en-US" sz="2400" dirty="0"/>
              <a:t>Mental Health and Substance Use Disorder services are Essential Health Benefits, as described in the Affordable Care Act.  They are also listed by CMS as State Required Benefits for all individual and group plans. Pre-existing conditions are covered, and no spending limits are allowed. Covered services include:</a:t>
            </a:r>
          </a:p>
          <a:p>
            <a:pPr marL="0" indent="0">
              <a:buNone/>
            </a:pPr>
            <a:endParaRPr lang="en-US" sz="2400" dirty="0"/>
          </a:p>
          <a:p>
            <a:pPr lvl="1"/>
            <a:r>
              <a:rPr lang="en-US" sz="2400" dirty="0"/>
              <a:t>Inpatient Mental Health Care</a:t>
            </a:r>
          </a:p>
          <a:p>
            <a:pPr lvl="1"/>
            <a:r>
              <a:rPr lang="en-US" sz="2400" dirty="0"/>
              <a:t>Outpatient Mental Health Care</a:t>
            </a:r>
          </a:p>
          <a:p>
            <a:pPr lvl="1"/>
            <a:r>
              <a:rPr lang="en-US" sz="2400" dirty="0"/>
              <a:t>Outpatient Chemical Abuse and Dependence</a:t>
            </a:r>
          </a:p>
          <a:p>
            <a:pPr lvl="1"/>
            <a:r>
              <a:rPr lang="en-US" sz="2400" dirty="0"/>
              <a:t>Inpatient Alcoholism and Substance Abuse</a:t>
            </a:r>
          </a:p>
        </p:txBody>
      </p:sp>
      <p:pic>
        <p:nvPicPr>
          <p:cNvPr id="4" name="Picture 3">
            <a:extLst>
              <a:ext uri="{FF2B5EF4-FFF2-40B4-BE49-F238E27FC236}">
                <a16:creationId xmlns:a16="http://schemas.microsoft.com/office/drawing/2014/main" xmlns="" id="{4501DEFE-7409-4DB0-A7C7-53EC64A0A53E}"/>
              </a:ext>
            </a:extLst>
          </p:cNvPr>
          <p:cNvPicPr>
            <a:picLocks noChangeAspect="1"/>
          </p:cNvPicPr>
          <p:nvPr/>
        </p:nvPicPr>
        <p:blipFill>
          <a:blip r:embed="rId2"/>
          <a:stretch>
            <a:fillRect/>
          </a:stretch>
        </p:blipFill>
        <p:spPr>
          <a:xfrm>
            <a:off x="7418896" y="5910036"/>
            <a:ext cx="4321655" cy="630385"/>
          </a:xfrm>
          <a:prstGeom prst="rect">
            <a:avLst/>
          </a:prstGeom>
        </p:spPr>
      </p:pic>
    </p:spTree>
    <p:extLst>
      <p:ext uri="{BB962C8B-B14F-4D97-AF65-F5344CB8AC3E}">
        <p14:creationId xmlns:p14="http://schemas.microsoft.com/office/powerpoint/2010/main" xmlns="" val="6765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C67DE-634A-4A1F-BEDA-D15965E523A0}"/>
              </a:ext>
            </a:extLst>
          </p:cNvPr>
          <p:cNvSpPr>
            <a:spLocks noGrp="1"/>
          </p:cNvSpPr>
          <p:nvPr>
            <p:ph type="title"/>
          </p:nvPr>
        </p:nvSpPr>
        <p:spPr/>
        <p:txBody>
          <a:bodyPr/>
          <a:lstStyle/>
          <a:p>
            <a:r>
              <a:rPr lang="en-US" dirty="0"/>
              <a:t>NYS Coverage Laws: Timothy’s Law</a:t>
            </a:r>
          </a:p>
        </p:txBody>
      </p:sp>
      <p:sp>
        <p:nvSpPr>
          <p:cNvPr id="3" name="Content Placeholder 2">
            <a:extLst>
              <a:ext uri="{FF2B5EF4-FFF2-40B4-BE49-F238E27FC236}">
                <a16:creationId xmlns:a16="http://schemas.microsoft.com/office/drawing/2014/main" xmlns="" id="{F915CDCC-11FA-4A90-826C-FBACC38ACCA0}"/>
              </a:ext>
            </a:extLst>
          </p:cNvPr>
          <p:cNvSpPr>
            <a:spLocks noGrp="1"/>
          </p:cNvSpPr>
          <p:nvPr>
            <p:ph idx="1"/>
          </p:nvPr>
        </p:nvSpPr>
        <p:spPr>
          <a:xfrm>
            <a:off x="609600" y="1674541"/>
            <a:ext cx="10972800" cy="4267200"/>
          </a:xfrm>
        </p:spPr>
        <p:txBody>
          <a:bodyPr/>
          <a:lstStyle/>
          <a:p>
            <a:r>
              <a:rPr lang="en-US" sz="3800" dirty="0"/>
              <a:t>New York State’s Parity Law was enacted in 2006, became effective on 1/1/2007, and was made permanent in 2009.</a:t>
            </a:r>
          </a:p>
          <a:p>
            <a:r>
              <a:rPr lang="en-US" sz="3800" dirty="0"/>
              <a:t>Statistics show that within 2 years of enactment, Timothy’s law provided comprehensive coverage for mental health conditions for an additional 4.5 million New Yorkers.</a:t>
            </a:r>
          </a:p>
          <a:p>
            <a:pPr marL="0" indent="0">
              <a:buNone/>
            </a:pPr>
            <a:endParaRPr lang="en-US" sz="3600" dirty="0"/>
          </a:p>
        </p:txBody>
      </p:sp>
      <p:sp>
        <p:nvSpPr>
          <p:cNvPr id="4" name="Slide Number Placeholder 3">
            <a:extLst>
              <a:ext uri="{FF2B5EF4-FFF2-40B4-BE49-F238E27FC236}">
                <a16:creationId xmlns:a16="http://schemas.microsoft.com/office/drawing/2014/main" xmlns="" id="{5CECB27D-77F0-411B-9E87-5C273BEB9203}"/>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12</a:t>
            </a:fld>
            <a:endParaRPr lang="en-US">
              <a:solidFill>
                <a:prstClr val="black"/>
              </a:solidFill>
            </a:endParaRPr>
          </a:p>
        </p:txBody>
      </p:sp>
      <p:pic>
        <p:nvPicPr>
          <p:cNvPr id="5" name="Picture 4">
            <a:extLst>
              <a:ext uri="{FF2B5EF4-FFF2-40B4-BE49-F238E27FC236}">
                <a16:creationId xmlns:a16="http://schemas.microsoft.com/office/drawing/2014/main" xmlns="" id="{48350576-281D-4EE9-BB92-9D7CFDBC31CE}"/>
              </a:ext>
            </a:extLst>
          </p:cNvPr>
          <p:cNvPicPr>
            <a:picLocks noChangeAspect="1"/>
          </p:cNvPicPr>
          <p:nvPr/>
        </p:nvPicPr>
        <p:blipFill>
          <a:blip r:embed="rId2"/>
          <a:stretch>
            <a:fillRect/>
          </a:stretch>
        </p:blipFill>
        <p:spPr>
          <a:xfrm>
            <a:off x="7418896" y="6066556"/>
            <a:ext cx="4321655" cy="630385"/>
          </a:xfrm>
          <a:prstGeom prst="rect">
            <a:avLst/>
          </a:prstGeom>
        </p:spPr>
      </p:pic>
    </p:spTree>
    <p:extLst>
      <p:ext uri="{BB962C8B-B14F-4D97-AF65-F5344CB8AC3E}">
        <p14:creationId xmlns:p14="http://schemas.microsoft.com/office/powerpoint/2010/main" xmlns="" val="209129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623E-2732-4C75-A8E1-FD37688E2EBB}"/>
              </a:ext>
            </a:extLst>
          </p:cNvPr>
          <p:cNvSpPr>
            <a:spLocks noGrp="1"/>
          </p:cNvSpPr>
          <p:nvPr>
            <p:ph type="title"/>
          </p:nvPr>
        </p:nvSpPr>
        <p:spPr/>
        <p:txBody>
          <a:bodyPr/>
          <a:lstStyle/>
          <a:p>
            <a:r>
              <a:rPr lang="en-US" b="1" dirty="0">
                <a:latin typeface="Arial Black" panose="020B0A04020102020204" pitchFamily="34" charset="0"/>
              </a:rPr>
              <a:t>State MH Coverage –Law</a:t>
            </a:r>
          </a:p>
        </p:txBody>
      </p:sp>
      <p:sp>
        <p:nvSpPr>
          <p:cNvPr id="3" name="Content Placeholder 2">
            <a:extLst>
              <a:ext uri="{FF2B5EF4-FFF2-40B4-BE49-F238E27FC236}">
                <a16:creationId xmlns:a16="http://schemas.microsoft.com/office/drawing/2014/main" xmlns="" id="{95FC0F47-E044-4F89-9510-781C2403A64F}"/>
              </a:ext>
            </a:extLst>
          </p:cNvPr>
          <p:cNvSpPr>
            <a:spLocks noGrp="1"/>
          </p:cNvSpPr>
          <p:nvPr>
            <p:ph idx="1"/>
          </p:nvPr>
        </p:nvSpPr>
        <p:spPr>
          <a:xfrm>
            <a:off x="609600" y="1600199"/>
            <a:ext cx="10972800" cy="4524153"/>
          </a:xfrm>
        </p:spPr>
        <p:txBody>
          <a:bodyPr/>
          <a:lstStyle/>
          <a:p>
            <a:pPr marL="0" indent="0">
              <a:buNone/>
            </a:pPr>
            <a:r>
              <a:rPr lang="en-US" sz="1600" b="1" dirty="0"/>
              <a:t>TIMOTHY'S LAW:</a:t>
            </a:r>
          </a:p>
          <a:p>
            <a:r>
              <a:rPr lang="en-US" sz="1600" dirty="0"/>
              <a:t>NYS law that requires many health insurance policies for small groups (those with 50 or fewer participants) issued or delivered in NYS to provide certain minimum benefits for mental illness. </a:t>
            </a:r>
          </a:p>
          <a:p>
            <a:r>
              <a:rPr lang="en-US" sz="1600" dirty="0"/>
              <a:t>Requires that large-group policies treat certain mental illnesses as they would physical illnesses and injury, for purposes of coverage. </a:t>
            </a:r>
          </a:p>
          <a:p>
            <a:r>
              <a:rPr lang="en-US" sz="1600" dirty="0"/>
              <a:t>Requires that health plans give small groups the option to buy additional coverage that is similar to the coverage available for large groups, which treats coverage for certain mental illnesses the same as physical illnesses.</a:t>
            </a:r>
          </a:p>
          <a:p>
            <a:pPr marL="0" indent="0">
              <a:buNone/>
            </a:pPr>
            <a:endParaRPr lang="en-US" sz="1600" b="1" dirty="0"/>
          </a:p>
          <a:p>
            <a:pPr marL="0" indent="0">
              <a:buNone/>
            </a:pPr>
            <a:r>
              <a:rPr lang="en-US" sz="1600" b="1" dirty="0"/>
              <a:t>EXEMPTIONS FROM TIMOTHY’S LAW: </a:t>
            </a:r>
          </a:p>
          <a:p>
            <a:r>
              <a:rPr lang="en-US" sz="1600" dirty="0"/>
              <a:t>Federal Employees Health Benefits Plan</a:t>
            </a:r>
          </a:p>
          <a:p>
            <a:r>
              <a:rPr lang="en-US" sz="1600" dirty="0"/>
              <a:t>Healthy New York</a:t>
            </a:r>
          </a:p>
          <a:p>
            <a:r>
              <a:rPr lang="en-US" sz="1600" dirty="0"/>
              <a:t>Administrative Services Only (ASO) programs</a:t>
            </a:r>
          </a:p>
          <a:p>
            <a:r>
              <a:rPr lang="en-US" sz="1600" dirty="0"/>
              <a:t>Individual direct payment and conversion programs</a:t>
            </a:r>
          </a:p>
          <a:p>
            <a:r>
              <a:rPr lang="en-US" sz="1600" dirty="0"/>
              <a:t>Government programs (such as Medicaid, Managed Care, Family Health Plus, Child Health Plus, Medicare Advantage, Medicare Part D)</a:t>
            </a:r>
          </a:p>
          <a:p>
            <a:r>
              <a:rPr lang="en-US" sz="1600" dirty="0"/>
              <a:t>Medicare supplement programs</a:t>
            </a:r>
          </a:p>
          <a:p>
            <a:endParaRPr lang="en-US" dirty="0"/>
          </a:p>
        </p:txBody>
      </p:sp>
      <p:sp>
        <p:nvSpPr>
          <p:cNvPr id="4" name="Slide Number Placeholder 3">
            <a:extLst>
              <a:ext uri="{FF2B5EF4-FFF2-40B4-BE49-F238E27FC236}">
                <a16:creationId xmlns:a16="http://schemas.microsoft.com/office/drawing/2014/main" xmlns="" id="{C6291220-88F7-410B-9C34-1648CA68D2DC}"/>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13</a:t>
            </a:fld>
            <a:endParaRPr lang="en-US">
              <a:solidFill>
                <a:prstClr val="black"/>
              </a:solidFill>
            </a:endParaRPr>
          </a:p>
        </p:txBody>
      </p:sp>
      <p:pic>
        <p:nvPicPr>
          <p:cNvPr id="5" name="Picture 4">
            <a:extLst>
              <a:ext uri="{FF2B5EF4-FFF2-40B4-BE49-F238E27FC236}">
                <a16:creationId xmlns:a16="http://schemas.microsoft.com/office/drawing/2014/main" xmlns="" id="{94C1610F-2745-4EB6-9DA4-67AAAA031229}"/>
              </a:ext>
            </a:extLst>
          </p:cNvPr>
          <p:cNvPicPr>
            <a:picLocks noChangeAspect="1"/>
          </p:cNvPicPr>
          <p:nvPr/>
        </p:nvPicPr>
        <p:blipFill>
          <a:blip r:embed="rId2"/>
          <a:stretch>
            <a:fillRect/>
          </a:stretch>
        </p:blipFill>
        <p:spPr>
          <a:xfrm>
            <a:off x="7470654" y="6123695"/>
            <a:ext cx="4321655" cy="630385"/>
          </a:xfrm>
          <a:prstGeom prst="rect">
            <a:avLst/>
          </a:prstGeom>
        </p:spPr>
      </p:pic>
    </p:spTree>
    <p:extLst>
      <p:ext uri="{BB962C8B-B14F-4D97-AF65-F5344CB8AC3E}">
        <p14:creationId xmlns:p14="http://schemas.microsoft.com/office/powerpoint/2010/main" xmlns="" val="330278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1497B-C12D-4CF4-A24A-6FD82CD557F4}"/>
              </a:ext>
            </a:extLst>
          </p:cNvPr>
          <p:cNvSpPr>
            <a:spLocks noGrp="1"/>
          </p:cNvSpPr>
          <p:nvPr>
            <p:ph type="title"/>
          </p:nvPr>
        </p:nvSpPr>
        <p:spPr/>
        <p:txBody>
          <a:bodyPr/>
          <a:lstStyle/>
          <a:p>
            <a:r>
              <a:rPr lang="en-US" dirty="0"/>
              <a:t>2014-16 Insurance Law Changes</a:t>
            </a:r>
          </a:p>
        </p:txBody>
      </p:sp>
      <p:sp>
        <p:nvSpPr>
          <p:cNvPr id="3" name="Content Placeholder 2">
            <a:extLst>
              <a:ext uri="{FF2B5EF4-FFF2-40B4-BE49-F238E27FC236}">
                <a16:creationId xmlns:a16="http://schemas.microsoft.com/office/drawing/2014/main" xmlns="" id="{8CE4CB5E-686F-40BD-9D51-2B40B1EE91A9}"/>
              </a:ext>
            </a:extLst>
          </p:cNvPr>
          <p:cNvSpPr>
            <a:spLocks noGrp="1"/>
          </p:cNvSpPr>
          <p:nvPr>
            <p:ph idx="1"/>
          </p:nvPr>
        </p:nvSpPr>
        <p:spPr/>
        <p:txBody>
          <a:bodyPr/>
          <a:lstStyle/>
          <a:p>
            <a:pPr>
              <a:buFontTx/>
              <a:buChar char="-"/>
            </a:pPr>
            <a:r>
              <a:rPr lang="en-US" sz="3600" dirty="0"/>
              <a:t>Parity for SUD treatment written into NYS Insurance law provisions;</a:t>
            </a:r>
          </a:p>
          <a:p>
            <a:pPr>
              <a:buFontTx/>
              <a:buChar char="-"/>
            </a:pPr>
            <a:r>
              <a:rPr lang="en-US" sz="3600" dirty="0"/>
              <a:t>NYS DOH, DFS and OASAS approve the clinical review tool used to make UR decisions for SUD;</a:t>
            </a:r>
          </a:p>
          <a:p>
            <a:pPr>
              <a:buFontTx/>
              <a:buChar char="-"/>
            </a:pPr>
            <a:r>
              <a:rPr lang="en-US" sz="3600" dirty="0"/>
              <a:t>Expedited times frames for coverage determinations, and payment during pendency of the appeal</a:t>
            </a:r>
          </a:p>
          <a:p>
            <a:endParaRPr lang="en-US" dirty="0"/>
          </a:p>
        </p:txBody>
      </p:sp>
      <p:sp>
        <p:nvSpPr>
          <p:cNvPr id="4" name="Slide Number Placeholder 3">
            <a:extLst>
              <a:ext uri="{FF2B5EF4-FFF2-40B4-BE49-F238E27FC236}">
                <a16:creationId xmlns:a16="http://schemas.microsoft.com/office/drawing/2014/main" xmlns="" id="{27B40415-6E63-4F4E-B9A9-B99BE0025F00}"/>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14</a:t>
            </a:fld>
            <a:endParaRPr lang="en-US">
              <a:solidFill>
                <a:prstClr val="black"/>
              </a:solidFill>
            </a:endParaRPr>
          </a:p>
        </p:txBody>
      </p:sp>
      <p:pic>
        <p:nvPicPr>
          <p:cNvPr id="5" name="Picture 4">
            <a:extLst>
              <a:ext uri="{FF2B5EF4-FFF2-40B4-BE49-F238E27FC236}">
                <a16:creationId xmlns:a16="http://schemas.microsoft.com/office/drawing/2014/main" xmlns="" id="{30532CAB-2659-42BD-973B-F9A870CB53FE}"/>
              </a:ext>
            </a:extLst>
          </p:cNvPr>
          <p:cNvPicPr>
            <a:picLocks noChangeAspect="1"/>
          </p:cNvPicPr>
          <p:nvPr/>
        </p:nvPicPr>
        <p:blipFill>
          <a:blip r:embed="rId2"/>
          <a:stretch>
            <a:fillRect/>
          </a:stretch>
        </p:blipFill>
        <p:spPr>
          <a:xfrm>
            <a:off x="7347776" y="6066556"/>
            <a:ext cx="4321655" cy="630385"/>
          </a:xfrm>
          <a:prstGeom prst="rect">
            <a:avLst/>
          </a:prstGeom>
        </p:spPr>
      </p:pic>
    </p:spTree>
    <p:extLst>
      <p:ext uri="{BB962C8B-B14F-4D97-AF65-F5344CB8AC3E}">
        <p14:creationId xmlns:p14="http://schemas.microsoft.com/office/powerpoint/2010/main" xmlns="" val="99223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9AE01-5249-4522-82C6-63E0F438516C}"/>
              </a:ext>
            </a:extLst>
          </p:cNvPr>
          <p:cNvSpPr>
            <a:spLocks noGrp="1"/>
          </p:cNvSpPr>
          <p:nvPr>
            <p:ph type="title"/>
          </p:nvPr>
        </p:nvSpPr>
        <p:spPr/>
        <p:txBody>
          <a:bodyPr/>
          <a:lstStyle/>
          <a:p>
            <a:r>
              <a:rPr lang="en-US" dirty="0"/>
              <a:t>2017 Insurance Law Changes</a:t>
            </a:r>
          </a:p>
        </p:txBody>
      </p:sp>
      <p:sp>
        <p:nvSpPr>
          <p:cNvPr id="3" name="Content Placeholder 2">
            <a:extLst>
              <a:ext uri="{FF2B5EF4-FFF2-40B4-BE49-F238E27FC236}">
                <a16:creationId xmlns:a16="http://schemas.microsoft.com/office/drawing/2014/main" xmlns="" id="{D6C11B99-5CF4-4108-A53B-E3B2C439A4D3}"/>
              </a:ext>
            </a:extLst>
          </p:cNvPr>
          <p:cNvSpPr>
            <a:spLocks noGrp="1"/>
          </p:cNvSpPr>
          <p:nvPr>
            <p:ph idx="1"/>
          </p:nvPr>
        </p:nvSpPr>
        <p:spPr/>
        <p:txBody>
          <a:bodyPr/>
          <a:lstStyle/>
          <a:p>
            <a:pPr lvl="0"/>
            <a:r>
              <a:rPr lang="en-US" sz="2000" dirty="0"/>
              <a:t>Use tools </a:t>
            </a:r>
            <a:r>
              <a:rPr lang="en-US" sz="2000" b="1" u="sng" dirty="0"/>
              <a:t>designated by OASAS Commissioner</a:t>
            </a:r>
            <a:r>
              <a:rPr lang="en-US" sz="2000" dirty="0"/>
              <a:t> and that are consistent with OASAS system.</a:t>
            </a:r>
          </a:p>
          <a:p>
            <a:pPr lvl="0"/>
            <a:r>
              <a:rPr lang="en-US" sz="2000" dirty="0"/>
              <a:t>Immediate access to </a:t>
            </a:r>
            <a:r>
              <a:rPr lang="en-US" sz="2000" b="1" u="sng" dirty="0"/>
              <a:t>medically necessary</a:t>
            </a:r>
            <a:r>
              <a:rPr lang="en-US" sz="2000" dirty="0"/>
              <a:t> SUD inpatient and outpatient treatment and no review for 14 days.</a:t>
            </a:r>
          </a:p>
          <a:p>
            <a:pPr lvl="1"/>
            <a:r>
              <a:rPr lang="en-US" sz="2000" b="1" u="sng" dirty="0"/>
              <a:t>Must be medically necessary.</a:t>
            </a:r>
            <a:endParaRPr lang="en-US" sz="2000" dirty="0"/>
          </a:p>
          <a:p>
            <a:pPr lvl="1"/>
            <a:r>
              <a:rPr lang="en-US" sz="2000" dirty="0"/>
              <a:t>Inpatient includes – detox, IPR and Residential (Part 820).</a:t>
            </a:r>
          </a:p>
          <a:p>
            <a:pPr lvl="1"/>
            <a:r>
              <a:rPr lang="en-US" sz="2000" dirty="0"/>
              <a:t>Provider must notify insurer of the admission and initial treatment plan w/</a:t>
            </a:r>
            <a:r>
              <a:rPr lang="en-US" sz="2000" dirty="0" err="1"/>
              <a:t>i</a:t>
            </a:r>
            <a:r>
              <a:rPr lang="en-US" sz="2000" dirty="0"/>
              <a:t> 48 hours.</a:t>
            </a:r>
          </a:p>
          <a:p>
            <a:pPr lvl="1"/>
            <a:r>
              <a:rPr lang="en-US" sz="2000" dirty="0"/>
              <a:t>Provider must regularly assess the need for continued stay and move if clinically appropriate.</a:t>
            </a:r>
          </a:p>
          <a:p>
            <a:pPr lvl="0"/>
            <a:r>
              <a:rPr lang="en-US" sz="2000" dirty="0"/>
              <a:t>Immediate access to medications:</a:t>
            </a:r>
          </a:p>
          <a:p>
            <a:pPr lvl="1"/>
            <a:r>
              <a:rPr lang="en-US" sz="2000" dirty="0"/>
              <a:t>Private insurance – 5-day supply for emergency conditions.</a:t>
            </a:r>
          </a:p>
          <a:p>
            <a:pPr lvl="1"/>
            <a:r>
              <a:rPr lang="en-US" sz="2000" dirty="0"/>
              <a:t>Medicaid – No prior approval for buprenorphine or injectable naltrexone (</a:t>
            </a:r>
            <a:r>
              <a:rPr lang="en-US" sz="2000" b="1" dirty="0"/>
              <a:t>starting June 22, 2017)</a:t>
            </a:r>
            <a:r>
              <a:rPr lang="en-US" sz="2000" dirty="0"/>
              <a:t>.</a:t>
            </a:r>
          </a:p>
          <a:p>
            <a:pPr lvl="0"/>
            <a:r>
              <a:rPr lang="en-US" sz="2000" dirty="0"/>
              <a:t>Commercial Coverage for Naloxone</a:t>
            </a:r>
          </a:p>
          <a:p>
            <a:endParaRPr lang="en-US" dirty="0"/>
          </a:p>
        </p:txBody>
      </p:sp>
      <p:sp>
        <p:nvSpPr>
          <p:cNvPr id="4" name="Slide Number Placeholder 3">
            <a:extLst>
              <a:ext uri="{FF2B5EF4-FFF2-40B4-BE49-F238E27FC236}">
                <a16:creationId xmlns:a16="http://schemas.microsoft.com/office/drawing/2014/main" xmlns="" id="{225F210C-FFEC-4C44-9C2E-FD928A6D629D}"/>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15</a:t>
            </a:fld>
            <a:endParaRPr lang="en-US" dirty="0">
              <a:solidFill>
                <a:prstClr val="black"/>
              </a:solidFill>
            </a:endParaRPr>
          </a:p>
        </p:txBody>
      </p:sp>
      <p:pic>
        <p:nvPicPr>
          <p:cNvPr id="5" name="Picture 4">
            <a:extLst>
              <a:ext uri="{FF2B5EF4-FFF2-40B4-BE49-F238E27FC236}">
                <a16:creationId xmlns:a16="http://schemas.microsoft.com/office/drawing/2014/main" xmlns="" id="{13A62571-030A-452E-8202-F585FA41D51E}"/>
              </a:ext>
            </a:extLst>
          </p:cNvPr>
          <p:cNvPicPr>
            <a:picLocks noChangeAspect="1"/>
          </p:cNvPicPr>
          <p:nvPr/>
        </p:nvPicPr>
        <p:blipFill>
          <a:blip r:embed="rId2"/>
          <a:stretch>
            <a:fillRect/>
          </a:stretch>
        </p:blipFill>
        <p:spPr>
          <a:xfrm>
            <a:off x="7429056" y="6023777"/>
            <a:ext cx="4321655" cy="630385"/>
          </a:xfrm>
          <a:prstGeom prst="rect">
            <a:avLst/>
          </a:prstGeom>
        </p:spPr>
      </p:pic>
    </p:spTree>
    <p:extLst>
      <p:ext uri="{BB962C8B-B14F-4D97-AF65-F5344CB8AC3E}">
        <p14:creationId xmlns:p14="http://schemas.microsoft.com/office/powerpoint/2010/main" xmlns="" val="400647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9AE01-5249-4522-82C6-63E0F438516C}"/>
              </a:ext>
            </a:extLst>
          </p:cNvPr>
          <p:cNvSpPr>
            <a:spLocks noGrp="1"/>
          </p:cNvSpPr>
          <p:nvPr>
            <p:ph type="title"/>
          </p:nvPr>
        </p:nvSpPr>
        <p:spPr/>
        <p:txBody>
          <a:bodyPr/>
          <a:lstStyle/>
          <a:p>
            <a:r>
              <a:rPr lang="en-US" dirty="0"/>
              <a:t>2019 Insurance Law Changes</a:t>
            </a:r>
          </a:p>
        </p:txBody>
      </p:sp>
      <p:sp>
        <p:nvSpPr>
          <p:cNvPr id="3" name="Content Placeholder 2">
            <a:extLst>
              <a:ext uri="{FF2B5EF4-FFF2-40B4-BE49-F238E27FC236}">
                <a16:creationId xmlns:a16="http://schemas.microsoft.com/office/drawing/2014/main" xmlns="" id="{D6C11B99-5CF4-4108-A53B-E3B2C439A4D3}"/>
              </a:ext>
            </a:extLst>
          </p:cNvPr>
          <p:cNvSpPr>
            <a:spLocks noGrp="1"/>
          </p:cNvSpPr>
          <p:nvPr>
            <p:ph idx="1"/>
          </p:nvPr>
        </p:nvSpPr>
        <p:spPr>
          <a:xfrm>
            <a:off x="609600" y="1611574"/>
            <a:ext cx="10972800" cy="4267200"/>
          </a:xfrm>
        </p:spPr>
        <p:txBody>
          <a:bodyPr/>
          <a:lstStyle/>
          <a:p>
            <a:pPr lvl="0"/>
            <a:r>
              <a:rPr lang="en-US" sz="2400" dirty="0"/>
              <a:t>Review and approve medical necessity criteria </a:t>
            </a:r>
            <a:r>
              <a:rPr lang="en-US" sz="2400" b="1" u="sng" dirty="0"/>
              <a:t>by OMH </a:t>
            </a:r>
            <a:r>
              <a:rPr lang="en-US" sz="2400" dirty="0"/>
              <a:t>and modify tools that are not clinically appropriate</a:t>
            </a:r>
          </a:p>
          <a:p>
            <a:pPr lvl="0"/>
            <a:r>
              <a:rPr lang="en-US" sz="2400" dirty="0"/>
              <a:t>Immediate access to </a:t>
            </a:r>
            <a:r>
              <a:rPr lang="en-US" sz="2400" b="1" u="sng" dirty="0"/>
              <a:t>medically necessary</a:t>
            </a:r>
            <a:r>
              <a:rPr lang="en-US" sz="2400" dirty="0"/>
              <a:t> ALL SUD treatment and no review </a:t>
            </a:r>
            <a:r>
              <a:rPr lang="en-US" sz="2400" b="1" u="sng" dirty="0"/>
              <a:t>for 28 days</a:t>
            </a:r>
            <a:r>
              <a:rPr lang="en-US" sz="2400" dirty="0"/>
              <a:t>.</a:t>
            </a:r>
          </a:p>
          <a:p>
            <a:pPr lvl="1"/>
            <a:r>
              <a:rPr lang="en-US" sz="2400" dirty="0"/>
              <a:t>Provider must notify insurer and patient of discharge plan/specify if services are in place/readily available</a:t>
            </a:r>
          </a:p>
          <a:p>
            <a:pPr lvl="1"/>
            <a:r>
              <a:rPr lang="en-US" sz="2400" dirty="0"/>
              <a:t>Requires periodic consultation at or just prior to 14</a:t>
            </a:r>
            <a:r>
              <a:rPr lang="en-US" sz="2400" baseline="30000" dirty="0"/>
              <a:t>th</a:t>
            </a:r>
            <a:r>
              <a:rPr lang="en-US" sz="2400" dirty="0"/>
              <a:t> day</a:t>
            </a:r>
          </a:p>
          <a:p>
            <a:pPr lvl="0"/>
            <a:r>
              <a:rPr lang="en-US" sz="2400" dirty="0"/>
              <a:t>Prevents prior authorization for formulary forms of MAT </a:t>
            </a:r>
          </a:p>
          <a:p>
            <a:pPr lvl="0"/>
            <a:r>
              <a:rPr lang="en-US" sz="2400" dirty="0"/>
              <a:t>Requires insurers to cover naloxone prescribed or dispensed to insured</a:t>
            </a:r>
          </a:p>
          <a:p>
            <a:pPr lvl="0"/>
            <a:r>
              <a:rPr lang="en-US" sz="2400" dirty="0"/>
              <a:t>Extends Ambulatory Patient Group (APG) rates through March 2023</a:t>
            </a:r>
          </a:p>
          <a:p>
            <a:pPr lvl="0"/>
            <a:endParaRPr lang="en-US" sz="2400" dirty="0"/>
          </a:p>
        </p:txBody>
      </p:sp>
      <p:sp>
        <p:nvSpPr>
          <p:cNvPr id="4" name="Slide Number Placeholder 3">
            <a:extLst>
              <a:ext uri="{FF2B5EF4-FFF2-40B4-BE49-F238E27FC236}">
                <a16:creationId xmlns:a16="http://schemas.microsoft.com/office/drawing/2014/main" xmlns="" id="{225F210C-FFEC-4C44-9C2E-FD928A6D629D}"/>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16</a:t>
            </a:fld>
            <a:endParaRPr lang="en-US" dirty="0">
              <a:solidFill>
                <a:prstClr val="black"/>
              </a:solidFill>
            </a:endParaRPr>
          </a:p>
        </p:txBody>
      </p:sp>
      <p:pic>
        <p:nvPicPr>
          <p:cNvPr id="5" name="Picture 4">
            <a:extLst>
              <a:ext uri="{FF2B5EF4-FFF2-40B4-BE49-F238E27FC236}">
                <a16:creationId xmlns:a16="http://schemas.microsoft.com/office/drawing/2014/main" xmlns="" id="{13A62571-030A-452E-8202-F585FA41D51E}"/>
              </a:ext>
            </a:extLst>
          </p:cNvPr>
          <p:cNvPicPr>
            <a:picLocks noChangeAspect="1"/>
          </p:cNvPicPr>
          <p:nvPr/>
        </p:nvPicPr>
        <p:blipFill>
          <a:blip r:embed="rId2"/>
          <a:stretch>
            <a:fillRect/>
          </a:stretch>
        </p:blipFill>
        <p:spPr>
          <a:xfrm>
            <a:off x="7436149" y="6072709"/>
            <a:ext cx="4321655" cy="630385"/>
          </a:xfrm>
          <a:prstGeom prst="rect">
            <a:avLst/>
          </a:prstGeom>
        </p:spPr>
      </p:pic>
    </p:spTree>
    <p:extLst>
      <p:ext uri="{BB962C8B-B14F-4D97-AF65-F5344CB8AC3E}">
        <p14:creationId xmlns:p14="http://schemas.microsoft.com/office/powerpoint/2010/main" xmlns="" val="429086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9AE01-5249-4522-82C6-63E0F438516C}"/>
              </a:ext>
            </a:extLst>
          </p:cNvPr>
          <p:cNvSpPr>
            <a:spLocks noGrp="1"/>
          </p:cNvSpPr>
          <p:nvPr>
            <p:ph type="title"/>
          </p:nvPr>
        </p:nvSpPr>
        <p:spPr/>
        <p:txBody>
          <a:bodyPr/>
          <a:lstStyle/>
          <a:p>
            <a:r>
              <a:rPr lang="en-US" dirty="0"/>
              <a:t>2019 Insurance Law Changes</a:t>
            </a:r>
          </a:p>
        </p:txBody>
      </p:sp>
      <p:sp>
        <p:nvSpPr>
          <p:cNvPr id="3" name="Content Placeholder 2">
            <a:extLst>
              <a:ext uri="{FF2B5EF4-FFF2-40B4-BE49-F238E27FC236}">
                <a16:creationId xmlns:a16="http://schemas.microsoft.com/office/drawing/2014/main" xmlns="" id="{D6C11B99-5CF4-4108-A53B-E3B2C439A4D3}"/>
              </a:ext>
            </a:extLst>
          </p:cNvPr>
          <p:cNvSpPr>
            <a:spLocks noGrp="1"/>
          </p:cNvSpPr>
          <p:nvPr>
            <p:ph idx="1"/>
          </p:nvPr>
        </p:nvSpPr>
        <p:spPr>
          <a:xfrm>
            <a:off x="599440" y="1417639"/>
            <a:ext cx="10972800" cy="4267200"/>
          </a:xfrm>
        </p:spPr>
        <p:txBody>
          <a:bodyPr/>
          <a:lstStyle/>
          <a:p>
            <a:pPr lvl="0"/>
            <a:r>
              <a:rPr lang="en-US" sz="2600" dirty="0"/>
              <a:t>Co-payments for SUD/MH OPT = doctor’s visit (SUD = large group only)</a:t>
            </a:r>
          </a:p>
          <a:p>
            <a:pPr lvl="0"/>
            <a:r>
              <a:rPr lang="en-US" sz="2600" dirty="0"/>
              <a:t>Limits co-payments to 1/day (large group only)</a:t>
            </a:r>
          </a:p>
          <a:p>
            <a:pPr lvl="0"/>
            <a:r>
              <a:rPr lang="en-US" sz="2600" dirty="0"/>
              <a:t>Insurers can limit in-network to NYS OASAS licensed, certified or authorized</a:t>
            </a:r>
          </a:p>
          <a:p>
            <a:pPr lvl="0"/>
            <a:r>
              <a:rPr lang="en-US" sz="2600" dirty="0"/>
              <a:t>Require out of state providers to be licensed by their own state and accredited.</a:t>
            </a:r>
          </a:p>
          <a:p>
            <a:pPr lvl="0"/>
            <a:r>
              <a:rPr lang="en-US" sz="2600" dirty="0"/>
              <a:t>Limit Medicaid managed care court-ordered treatment to NYS OASAS programs when possible</a:t>
            </a:r>
          </a:p>
          <a:p>
            <a:pPr lvl="0"/>
            <a:r>
              <a:rPr lang="en-US" sz="2600" dirty="0"/>
              <a:t>Enhanced network adequacy reporting by insurers and enforcement by DFS/DOH</a:t>
            </a:r>
          </a:p>
          <a:p>
            <a:pPr lvl="0"/>
            <a:endParaRPr lang="en-US" sz="2400" dirty="0"/>
          </a:p>
          <a:p>
            <a:pPr lvl="0"/>
            <a:endParaRPr lang="en-US" sz="2400" dirty="0"/>
          </a:p>
        </p:txBody>
      </p:sp>
      <p:sp>
        <p:nvSpPr>
          <p:cNvPr id="4" name="Slide Number Placeholder 3">
            <a:extLst>
              <a:ext uri="{FF2B5EF4-FFF2-40B4-BE49-F238E27FC236}">
                <a16:creationId xmlns:a16="http://schemas.microsoft.com/office/drawing/2014/main" xmlns="" id="{225F210C-FFEC-4C44-9C2E-FD928A6D629D}"/>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17</a:t>
            </a:fld>
            <a:endParaRPr lang="en-US" dirty="0">
              <a:solidFill>
                <a:prstClr val="black"/>
              </a:solidFill>
            </a:endParaRPr>
          </a:p>
        </p:txBody>
      </p:sp>
      <p:pic>
        <p:nvPicPr>
          <p:cNvPr id="5" name="Picture 4">
            <a:extLst>
              <a:ext uri="{FF2B5EF4-FFF2-40B4-BE49-F238E27FC236}">
                <a16:creationId xmlns:a16="http://schemas.microsoft.com/office/drawing/2014/main" xmlns="" id="{13A62571-030A-452E-8202-F585FA41D51E}"/>
              </a:ext>
            </a:extLst>
          </p:cNvPr>
          <p:cNvPicPr>
            <a:picLocks noChangeAspect="1"/>
          </p:cNvPicPr>
          <p:nvPr/>
        </p:nvPicPr>
        <p:blipFill>
          <a:blip r:embed="rId2"/>
          <a:stretch>
            <a:fillRect/>
          </a:stretch>
        </p:blipFill>
        <p:spPr>
          <a:xfrm>
            <a:off x="7436149" y="6072709"/>
            <a:ext cx="4321655" cy="630385"/>
          </a:xfrm>
          <a:prstGeom prst="rect">
            <a:avLst/>
          </a:prstGeom>
        </p:spPr>
      </p:pic>
    </p:spTree>
    <p:extLst>
      <p:ext uri="{BB962C8B-B14F-4D97-AF65-F5344CB8AC3E}">
        <p14:creationId xmlns:p14="http://schemas.microsoft.com/office/powerpoint/2010/main" xmlns="" val="323833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9AE01-5249-4522-82C6-63E0F438516C}"/>
              </a:ext>
            </a:extLst>
          </p:cNvPr>
          <p:cNvSpPr>
            <a:spLocks noGrp="1"/>
          </p:cNvSpPr>
          <p:nvPr>
            <p:ph type="title"/>
          </p:nvPr>
        </p:nvSpPr>
        <p:spPr/>
        <p:txBody>
          <a:bodyPr/>
          <a:lstStyle/>
          <a:p>
            <a:r>
              <a:rPr lang="en-US" dirty="0"/>
              <a:t>2019 Insurance Law Changes</a:t>
            </a:r>
          </a:p>
        </p:txBody>
      </p:sp>
      <p:sp>
        <p:nvSpPr>
          <p:cNvPr id="3" name="Content Placeholder 2">
            <a:extLst>
              <a:ext uri="{FF2B5EF4-FFF2-40B4-BE49-F238E27FC236}">
                <a16:creationId xmlns:a16="http://schemas.microsoft.com/office/drawing/2014/main" xmlns="" id="{D6C11B99-5CF4-4108-A53B-E3B2C439A4D3}"/>
              </a:ext>
            </a:extLst>
          </p:cNvPr>
          <p:cNvSpPr>
            <a:spLocks noGrp="1"/>
          </p:cNvSpPr>
          <p:nvPr>
            <p:ph idx="1"/>
          </p:nvPr>
        </p:nvSpPr>
        <p:spPr>
          <a:xfrm>
            <a:off x="609600" y="1417639"/>
            <a:ext cx="10972800" cy="4267200"/>
          </a:xfrm>
        </p:spPr>
        <p:txBody>
          <a:bodyPr/>
          <a:lstStyle/>
          <a:p>
            <a:r>
              <a:rPr lang="en-US" sz="2800" dirty="0"/>
              <a:t>Prohibit retaliation by insurers against providers who complain of parity violations</a:t>
            </a:r>
          </a:p>
          <a:p>
            <a:pPr lvl="0"/>
            <a:r>
              <a:rPr lang="en-US" sz="2800" dirty="0"/>
              <a:t>No prior authorization for adolescent MH inpatient treatment</a:t>
            </a:r>
          </a:p>
          <a:p>
            <a:pPr lvl="0"/>
            <a:r>
              <a:rPr lang="en-US" sz="2800" dirty="0"/>
              <a:t>Enhanced MH/SUD parity law compliance by providing consumers w/more detailed information regarding their compliance analysis </a:t>
            </a:r>
          </a:p>
          <a:p>
            <a:pPr lvl="0"/>
            <a:r>
              <a:rPr lang="en-US" sz="2800" dirty="0"/>
              <a:t>NYS parity protections for MH/Autism services/updates</a:t>
            </a:r>
          </a:p>
          <a:p>
            <a:pPr lvl="0"/>
            <a:r>
              <a:rPr lang="en-US" sz="2800" dirty="0"/>
              <a:t>Hospitals must have protocols for MAT (bupe) induction in ED and/or linkages to subsequent care with community MAT providers</a:t>
            </a:r>
          </a:p>
          <a:p>
            <a:pPr lvl="0"/>
            <a:endParaRPr lang="en-US" sz="2400" dirty="0"/>
          </a:p>
          <a:p>
            <a:pPr lvl="0"/>
            <a:endParaRPr lang="en-US" sz="2400" dirty="0"/>
          </a:p>
        </p:txBody>
      </p:sp>
      <p:sp>
        <p:nvSpPr>
          <p:cNvPr id="4" name="Slide Number Placeholder 3">
            <a:extLst>
              <a:ext uri="{FF2B5EF4-FFF2-40B4-BE49-F238E27FC236}">
                <a16:creationId xmlns:a16="http://schemas.microsoft.com/office/drawing/2014/main" xmlns="" id="{225F210C-FFEC-4C44-9C2E-FD928A6D629D}"/>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18</a:t>
            </a:fld>
            <a:endParaRPr lang="en-US" dirty="0">
              <a:solidFill>
                <a:prstClr val="black"/>
              </a:solidFill>
            </a:endParaRPr>
          </a:p>
        </p:txBody>
      </p:sp>
      <p:pic>
        <p:nvPicPr>
          <p:cNvPr id="5" name="Picture 4">
            <a:extLst>
              <a:ext uri="{FF2B5EF4-FFF2-40B4-BE49-F238E27FC236}">
                <a16:creationId xmlns:a16="http://schemas.microsoft.com/office/drawing/2014/main" xmlns="" id="{13A62571-030A-452E-8202-F585FA41D51E}"/>
              </a:ext>
            </a:extLst>
          </p:cNvPr>
          <p:cNvPicPr>
            <a:picLocks noChangeAspect="1"/>
          </p:cNvPicPr>
          <p:nvPr/>
        </p:nvPicPr>
        <p:blipFill>
          <a:blip r:embed="rId2"/>
          <a:stretch>
            <a:fillRect/>
          </a:stretch>
        </p:blipFill>
        <p:spPr>
          <a:xfrm>
            <a:off x="7436149" y="6072709"/>
            <a:ext cx="4321655" cy="630385"/>
          </a:xfrm>
          <a:prstGeom prst="rect">
            <a:avLst/>
          </a:prstGeom>
        </p:spPr>
      </p:pic>
    </p:spTree>
    <p:extLst>
      <p:ext uri="{BB962C8B-B14F-4D97-AF65-F5344CB8AC3E}">
        <p14:creationId xmlns:p14="http://schemas.microsoft.com/office/powerpoint/2010/main" xmlns="" val="302095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E0E43-BB58-4CDD-9BAA-783D8D4746B0}"/>
              </a:ext>
            </a:extLst>
          </p:cNvPr>
          <p:cNvSpPr>
            <a:spLocks noGrp="1"/>
          </p:cNvSpPr>
          <p:nvPr>
            <p:ph type="title"/>
          </p:nvPr>
        </p:nvSpPr>
        <p:spPr/>
        <p:txBody>
          <a:bodyPr/>
          <a:lstStyle/>
          <a:p>
            <a:r>
              <a:rPr lang="en-US" dirty="0"/>
              <a:t>2018: CHAMP</a:t>
            </a:r>
          </a:p>
        </p:txBody>
      </p:sp>
      <p:sp>
        <p:nvSpPr>
          <p:cNvPr id="3" name="Content Placeholder 2">
            <a:extLst>
              <a:ext uri="{FF2B5EF4-FFF2-40B4-BE49-F238E27FC236}">
                <a16:creationId xmlns:a16="http://schemas.microsoft.com/office/drawing/2014/main" xmlns="" id="{47BFFEB0-FD00-429E-85D4-797B06D76CAA}"/>
              </a:ext>
            </a:extLst>
          </p:cNvPr>
          <p:cNvSpPr>
            <a:spLocks noGrp="1"/>
          </p:cNvSpPr>
          <p:nvPr>
            <p:ph idx="1"/>
          </p:nvPr>
        </p:nvSpPr>
        <p:spPr/>
        <p:txBody>
          <a:bodyPr/>
          <a:lstStyle/>
          <a:p>
            <a:r>
              <a:rPr lang="en-US" sz="2400" dirty="0"/>
              <a:t>NYS Legislature created a statewide Ombudsman program to help consumers &amp; providers with health insurance coverage for MH / SUD services</a:t>
            </a:r>
          </a:p>
          <a:p>
            <a:r>
              <a:rPr lang="en-US" sz="2400" dirty="0"/>
              <a:t>Program overseen by OASAS in consultation with OMH</a:t>
            </a:r>
          </a:p>
          <a:p>
            <a:r>
              <a:rPr lang="en-US" sz="2400" dirty="0"/>
              <a:t>OASAS &amp; OMH contracted with Community Service Society (CSS), working with Legal Action Center (LAC) and NYS Council for Community Behavioral Health (NYS Council) to run the program</a:t>
            </a:r>
          </a:p>
          <a:p>
            <a:r>
              <a:rPr lang="en-US" sz="2400" dirty="0"/>
              <a:t>Program named CHAMP (</a:t>
            </a:r>
            <a:r>
              <a:rPr lang="en-US" sz="2400" u="sng" dirty="0"/>
              <a:t>C</a:t>
            </a:r>
            <a:r>
              <a:rPr lang="en-US" sz="2400" dirty="0"/>
              <a:t>ommunity </a:t>
            </a:r>
            <a:r>
              <a:rPr lang="en-US" sz="2400" u="sng" dirty="0"/>
              <a:t>H</a:t>
            </a:r>
            <a:r>
              <a:rPr lang="en-US" sz="2400" dirty="0"/>
              <a:t>ealth access to </a:t>
            </a:r>
            <a:r>
              <a:rPr lang="en-US" sz="2400" u="sng" dirty="0"/>
              <a:t>A</a:t>
            </a:r>
            <a:r>
              <a:rPr lang="en-US" sz="2400" dirty="0"/>
              <a:t>ddiction and </a:t>
            </a:r>
            <a:r>
              <a:rPr lang="en-US" sz="2400" u="sng" dirty="0"/>
              <a:t>M</a:t>
            </a:r>
            <a:r>
              <a:rPr lang="en-US" sz="2400" dirty="0"/>
              <a:t>ental healthcare </a:t>
            </a:r>
            <a:r>
              <a:rPr lang="en-US" sz="2400" u="sng" dirty="0"/>
              <a:t>P</a:t>
            </a:r>
            <a:r>
              <a:rPr lang="en-US" sz="2400" dirty="0"/>
              <a:t>roject)</a:t>
            </a:r>
          </a:p>
          <a:p>
            <a:r>
              <a:rPr lang="en-US" sz="2400" b="1" dirty="0">
                <a:solidFill>
                  <a:srgbClr val="FF0000"/>
                </a:solidFill>
              </a:rPr>
              <a:t>CHAMP HELPLINE – 888-614-5400</a:t>
            </a:r>
          </a:p>
          <a:p>
            <a:r>
              <a:rPr lang="en-US" sz="2400" dirty="0"/>
              <a:t>OMBUDS email – Ombuds@oasas.ny.gov</a:t>
            </a:r>
          </a:p>
          <a:p>
            <a:endParaRPr lang="en-US" dirty="0"/>
          </a:p>
        </p:txBody>
      </p:sp>
      <p:sp>
        <p:nvSpPr>
          <p:cNvPr id="4" name="Slide Number Placeholder 3">
            <a:extLst>
              <a:ext uri="{FF2B5EF4-FFF2-40B4-BE49-F238E27FC236}">
                <a16:creationId xmlns:a16="http://schemas.microsoft.com/office/drawing/2014/main" xmlns="" id="{1BAE039E-3CED-420C-B068-8E6A297E5625}"/>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19</a:t>
            </a:fld>
            <a:endParaRPr lang="en-US" dirty="0">
              <a:solidFill>
                <a:prstClr val="black"/>
              </a:solidFill>
            </a:endParaRPr>
          </a:p>
        </p:txBody>
      </p:sp>
      <p:pic>
        <p:nvPicPr>
          <p:cNvPr id="5" name="Picture 4">
            <a:extLst>
              <a:ext uri="{FF2B5EF4-FFF2-40B4-BE49-F238E27FC236}">
                <a16:creationId xmlns:a16="http://schemas.microsoft.com/office/drawing/2014/main" xmlns="" id="{F6F1EF4B-6D0B-40D4-BA32-50DF422F996E}"/>
              </a:ext>
            </a:extLst>
          </p:cNvPr>
          <p:cNvPicPr>
            <a:picLocks noChangeAspect="1"/>
          </p:cNvPicPr>
          <p:nvPr/>
        </p:nvPicPr>
        <p:blipFill>
          <a:blip r:embed="rId2"/>
          <a:stretch>
            <a:fillRect/>
          </a:stretch>
        </p:blipFill>
        <p:spPr>
          <a:xfrm>
            <a:off x="7368096" y="6049961"/>
            <a:ext cx="4321655" cy="630385"/>
          </a:xfrm>
          <a:prstGeom prst="rect">
            <a:avLst/>
          </a:prstGeom>
        </p:spPr>
      </p:pic>
    </p:spTree>
    <p:extLst>
      <p:ext uri="{BB962C8B-B14F-4D97-AF65-F5344CB8AC3E}">
        <p14:creationId xmlns:p14="http://schemas.microsoft.com/office/powerpoint/2010/main" xmlns="" val="409468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609600" y="388189"/>
            <a:ext cx="10972800" cy="1017917"/>
          </a:xfrm>
        </p:spPr>
        <p:txBody>
          <a:bodyPr/>
          <a:lstStyle/>
          <a:p>
            <a:r>
              <a:rPr lang="en-US" sz="7200" dirty="0">
                <a:latin typeface="Arial Black" panose="020B0A04020102020204" pitchFamily="34" charset="0"/>
              </a:rPr>
              <a:t>Menu </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442824" y="1466491"/>
            <a:ext cx="11289102" cy="5106838"/>
          </a:xfrm>
        </p:spPr>
        <p:txBody>
          <a:bodyPr>
            <a:normAutofit fontScale="62500" lnSpcReduction="20000"/>
          </a:bodyPr>
          <a:lstStyle/>
          <a:p>
            <a:pPr>
              <a:lnSpc>
                <a:spcPct val="120000"/>
              </a:lnSpc>
            </a:pPr>
            <a:r>
              <a:rPr lang="en-US" dirty="0"/>
              <a:t>Defining the Issue</a:t>
            </a:r>
          </a:p>
          <a:p>
            <a:pPr>
              <a:lnSpc>
                <a:spcPct val="120000"/>
              </a:lnSpc>
            </a:pPr>
            <a:r>
              <a:rPr lang="en-US" dirty="0"/>
              <a:t>Common Terms</a:t>
            </a:r>
          </a:p>
          <a:p>
            <a:pPr>
              <a:lnSpc>
                <a:spcPct val="120000"/>
              </a:lnSpc>
            </a:pPr>
            <a:r>
              <a:rPr lang="en-US" dirty="0"/>
              <a:t>The problem, the solution, CHAMP</a:t>
            </a:r>
          </a:p>
          <a:p>
            <a:pPr>
              <a:lnSpc>
                <a:spcPct val="120000"/>
              </a:lnSpc>
            </a:pPr>
            <a:r>
              <a:rPr lang="en-US" dirty="0"/>
              <a:t>Do New York State Laws apply to my insurance?</a:t>
            </a:r>
          </a:p>
          <a:p>
            <a:pPr>
              <a:lnSpc>
                <a:spcPct val="120000"/>
              </a:lnSpc>
            </a:pPr>
            <a:r>
              <a:rPr lang="en-US" dirty="0"/>
              <a:t>What MH and SUD is covered by Commercial Insurance?</a:t>
            </a:r>
          </a:p>
          <a:p>
            <a:pPr>
              <a:lnSpc>
                <a:spcPct val="120000"/>
              </a:lnSpc>
            </a:pPr>
            <a:r>
              <a:rPr lang="en-US" dirty="0"/>
              <a:t>What is in network vs. out of network?</a:t>
            </a:r>
          </a:p>
          <a:p>
            <a:pPr>
              <a:lnSpc>
                <a:spcPct val="120000"/>
              </a:lnSpc>
            </a:pPr>
            <a:r>
              <a:rPr lang="en-US" dirty="0"/>
              <a:t>What is Utilization Review?</a:t>
            </a:r>
          </a:p>
          <a:p>
            <a:pPr lvl="0">
              <a:lnSpc>
                <a:spcPct val="120000"/>
              </a:lnSpc>
            </a:pPr>
            <a:r>
              <a:rPr lang="en-US" dirty="0"/>
              <a:t>What is an appeals process?</a:t>
            </a:r>
          </a:p>
          <a:p>
            <a:pPr lvl="0">
              <a:lnSpc>
                <a:spcPct val="120000"/>
              </a:lnSpc>
            </a:pPr>
            <a:r>
              <a:rPr lang="en-US" dirty="0"/>
              <a:t>Common Questions</a:t>
            </a:r>
          </a:p>
          <a:p>
            <a:pPr lvl="0">
              <a:lnSpc>
                <a:spcPct val="120000"/>
              </a:lnSpc>
            </a:pPr>
            <a:r>
              <a:rPr lang="en-US" dirty="0"/>
              <a:t>Resources</a:t>
            </a:r>
          </a:p>
        </p:txBody>
      </p:sp>
      <p:pic>
        <p:nvPicPr>
          <p:cNvPr id="4" name="Picture 3">
            <a:extLst>
              <a:ext uri="{FF2B5EF4-FFF2-40B4-BE49-F238E27FC236}">
                <a16:creationId xmlns:a16="http://schemas.microsoft.com/office/drawing/2014/main" xmlns="" id="{5D561882-B4A7-4C74-818E-9F63CFF7692C}"/>
              </a:ext>
            </a:extLst>
          </p:cNvPr>
          <p:cNvPicPr>
            <a:picLocks noChangeAspect="1"/>
          </p:cNvPicPr>
          <p:nvPr/>
        </p:nvPicPr>
        <p:blipFill>
          <a:blip r:embed="rId2"/>
          <a:stretch>
            <a:fillRect/>
          </a:stretch>
        </p:blipFill>
        <p:spPr>
          <a:xfrm>
            <a:off x="7427521" y="6003329"/>
            <a:ext cx="4321655" cy="630385"/>
          </a:xfrm>
          <a:prstGeom prst="rect">
            <a:avLst/>
          </a:prstGeom>
        </p:spPr>
      </p:pic>
    </p:spTree>
    <p:extLst>
      <p:ext uri="{BB962C8B-B14F-4D97-AF65-F5344CB8AC3E}">
        <p14:creationId xmlns:p14="http://schemas.microsoft.com/office/powerpoint/2010/main" xmlns="" val="373409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6F38F-09EE-49B8-BE64-CB1094AEFBB6}"/>
              </a:ext>
            </a:extLst>
          </p:cNvPr>
          <p:cNvSpPr>
            <a:spLocks noGrp="1"/>
          </p:cNvSpPr>
          <p:nvPr>
            <p:ph type="title"/>
          </p:nvPr>
        </p:nvSpPr>
        <p:spPr/>
        <p:txBody>
          <a:bodyPr/>
          <a:lstStyle/>
          <a:p>
            <a:r>
              <a:rPr lang="en-US" dirty="0"/>
              <a:t>CHAMP</a:t>
            </a:r>
          </a:p>
        </p:txBody>
      </p:sp>
      <p:sp>
        <p:nvSpPr>
          <p:cNvPr id="3" name="Content Placeholder 2">
            <a:extLst>
              <a:ext uri="{FF2B5EF4-FFF2-40B4-BE49-F238E27FC236}">
                <a16:creationId xmlns:a16="http://schemas.microsoft.com/office/drawing/2014/main" xmlns="" id="{91F6E214-C47D-49A0-A169-DAF73DA674C8}"/>
              </a:ext>
            </a:extLst>
          </p:cNvPr>
          <p:cNvSpPr>
            <a:spLocks noGrp="1"/>
          </p:cNvSpPr>
          <p:nvPr>
            <p:ph idx="1"/>
          </p:nvPr>
        </p:nvSpPr>
        <p:spPr>
          <a:xfrm>
            <a:off x="609600" y="1681480"/>
            <a:ext cx="10972800" cy="4267200"/>
          </a:xfrm>
        </p:spPr>
        <p:txBody>
          <a:bodyPr/>
          <a:lstStyle/>
          <a:p>
            <a:r>
              <a:rPr lang="en-US" sz="2000" dirty="0"/>
              <a:t>Community Service Society (CSS) operates several independent statewide health insurance assistance programs serving 100,000 New Yorkers annually</a:t>
            </a:r>
          </a:p>
          <a:p>
            <a:r>
              <a:rPr lang="en-US" sz="2000" dirty="0"/>
              <a:t>CSS health insurance assistance programs work</a:t>
            </a:r>
          </a:p>
          <a:p>
            <a:pPr lvl="1"/>
            <a:r>
              <a:rPr lang="en-US" sz="2000" dirty="0"/>
              <a:t>Hub and spokes	</a:t>
            </a:r>
          </a:p>
          <a:p>
            <a:pPr lvl="2"/>
            <a:r>
              <a:rPr lang="en-US" sz="2000" dirty="0"/>
              <a:t>Central Hub: CSS</a:t>
            </a:r>
          </a:p>
          <a:p>
            <a:pPr lvl="2"/>
            <a:r>
              <a:rPr lang="en-US" sz="2000" dirty="0"/>
              <a:t>Spokes—4 Specialists: Legal Action Center (LAC), NYS Council for Community Behavioral Health (NYS Council), Medicare Rights Center, Legal Aid Society</a:t>
            </a:r>
          </a:p>
          <a:p>
            <a:pPr lvl="2"/>
            <a:r>
              <a:rPr lang="en-US" sz="2000" dirty="0"/>
              <a:t>Spokes— 5 CBOs: Adirondack Health Institute (North); Community Action of Staten Island (NYC); Family and Children’s Association (LI); Family Counseling Services of Cortland County (CNY); Save the Michaels of the World (WNY)</a:t>
            </a:r>
          </a:p>
          <a:p>
            <a:pPr lvl="1"/>
            <a:r>
              <a:rPr lang="en-US" sz="2000" dirty="0"/>
              <a:t>All payers &amp; uninsured</a:t>
            </a:r>
          </a:p>
          <a:p>
            <a:endParaRPr lang="en-US" dirty="0"/>
          </a:p>
        </p:txBody>
      </p:sp>
      <p:sp>
        <p:nvSpPr>
          <p:cNvPr id="4" name="Slide Number Placeholder 3">
            <a:extLst>
              <a:ext uri="{FF2B5EF4-FFF2-40B4-BE49-F238E27FC236}">
                <a16:creationId xmlns:a16="http://schemas.microsoft.com/office/drawing/2014/main" xmlns="" id="{37D9E717-8D8E-4C8C-B256-7401FCD6779F}"/>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20</a:t>
            </a:fld>
            <a:endParaRPr lang="en-US">
              <a:solidFill>
                <a:prstClr val="black"/>
              </a:solidFill>
            </a:endParaRPr>
          </a:p>
        </p:txBody>
      </p:sp>
      <p:pic>
        <p:nvPicPr>
          <p:cNvPr id="5" name="Picture 4">
            <a:extLst>
              <a:ext uri="{FF2B5EF4-FFF2-40B4-BE49-F238E27FC236}">
                <a16:creationId xmlns:a16="http://schemas.microsoft.com/office/drawing/2014/main" xmlns="" id="{015E56D0-1085-4EE7-94AE-BDD947E886BA}"/>
              </a:ext>
            </a:extLst>
          </p:cNvPr>
          <p:cNvPicPr>
            <a:picLocks noChangeAspect="1"/>
          </p:cNvPicPr>
          <p:nvPr/>
        </p:nvPicPr>
        <p:blipFill>
          <a:blip r:embed="rId2"/>
          <a:stretch>
            <a:fillRect/>
          </a:stretch>
        </p:blipFill>
        <p:spPr>
          <a:xfrm>
            <a:off x="7378256" y="6066556"/>
            <a:ext cx="4321655" cy="630385"/>
          </a:xfrm>
          <a:prstGeom prst="rect">
            <a:avLst/>
          </a:prstGeom>
        </p:spPr>
      </p:pic>
    </p:spTree>
    <p:extLst>
      <p:ext uri="{BB962C8B-B14F-4D97-AF65-F5344CB8AC3E}">
        <p14:creationId xmlns:p14="http://schemas.microsoft.com/office/powerpoint/2010/main" xmlns="" val="381665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AD5415-4530-4F97-BEB7-32C284E48AD3}"/>
              </a:ext>
            </a:extLst>
          </p:cNvPr>
          <p:cNvSpPr>
            <a:spLocks noGrp="1"/>
          </p:cNvSpPr>
          <p:nvPr>
            <p:ph type="title"/>
          </p:nvPr>
        </p:nvSpPr>
        <p:spPr/>
        <p:txBody>
          <a:bodyPr/>
          <a:lstStyle/>
          <a:p>
            <a:r>
              <a:rPr lang="en-US" dirty="0"/>
              <a:t>CHAMP</a:t>
            </a:r>
          </a:p>
        </p:txBody>
      </p:sp>
      <p:sp>
        <p:nvSpPr>
          <p:cNvPr id="3" name="Content Placeholder 2">
            <a:extLst>
              <a:ext uri="{FF2B5EF4-FFF2-40B4-BE49-F238E27FC236}">
                <a16:creationId xmlns:a16="http://schemas.microsoft.com/office/drawing/2014/main" xmlns="" id="{DFACF980-7D00-4BB5-80BD-52959A372F19}"/>
              </a:ext>
            </a:extLst>
          </p:cNvPr>
          <p:cNvSpPr>
            <a:spLocks noGrp="1"/>
          </p:cNvSpPr>
          <p:nvPr>
            <p:ph idx="1"/>
          </p:nvPr>
        </p:nvSpPr>
        <p:spPr/>
        <p:txBody>
          <a:bodyPr/>
          <a:lstStyle/>
          <a:p>
            <a:pPr fontAlgn="t"/>
            <a:r>
              <a:rPr lang="en-US" sz="2400" b="1" dirty="0"/>
              <a:t>Helpline – 888-614-5400</a:t>
            </a:r>
            <a:endParaRPr lang="en-US" sz="2400" dirty="0"/>
          </a:p>
          <a:p>
            <a:pPr fontAlgn="t"/>
            <a:r>
              <a:rPr lang="en-US" sz="2400" b="1" dirty="0"/>
              <a:t>CBO oversight/support</a:t>
            </a:r>
            <a:endParaRPr lang="en-US" sz="2400" dirty="0"/>
          </a:p>
          <a:p>
            <a:pPr fontAlgn="t"/>
            <a:r>
              <a:rPr lang="en-US" sz="2400" b="1" dirty="0"/>
              <a:t>Sentinel trends </a:t>
            </a:r>
            <a:endParaRPr lang="en-US" sz="2400" dirty="0"/>
          </a:p>
          <a:p>
            <a:pPr fontAlgn="t"/>
            <a:r>
              <a:rPr lang="en-US" sz="2400" b="1" dirty="0"/>
              <a:t>Training &amp; TA </a:t>
            </a:r>
            <a:endParaRPr lang="en-US" sz="2400" dirty="0"/>
          </a:p>
          <a:p>
            <a:pPr fontAlgn="t"/>
            <a:r>
              <a:rPr lang="en-US" sz="2400" b="1" dirty="0"/>
              <a:t>Complex cases/appeals</a:t>
            </a:r>
            <a:endParaRPr lang="en-US" sz="2400" dirty="0"/>
          </a:p>
          <a:p>
            <a:pPr fontAlgn="t"/>
            <a:r>
              <a:rPr lang="en-US" sz="2400" b="1" dirty="0"/>
              <a:t>Outreach/engagement</a:t>
            </a:r>
            <a:endParaRPr lang="en-US" sz="2400" dirty="0"/>
          </a:p>
          <a:p>
            <a:pPr fontAlgn="t"/>
            <a:r>
              <a:rPr lang="en-US" sz="2400" b="1" dirty="0"/>
              <a:t>Community education</a:t>
            </a:r>
            <a:endParaRPr lang="en-US" sz="2400" dirty="0"/>
          </a:p>
          <a:p>
            <a:pPr fontAlgn="t"/>
            <a:r>
              <a:rPr lang="en-US" sz="2400" b="1" dirty="0"/>
              <a:t>Casework (appeals/access to care)</a:t>
            </a:r>
            <a:endParaRPr lang="en-US" sz="2400" dirty="0"/>
          </a:p>
          <a:p>
            <a:endParaRPr lang="en-US" dirty="0"/>
          </a:p>
        </p:txBody>
      </p:sp>
      <p:sp>
        <p:nvSpPr>
          <p:cNvPr id="4" name="Slide Number Placeholder 3">
            <a:extLst>
              <a:ext uri="{FF2B5EF4-FFF2-40B4-BE49-F238E27FC236}">
                <a16:creationId xmlns:a16="http://schemas.microsoft.com/office/drawing/2014/main" xmlns="" id="{4A244E17-910A-482D-8C87-51AA9B032746}"/>
              </a:ext>
            </a:extLst>
          </p:cNvPr>
          <p:cNvSpPr>
            <a:spLocks noGrp="1"/>
          </p:cNvSpPr>
          <p:nvPr>
            <p:ph type="sldNum" sz="quarter" idx="10"/>
          </p:nvPr>
        </p:nvSpPr>
        <p:spPr>
          <a:xfrm>
            <a:off x="9347200" y="6415615"/>
            <a:ext cx="2844800" cy="476251"/>
          </a:xfrm>
        </p:spPr>
        <p:txBody>
          <a:bodyPr/>
          <a:lstStyle/>
          <a:p>
            <a:pPr>
              <a:defRPr/>
            </a:pPr>
            <a:fld id="{C7B31D74-2052-4419-B11C-D9908E73BE61}" type="slidenum">
              <a:rPr lang="en-US" smtClean="0">
                <a:solidFill>
                  <a:prstClr val="black"/>
                </a:solidFill>
              </a:rPr>
              <a:pPr>
                <a:defRPr/>
              </a:pPr>
              <a:t>21</a:t>
            </a:fld>
            <a:endParaRPr lang="en-US">
              <a:solidFill>
                <a:prstClr val="black"/>
              </a:solidFill>
            </a:endParaRPr>
          </a:p>
        </p:txBody>
      </p:sp>
      <p:pic>
        <p:nvPicPr>
          <p:cNvPr id="5" name="Picture 4">
            <a:extLst>
              <a:ext uri="{FF2B5EF4-FFF2-40B4-BE49-F238E27FC236}">
                <a16:creationId xmlns:a16="http://schemas.microsoft.com/office/drawing/2014/main" xmlns="" id="{A2069557-7382-4CA4-A9E5-F135841779A4}"/>
              </a:ext>
            </a:extLst>
          </p:cNvPr>
          <p:cNvPicPr>
            <a:picLocks noChangeAspect="1"/>
          </p:cNvPicPr>
          <p:nvPr/>
        </p:nvPicPr>
        <p:blipFill>
          <a:blip r:embed="rId2"/>
          <a:stretch>
            <a:fillRect/>
          </a:stretch>
        </p:blipFill>
        <p:spPr>
          <a:xfrm>
            <a:off x="7626505" y="6049961"/>
            <a:ext cx="4321655" cy="672572"/>
          </a:xfrm>
          <a:prstGeom prst="rect">
            <a:avLst/>
          </a:prstGeom>
        </p:spPr>
      </p:pic>
    </p:spTree>
    <p:extLst>
      <p:ext uri="{BB962C8B-B14F-4D97-AF65-F5344CB8AC3E}">
        <p14:creationId xmlns:p14="http://schemas.microsoft.com/office/powerpoint/2010/main" xmlns="" val="117345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70365-3B29-46D0-A2B1-FA7EE4320C7F}"/>
              </a:ext>
            </a:extLst>
          </p:cNvPr>
          <p:cNvSpPr>
            <a:spLocks noGrp="1"/>
          </p:cNvSpPr>
          <p:nvPr>
            <p:ph type="title"/>
          </p:nvPr>
        </p:nvSpPr>
        <p:spPr/>
        <p:txBody>
          <a:bodyPr/>
          <a:lstStyle/>
          <a:p>
            <a:r>
              <a:rPr lang="en-US" dirty="0"/>
              <a:t>CHAMP</a:t>
            </a:r>
          </a:p>
        </p:txBody>
      </p:sp>
      <p:sp>
        <p:nvSpPr>
          <p:cNvPr id="4" name="Slide Number Placeholder 3">
            <a:extLst>
              <a:ext uri="{FF2B5EF4-FFF2-40B4-BE49-F238E27FC236}">
                <a16:creationId xmlns:a16="http://schemas.microsoft.com/office/drawing/2014/main" xmlns="" id="{680F1675-8F41-4C2C-8ABC-561E0480557F}"/>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22</a:t>
            </a:fld>
            <a:endParaRPr lang="en-US">
              <a:solidFill>
                <a:prstClr val="black"/>
              </a:solidFill>
            </a:endParaRPr>
          </a:p>
        </p:txBody>
      </p:sp>
      <p:pic>
        <p:nvPicPr>
          <p:cNvPr id="5" name="Content Placeholder 7">
            <a:extLst>
              <a:ext uri="{FF2B5EF4-FFF2-40B4-BE49-F238E27FC236}">
                <a16:creationId xmlns:a16="http://schemas.microsoft.com/office/drawing/2014/main" xmlns="" id="{569E6F0B-64A8-4F91-B6C5-617C7682ADA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140138" y="1591097"/>
            <a:ext cx="3911723" cy="4992264"/>
          </a:xfrm>
        </p:spPr>
      </p:pic>
      <p:pic>
        <p:nvPicPr>
          <p:cNvPr id="6" name="Picture 5">
            <a:extLst>
              <a:ext uri="{FF2B5EF4-FFF2-40B4-BE49-F238E27FC236}">
                <a16:creationId xmlns:a16="http://schemas.microsoft.com/office/drawing/2014/main" xmlns="" id="{6A0CC7BD-516E-4A3E-8D2F-FFD5FADD58E8}"/>
              </a:ext>
            </a:extLst>
          </p:cNvPr>
          <p:cNvPicPr>
            <a:picLocks noChangeAspect="1"/>
          </p:cNvPicPr>
          <p:nvPr/>
        </p:nvPicPr>
        <p:blipFill>
          <a:blip r:embed="rId3"/>
          <a:stretch>
            <a:fillRect/>
          </a:stretch>
        </p:blipFill>
        <p:spPr>
          <a:xfrm>
            <a:off x="8398933" y="6049000"/>
            <a:ext cx="3663351" cy="673533"/>
          </a:xfrm>
          <a:prstGeom prst="rect">
            <a:avLst/>
          </a:prstGeom>
        </p:spPr>
      </p:pic>
    </p:spTree>
    <p:extLst>
      <p:ext uri="{BB962C8B-B14F-4D97-AF65-F5344CB8AC3E}">
        <p14:creationId xmlns:p14="http://schemas.microsoft.com/office/powerpoint/2010/main" xmlns="" val="67843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138023" y="465824"/>
            <a:ext cx="11818188" cy="1685507"/>
          </a:xfrm>
        </p:spPr>
        <p:txBody>
          <a:bodyPr/>
          <a:lstStyle/>
          <a:p>
            <a:r>
              <a:rPr lang="en-US" sz="5400" dirty="0">
                <a:latin typeface="Arial Black" panose="020B0A04020102020204" pitchFamily="34" charset="0"/>
              </a:rPr>
              <a:t>How do I know if a plan is covered by NY State laws?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215660" y="2941608"/>
            <a:ext cx="11740551" cy="1544128"/>
          </a:xfrm>
        </p:spPr>
        <p:txBody>
          <a:bodyPr>
            <a:noAutofit/>
          </a:bodyPr>
          <a:lstStyle/>
          <a:p>
            <a:pPr marL="0" indent="0" algn="ctr">
              <a:buNone/>
            </a:pPr>
            <a:r>
              <a:rPr lang="en-US" sz="3600" dirty="0">
                <a:latin typeface="Arial Black" panose="020B0A04020102020204" pitchFamily="34" charset="0"/>
              </a:rPr>
              <a:t>New York regulated insurers:</a:t>
            </a:r>
          </a:p>
          <a:p>
            <a:pPr marL="0" indent="0">
              <a:buNone/>
            </a:pPr>
            <a:r>
              <a:rPr lang="en-US" sz="2400" dirty="0"/>
              <a:t> </a:t>
            </a:r>
            <a:r>
              <a:rPr lang="en-US" sz="2800" u="sng" dirty="0">
                <a:hlinkClick r:id="rId2"/>
              </a:rPr>
              <a:t>https://myportal.dfs.ny.gov/web/guest-applications/ins.-company-search</a:t>
            </a:r>
            <a:r>
              <a:rPr lang="en-US" sz="2800" dirty="0"/>
              <a:t>  </a:t>
            </a:r>
          </a:p>
          <a:p>
            <a:pPr marL="0" indent="0">
              <a:buNone/>
            </a:pPr>
            <a:endParaRPr lang="en-US" sz="1600" b="1" dirty="0"/>
          </a:p>
        </p:txBody>
      </p:sp>
      <p:pic>
        <p:nvPicPr>
          <p:cNvPr id="4" name="Picture 3">
            <a:extLst>
              <a:ext uri="{FF2B5EF4-FFF2-40B4-BE49-F238E27FC236}">
                <a16:creationId xmlns:a16="http://schemas.microsoft.com/office/drawing/2014/main" xmlns="" id="{FE281447-9A1E-4724-86B6-167936AF4A7D}"/>
              </a:ext>
            </a:extLst>
          </p:cNvPr>
          <p:cNvPicPr>
            <a:picLocks noChangeAspect="1"/>
          </p:cNvPicPr>
          <p:nvPr/>
        </p:nvPicPr>
        <p:blipFill>
          <a:blip r:embed="rId3"/>
          <a:stretch>
            <a:fillRect/>
          </a:stretch>
        </p:blipFill>
        <p:spPr>
          <a:xfrm>
            <a:off x="7418896" y="5910036"/>
            <a:ext cx="4321655" cy="795564"/>
          </a:xfrm>
          <a:prstGeom prst="rect">
            <a:avLst/>
          </a:prstGeom>
        </p:spPr>
      </p:pic>
    </p:spTree>
    <p:extLst>
      <p:ext uri="{BB962C8B-B14F-4D97-AF65-F5344CB8AC3E}">
        <p14:creationId xmlns:p14="http://schemas.microsoft.com/office/powerpoint/2010/main" xmlns="" val="340136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138023" y="465824"/>
            <a:ext cx="11818188" cy="1685507"/>
          </a:xfrm>
        </p:spPr>
        <p:txBody>
          <a:bodyPr/>
          <a:lstStyle/>
          <a:p>
            <a:r>
              <a:rPr lang="en-US" sz="5400" dirty="0">
                <a:latin typeface="Arial Black" panose="020B0A04020102020204" pitchFamily="34" charset="0"/>
              </a:rPr>
              <a:t>What plans are not covered by NY State laws?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371890" y="2142714"/>
            <a:ext cx="11446294" cy="4413369"/>
          </a:xfrm>
        </p:spPr>
        <p:txBody>
          <a:bodyPr>
            <a:noAutofit/>
          </a:bodyPr>
          <a:lstStyle/>
          <a:p>
            <a:pPr marL="0" indent="0">
              <a:spcBef>
                <a:spcPts val="0"/>
              </a:spcBef>
              <a:spcAft>
                <a:spcPts val="300"/>
              </a:spcAft>
              <a:buNone/>
            </a:pPr>
            <a:r>
              <a:rPr lang="en-US" sz="2800" b="1" dirty="0"/>
              <a:t>Two Circumstances not covered:</a:t>
            </a:r>
          </a:p>
          <a:p>
            <a:pPr marL="685783" indent="-685783">
              <a:spcBef>
                <a:spcPts val="0"/>
              </a:spcBef>
              <a:spcAft>
                <a:spcPts val="300"/>
              </a:spcAft>
              <a:buFont typeface="+mj-lt"/>
              <a:buAutoNum type="arabicPeriod"/>
            </a:pPr>
            <a:r>
              <a:rPr lang="en-US" sz="2200" dirty="0"/>
              <a:t>Self-Funded or ERISA (Employee Retirement Income Security Act) plans – Employer/employment group designs benefit package to meet group needs while also controlling costs, instead of purchasing coverage from a health insurance plan</a:t>
            </a:r>
          </a:p>
          <a:p>
            <a:pPr marL="992693" lvl="1" indent="-383108">
              <a:spcBef>
                <a:spcPts val="0"/>
              </a:spcBef>
              <a:spcAft>
                <a:spcPts val="300"/>
              </a:spcAft>
            </a:pPr>
            <a:r>
              <a:rPr lang="en-US" sz="1800" dirty="0"/>
              <a:t>Federally regulated;</a:t>
            </a:r>
          </a:p>
          <a:p>
            <a:pPr marL="992693" lvl="1" indent="-383108">
              <a:spcBef>
                <a:spcPts val="0"/>
              </a:spcBef>
              <a:spcAft>
                <a:spcPts val="300"/>
              </a:spcAft>
            </a:pPr>
            <a:r>
              <a:rPr lang="en-US" sz="1800" dirty="0"/>
              <a:t>Not subject to state laws/regulations;</a:t>
            </a:r>
          </a:p>
          <a:p>
            <a:pPr lvl="1">
              <a:spcBef>
                <a:spcPts val="0"/>
              </a:spcBef>
              <a:spcAft>
                <a:spcPts val="300"/>
              </a:spcAft>
            </a:pPr>
            <a:r>
              <a:rPr lang="en-US" sz="1800" dirty="0"/>
              <a:t>Employer may hire third party to handle day to day operations of the benefit administration;</a:t>
            </a:r>
          </a:p>
          <a:p>
            <a:pPr lvl="1">
              <a:spcBef>
                <a:spcPts val="0"/>
              </a:spcBef>
              <a:spcAft>
                <a:spcPts val="300"/>
              </a:spcAft>
            </a:pPr>
            <a:r>
              <a:rPr lang="en-US" sz="1800" dirty="0"/>
              <a:t>Not ERISA – State and local government plans, church plans.  Municipal Corporations are subject to NYS laws.</a:t>
            </a:r>
          </a:p>
          <a:p>
            <a:pPr marL="685783" indent="-685783">
              <a:spcBef>
                <a:spcPts val="0"/>
              </a:spcBef>
              <a:spcAft>
                <a:spcPts val="300"/>
              </a:spcAft>
              <a:buFont typeface="+mj-lt"/>
              <a:buAutoNum type="arabicPeriod"/>
            </a:pPr>
            <a:r>
              <a:rPr lang="en-US" sz="2200" dirty="0"/>
              <a:t>Policy is issued outside of New York State – (large multi-state or national businesses). Policy might come from another state and be subject to that state’s insurance laws. </a:t>
            </a:r>
          </a:p>
        </p:txBody>
      </p:sp>
      <p:pic>
        <p:nvPicPr>
          <p:cNvPr id="4" name="Picture 3">
            <a:extLst>
              <a:ext uri="{FF2B5EF4-FFF2-40B4-BE49-F238E27FC236}">
                <a16:creationId xmlns:a16="http://schemas.microsoft.com/office/drawing/2014/main" xmlns="" id="{19B9DF24-4415-4421-9D2B-9B8C159E0BA2}"/>
              </a:ext>
            </a:extLst>
          </p:cNvPr>
          <p:cNvPicPr>
            <a:picLocks noChangeAspect="1"/>
          </p:cNvPicPr>
          <p:nvPr/>
        </p:nvPicPr>
        <p:blipFill>
          <a:blip r:embed="rId2"/>
          <a:stretch>
            <a:fillRect/>
          </a:stretch>
        </p:blipFill>
        <p:spPr>
          <a:xfrm>
            <a:off x="7496529" y="6076983"/>
            <a:ext cx="4321655" cy="630385"/>
          </a:xfrm>
          <a:prstGeom prst="rect">
            <a:avLst/>
          </a:prstGeom>
        </p:spPr>
      </p:pic>
    </p:spTree>
    <p:extLst>
      <p:ext uri="{BB962C8B-B14F-4D97-AF65-F5344CB8AC3E}">
        <p14:creationId xmlns:p14="http://schemas.microsoft.com/office/powerpoint/2010/main" xmlns="" val="1967679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531962" y="438539"/>
            <a:ext cx="11027433" cy="1528763"/>
          </a:xfrm>
        </p:spPr>
        <p:txBody>
          <a:bodyPr/>
          <a:lstStyle/>
          <a:p>
            <a:r>
              <a:rPr lang="en-US" sz="4800" dirty="0">
                <a:latin typeface="Arial Black" panose="020B0A04020102020204" pitchFamily="34" charset="0"/>
              </a:rPr>
              <a:t>SUD Specific Coverage Requirements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189782" y="1906436"/>
            <a:ext cx="11844068" cy="4192438"/>
          </a:xfrm>
        </p:spPr>
        <p:txBody>
          <a:bodyPr>
            <a:noAutofit/>
          </a:bodyPr>
          <a:lstStyle/>
          <a:p>
            <a:pPr marL="0" indent="0">
              <a:buNone/>
            </a:pPr>
            <a:r>
              <a:rPr lang="en-US" sz="2800" b="1" dirty="0"/>
              <a:t>Licensed/certified, or otherwise authorized SUD services for diagnosis and treatment of SUD:</a:t>
            </a:r>
          </a:p>
          <a:p>
            <a:r>
              <a:rPr lang="en-US" sz="2400" b="1" dirty="0"/>
              <a:t>Bedded Care</a:t>
            </a:r>
          </a:p>
          <a:p>
            <a:pPr lvl="1"/>
            <a:r>
              <a:rPr lang="en-US" sz="2000" dirty="0"/>
              <a:t>Detoxification; Rehabilitation 819.2(a)(1), 820.3(a)(1) Residential Stabilization and (2) Residential Rehab Elements, and Part 817 Residential Rehabilitation Services for Youth </a:t>
            </a:r>
            <a:r>
              <a:rPr lang="en-US" sz="1400" dirty="0"/>
              <a:t>(RRSY).</a:t>
            </a:r>
            <a:endParaRPr lang="en-US" sz="1800" b="1" dirty="0"/>
          </a:p>
          <a:p>
            <a:r>
              <a:rPr lang="en-US" sz="2400" b="1" dirty="0"/>
              <a:t>Outpatient Care</a:t>
            </a:r>
          </a:p>
          <a:p>
            <a:pPr lvl="1"/>
            <a:r>
              <a:rPr lang="en-US" sz="2000" dirty="0"/>
              <a:t>Partial hospitalization; Intensive Outpatient; Counseling; in community  services; Medication administered in OASAS programs (Buprenorphine, Methadone, Naltrexone).</a:t>
            </a:r>
          </a:p>
          <a:p>
            <a:pPr lvl="1"/>
            <a:r>
              <a:rPr lang="en-US" sz="2000" dirty="0"/>
              <a:t>20 family visits for individuals covered under the policy (SUD outpatient services benefit).</a:t>
            </a:r>
          </a:p>
          <a:p>
            <a:r>
              <a:rPr lang="en-US" sz="2400" b="1" dirty="0"/>
              <a:t>Medications</a:t>
            </a:r>
          </a:p>
          <a:p>
            <a:pPr lvl="1"/>
            <a:r>
              <a:rPr lang="en-US" sz="2000" dirty="0"/>
              <a:t>Detox; Maintenance / OD Reversal; Tapering ; No prior authorization for formulary forms</a:t>
            </a:r>
          </a:p>
        </p:txBody>
      </p:sp>
      <p:pic>
        <p:nvPicPr>
          <p:cNvPr id="4" name="Picture 3">
            <a:extLst>
              <a:ext uri="{FF2B5EF4-FFF2-40B4-BE49-F238E27FC236}">
                <a16:creationId xmlns:a16="http://schemas.microsoft.com/office/drawing/2014/main" xmlns="" id="{77355DE3-E029-4C08-B513-1EB7368A9E28}"/>
              </a:ext>
            </a:extLst>
          </p:cNvPr>
          <p:cNvPicPr>
            <a:picLocks noChangeAspect="1"/>
          </p:cNvPicPr>
          <p:nvPr/>
        </p:nvPicPr>
        <p:blipFill>
          <a:blip r:embed="rId2"/>
          <a:stretch>
            <a:fillRect/>
          </a:stretch>
        </p:blipFill>
        <p:spPr>
          <a:xfrm>
            <a:off x="7418896" y="6098874"/>
            <a:ext cx="4321655" cy="630385"/>
          </a:xfrm>
          <a:prstGeom prst="rect">
            <a:avLst/>
          </a:prstGeom>
        </p:spPr>
      </p:pic>
    </p:spTree>
    <p:extLst>
      <p:ext uri="{BB962C8B-B14F-4D97-AF65-F5344CB8AC3E}">
        <p14:creationId xmlns:p14="http://schemas.microsoft.com/office/powerpoint/2010/main" xmlns="" val="41748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198407" y="759124"/>
            <a:ext cx="11740550" cy="1035170"/>
          </a:xfrm>
        </p:spPr>
        <p:txBody>
          <a:bodyPr/>
          <a:lstStyle/>
          <a:p>
            <a:r>
              <a:rPr lang="en-US" sz="5400" dirty="0">
                <a:latin typeface="Arial Black" panose="020B0A04020102020204" pitchFamily="34" charset="0"/>
              </a:rPr>
              <a:t>In Network </a:t>
            </a:r>
            <a:r>
              <a:rPr lang="en-US" sz="4800" b="1" dirty="0">
                <a:latin typeface="Arial Narrow" panose="020B0606020202030204" pitchFamily="34" charset="0"/>
                <a:cs typeface="Arial" panose="020B0604020202020204" pitchFamily="34" charset="0"/>
              </a:rPr>
              <a:t>vs.</a:t>
            </a:r>
            <a:r>
              <a:rPr lang="en-US" sz="5400" dirty="0">
                <a:latin typeface="Arial Black" panose="020B0A04020102020204" pitchFamily="34" charset="0"/>
              </a:rPr>
              <a:t> Out of Network</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268856" y="1794294"/>
            <a:ext cx="11599653" cy="3554083"/>
          </a:xfrm>
        </p:spPr>
        <p:txBody>
          <a:bodyPr>
            <a:noAutofit/>
          </a:bodyPr>
          <a:lstStyle/>
          <a:p>
            <a:r>
              <a:rPr lang="en-US" sz="3200" b="1" dirty="0"/>
              <a:t>In Network </a:t>
            </a:r>
            <a:r>
              <a:rPr lang="en-US" sz="3200" dirty="0"/>
              <a:t>- a program or facility that has a contract with your plan to provide services to you:</a:t>
            </a:r>
          </a:p>
          <a:p>
            <a:pPr lvl="1"/>
            <a:r>
              <a:rPr lang="en-US" sz="2800" dirty="0"/>
              <a:t>Relevant for no prior authorization rules for In Patient/Out Patient SUD</a:t>
            </a:r>
          </a:p>
          <a:p>
            <a:pPr lvl="1"/>
            <a:r>
              <a:rPr lang="en-US" sz="2800" dirty="0"/>
              <a:t>30 minutes/miles – network standards</a:t>
            </a:r>
          </a:p>
          <a:p>
            <a:r>
              <a:rPr lang="en-US" sz="3534" dirty="0"/>
              <a:t>Plans can limit coverage to those providers they contract with*</a:t>
            </a:r>
          </a:p>
          <a:p>
            <a:pPr marL="685783" indent="-609585"/>
            <a:r>
              <a:rPr lang="en-US" sz="3200" b="1" dirty="0"/>
              <a:t>Out Of Network </a:t>
            </a:r>
            <a:r>
              <a:rPr lang="en-US" sz="3200" dirty="0"/>
              <a:t>– no contract - </a:t>
            </a:r>
            <a:r>
              <a:rPr lang="en-US" sz="2800" dirty="0"/>
              <a:t>Out of Network laws – supposed to prevent surprise bills</a:t>
            </a:r>
          </a:p>
        </p:txBody>
      </p:sp>
      <p:pic>
        <p:nvPicPr>
          <p:cNvPr id="4" name="Picture 3">
            <a:extLst>
              <a:ext uri="{FF2B5EF4-FFF2-40B4-BE49-F238E27FC236}">
                <a16:creationId xmlns:a16="http://schemas.microsoft.com/office/drawing/2014/main" xmlns="" id="{B0690F6F-BBC9-47A1-97F0-0CD7647C5718}"/>
              </a:ext>
            </a:extLst>
          </p:cNvPr>
          <p:cNvPicPr>
            <a:picLocks noChangeAspect="1"/>
          </p:cNvPicPr>
          <p:nvPr/>
        </p:nvPicPr>
        <p:blipFill>
          <a:blip r:embed="rId2"/>
          <a:stretch>
            <a:fillRect/>
          </a:stretch>
        </p:blipFill>
        <p:spPr>
          <a:xfrm>
            <a:off x="7401963" y="6098876"/>
            <a:ext cx="4321655" cy="630385"/>
          </a:xfrm>
          <a:prstGeom prst="rect">
            <a:avLst/>
          </a:prstGeom>
        </p:spPr>
      </p:pic>
    </p:spTree>
    <p:extLst>
      <p:ext uri="{BB962C8B-B14F-4D97-AF65-F5344CB8AC3E}">
        <p14:creationId xmlns:p14="http://schemas.microsoft.com/office/powerpoint/2010/main" xmlns="" val="226329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69011" y="507551"/>
            <a:ext cx="11964838" cy="1502403"/>
          </a:xfrm>
        </p:spPr>
        <p:txBody>
          <a:bodyPr/>
          <a:lstStyle/>
          <a:p>
            <a:r>
              <a:rPr lang="en-US" sz="4400" dirty="0">
                <a:latin typeface="Arial Black" panose="020B0A04020102020204" pitchFamily="34" charset="0"/>
              </a:rPr>
              <a:t>Am I entitled to coverage of care from an </a:t>
            </a:r>
            <a:r>
              <a:rPr lang="en-US" sz="4800" i="1" dirty="0">
                <a:latin typeface="Arial Black" panose="020B0A04020102020204" pitchFamily="34" charset="0"/>
              </a:rPr>
              <a:t>Out Of Network</a:t>
            </a:r>
            <a:r>
              <a:rPr lang="en-US" sz="4400" i="1" dirty="0">
                <a:latin typeface="Arial Black" panose="020B0A04020102020204" pitchFamily="34" charset="0"/>
              </a:rPr>
              <a:t> (OON)</a:t>
            </a:r>
            <a:r>
              <a:rPr lang="en-US" sz="5400" i="1" dirty="0">
                <a:latin typeface="Arial Black" panose="020B0A04020102020204" pitchFamily="34" charset="0"/>
              </a:rPr>
              <a:t> </a:t>
            </a:r>
            <a:r>
              <a:rPr lang="en-US" sz="4400" dirty="0">
                <a:latin typeface="Arial Black" panose="020B0A04020102020204" pitchFamily="34" charset="0"/>
              </a:rPr>
              <a:t>facility?</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396815" y="2176254"/>
            <a:ext cx="11430001" cy="4181414"/>
          </a:xfrm>
        </p:spPr>
        <p:txBody>
          <a:bodyPr>
            <a:noAutofit/>
          </a:bodyPr>
          <a:lstStyle/>
          <a:p>
            <a:pPr>
              <a:spcBef>
                <a:spcPts val="0"/>
              </a:spcBef>
              <a:spcAft>
                <a:spcPts val="300"/>
              </a:spcAft>
            </a:pPr>
            <a:r>
              <a:rPr lang="en-US" sz="2400" dirty="0"/>
              <a:t>Coverage is based on the contract; Subject to plan’s deductible</a:t>
            </a:r>
          </a:p>
          <a:p>
            <a:pPr>
              <a:spcBef>
                <a:spcPts val="0"/>
              </a:spcBef>
              <a:spcAft>
                <a:spcPts val="300"/>
              </a:spcAft>
            </a:pPr>
            <a:r>
              <a:rPr lang="en-US" sz="2400" dirty="0"/>
              <a:t>If Plan: 1. Covers BH services, and 2. covers </a:t>
            </a:r>
            <a:r>
              <a:rPr lang="en-US" sz="2400" b="1" i="1" dirty="0"/>
              <a:t>OON</a:t>
            </a:r>
            <a:r>
              <a:rPr lang="en-US" sz="2400" dirty="0"/>
              <a:t> for Medical/surgical then they need to cover for BH;</a:t>
            </a:r>
          </a:p>
          <a:p>
            <a:pPr>
              <a:spcBef>
                <a:spcPts val="0"/>
              </a:spcBef>
              <a:spcAft>
                <a:spcPts val="300"/>
              </a:spcAft>
            </a:pPr>
            <a:r>
              <a:rPr lang="en-US" sz="2400" dirty="0"/>
              <a:t>Generally some only provide coverage for ER services that are appropriately licensed;</a:t>
            </a:r>
          </a:p>
          <a:p>
            <a:pPr>
              <a:spcBef>
                <a:spcPts val="0"/>
              </a:spcBef>
              <a:spcAft>
                <a:spcPts val="300"/>
              </a:spcAft>
            </a:pPr>
            <a:r>
              <a:rPr lang="en-US" sz="2400" dirty="0"/>
              <a:t>May require prior authorization; failure to obtain PA may mean you will have a higher cost share because reimbursement will be less.</a:t>
            </a:r>
          </a:p>
          <a:p>
            <a:pPr>
              <a:spcBef>
                <a:spcPts val="0"/>
              </a:spcBef>
              <a:spcAft>
                <a:spcPts val="300"/>
              </a:spcAft>
            </a:pPr>
            <a:r>
              <a:rPr lang="en-US" sz="2400" dirty="0"/>
              <a:t>May require appeal process;</a:t>
            </a:r>
          </a:p>
          <a:p>
            <a:pPr>
              <a:spcBef>
                <a:spcPts val="0"/>
              </a:spcBef>
              <a:spcAft>
                <a:spcPts val="300"/>
              </a:spcAft>
            </a:pPr>
            <a:r>
              <a:rPr lang="en-US" sz="2400" dirty="0"/>
              <a:t>During PA and/or appeals process explain why the </a:t>
            </a:r>
            <a:r>
              <a:rPr lang="en-US" sz="2400" b="1" i="1" dirty="0"/>
              <a:t>OON</a:t>
            </a:r>
            <a:r>
              <a:rPr lang="en-US" sz="2400" dirty="0"/>
              <a:t> service is different and more beneficial than what is available in network and more beneficial than the in network services</a:t>
            </a:r>
            <a:r>
              <a:rPr lang="en-US" sz="2600" dirty="0"/>
              <a:t>.</a:t>
            </a:r>
          </a:p>
          <a:p>
            <a:endParaRPr lang="en-US" sz="2600" dirty="0"/>
          </a:p>
        </p:txBody>
      </p:sp>
      <p:pic>
        <p:nvPicPr>
          <p:cNvPr id="4" name="Picture 3">
            <a:extLst>
              <a:ext uri="{FF2B5EF4-FFF2-40B4-BE49-F238E27FC236}">
                <a16:creationId xmlns:a16="http://schemas.microsoft.com/office/drawing/2014/main" xmlns="" id="{781B2083-4608-4C16-87EC-DE7B088DF481}"/>
              </a:ext>
            </a:extLst>
          </p:cNvPr>
          <p:cNvPicPr>
            <a:picLocks noChangeAspect="1"/>
          </p:cNvPicPr>
          <p:nvPr/>
        </p:nvPicPr>
        <p:blipFill>
          <a:blip r:embed="rId2"/>
          <a:stretch>
            <a:fillRect/>
          </a:stretch>
        </p:blipFill>
        <p:spPr>
          <a:xfrm>
            <a:off x="7712194" y="6042475"/>
            <a:ext cx="4321655" cy="630385"/>
          </a:xfrm>
          <a:prstGeom prst="rect">
            <a:avLst/>
          </a:prstGeom>
        </p:spPr>
      </p:pic>
    </p:spTree>
    <p:extLst>
      <p:ext uri="{BB962C8B-B14F-4D97-AF65-F5344CB8AC3E}">
        <p14:creationId xmlns:p14="http://schemas.microsoft.com/office/powerpoint/2010/main" xmlns="" val="318617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69011" y="507551"/>
            <a:ext cx="11964838" cy="1502403"/>
          </a:xfrm>
        </p:spPr>
        <p:txBody>
          <a:bodyPr/>
          <a:lstStyle/>
          <a:p>
            <a:r>
              <a:rPr lang="en-US" sz="4400" dirty="0">
                <a:latin typeface="Arial Black" panose="020B0A04020102020204" pitchFamily="34" charset="0"/>
              </a:rPr>
              <a:t>What to ask about </a:t>
            </a:r>
            <a:r>
              <a:rPr lang="en-US" sz="4800" i="1" dirty="0">
                <a:latin typeface="Arial Black" panose="020B0A04020102020204" pitchFamily="34" charset="0"/>
              </a:rPr>
              <a:t>Out Of Network</a:t>
            </a:r>
            <a:r>
              <a:rPr lang="en-US" sz="4400" i="1" dirty="0">
                <a:latin typeface="Arial Black" panose="020B0A04020102020204" pitchFamily="34" charset="0"/>
              </a:rPr>
              <a:t> (OON)</a:t>
            </a:r>
            <a:r>
              <a:rPr lang="en-US" sz="5400" i="1" dirty="0">
                <a:latin typeface="Arial Black" panose="020B0A04020102020204" pitchFamily="34" charset="0"/>
              </a:rPr>
              <a:t> </a:t>
            </a:r>
            <a:r>
              <a:rPr lang="en-US" sz="4400" dirty="0">
                <a:latin typeface="Arial Black" panose="020B0A04020102020204" pitchFamily="34" charset="0"/>
              </a:rPr>
              <a:t>care?</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336429" y="2720897"/>
            <a:ext cx="11430001" cy="3190722"/>
          </a:xfrm>
        </p:spPr>
        <p:txBody>
          <a:bodyPr>
            <a:noAutofit/>
          </a:bodyPr>
          <a:lstStyle/>
          <a:p>
            <a:pPr>
              <a:spcBef>
                <a:spcPts val="0"/>
              </a:spcBef>
              <a:spcAft>
                <a:spcPts val="300"/>
              </a:spcAft>
            </a:pPr>
            <a:r>
              <a:rPr lang="en-US" sz="3200" dirty="0"/>
              <a:t>Was there a significant wait for in network services?</a:t>
            </a:r>
          </a:p>
          <a:p>
            <a:pPr>
              <a:spcBef>
                <a:spcPts val="0"/>
              </a:spcBef>
              <a:spcAft>
                <a:spcPts val="300"/>
              </a:spcAft>
            </a:pPr>
            <a:endParaRPr lang="en-US" sz="3200" dirty="0"/>
          </a:p>
          <a:p>
            <a:pPr>
              <a:spcBef>
                <a:spcPts val="0"/>
              </a:spcBef>
              <a:spcAft>
                <a:spcPts val="300"/>
              </a:spcAft>
            </a:pPr>
            <a:r>
              <a:rPr lang="en-US" sz="3200" dirty="0"/>
              <a:t>Was there a facility that could meet the patients needs, e.g. co-occurring disorders, or other specific population?</a:t>
            </a:r>
          </a:p>
          <a:p>
            <a:endParaRPr lang="en-US" sz="3200" dirty="0"/>
          </a:p>
        </p:txBody>
      </p:sp>
      <p:pic>
        <p:nvPicPr>
          <p:cNvPr id="4" name="Picture 3">
            <a:extLst>
              <a:ext uri="{FF2B5EF4-FFF2-40B4-BE49-F238E27FC236}">
                <a16:creationId xmlns:a16="http://schemas.microsoft.com/office/drawing/2014/main" xmlns="" id="{3185493C-FA1F-46F7-9606-F8E428CDCA93}"/>
              </a:ext>
            </a:extLst>
          </p:cNvPr>
          <p:cNvPicPr>
            <a:picLocks noChangeAspect="1"/>
          </p:cNvPicPr>
          <p:nvPr/>
        </p:nvPicPr>
        <p:blipFill>
          <a:blip r:embed="rId2"/>
          <a:stretch>
            <a:fillRect/>
          </a:stretch>
        </p:blipFill>
        <p:spPr>
          <a:xfrm>
            <a:off x="7444775" y="6035256"/>
            <a:ext cx="4321655" cy="630385"/>
          </a:xfrm>
          <a:prstGeom prst="rect">
            <a:avLst/>
          </a:prstGeom>
        </p:spPr>
      </p:pic>
    </p:spTree>
    <p:extLst>
      <p:ext uri="{BB962C8B-B14F-4D97-AF65-F5344CB8AC3E}">
        <p14:creationId xmlns:p14="http://schemas.microsoft.com/office/powerpoint/2010/main" xmlns="" val="2751206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138021" y="550684"/>
            <a:ext cx="11904453" cy="1605919"/>
          </a:xfrm>
        </p:spPr>
        <p:txBody>
          <a:bodyPr/>
          <a:lstStyle/>
          <a:p>
            <a:r>
              <a:rPr lang="en-US" sz="4800" dirty="0">
                <a:latin typeface="Arial Black" panose="020B0A04020102020204" pitchFamily="34" charset="0"/>
              </a:rPr>
              <a:t>What if my insurer won’t cover care at an out of network facility?</a:t>
            </a:r>
          </a:p>
        </p:txBody>
      </p:sp>
      <p:sp>
        <p:nvSpPr>
          <p:cNvPr id="5" name="Content Placeholder 4">
            <a:extLst>
              <a:ext uri="{FF2B5EF4-FFF2-40B4-BE49-F238E27FC236}">
                <a16:creationId xmlns:a16="http://schemas.microsoft.com/office/drawing/2014/main" xmlns="" id="{F2359CFE-7C97-4400-BDE8-C998577B73B3}"/>
              </a:ext>
            </a:extLst>
          </p:cNvPr>
          <p:cNvSpPr>
            <a:spLocks noGrp="1"/>
          </p:cNvSpPr>
          <p:nvPr>
            <p:ph idx="1"/>
          </p:nvPr>
        </p:nvSpPr>
        <p:spPr>
          <a:xfrm>
            <a:off x="1059132" y="2338237"/>
            <a:ext cx="9775646" cy="3408364"/>
          </a:xfrm>
        </p:spPr>
        <p:txBody>
          <a:bodyPr/>
          <a:lstStyle/>
          <a:p>
            <a:r>
              <a:rPr lang="en-US" sz="3200" dirty="0"/>
              <a:t>Complete your insurance claim form and submit it along with the SUD/MH health provider's invoice to get reimbursed. </a:t>
            </a:r>
          </a:p>
          <a:p>
            <a:r>
              <a:rPr lang="en-US" sz="3200" dirty="0"/>
              <a:t>If you are unsure about your health plan's claim procedures for out of network providers, contact your insurance company</a:t>
            </a:r>
          </a:p>
        </p:txBody>
      </p:sp>
      <p:pic>
        <p:nvPicPr>
          <p:cNvPr id="4" name="Picture 3">
            <a:extLst>
              <a:ext uri="{FF2B5EF4-FFF2-40B4-BE49-F238E27FC236}">
                <a16:creationId xmlns:a16="http://schemas.microsoft.com/office/drawing/2014/main" xmlns="" id="{FAEB2AC0-E290-4BDE-9122-A746408077BA}"/>
              </a:ext>
            </a:extLst>
          </p:cNvPr>
          <p:cNvPicPr>
            <a:picLocks noChangeAspect="1"/>
          </p:cNvPicPr>
          <p:nvPr/>
        </p:nvPicPr>
        <p:blipFill>
          <a:blip r:embed="rId3"/>
          <a:stretch>
            <a:fillRect/>
          </a:stretch>
        </p:blipFill>
        <p:spPr>
          <a:xfrm>
            <a:off x="7418896" y="5992123"/>
            <a:ext cx="4321655" cy="630385"/>
          </a:xfrm>
          <a:prstGeom prst="rect">
            <a:avLst/>
          </a:prstGeom>
        </p:spPr>
      </p:pic>
    </p:spTree>
    <p:extLst>
      <p:ext uri="{BB962C8B-B14F-4D97-AF65-F5344CB8AC3E}">
        <p14:creationId xmlns:p14="http://schemas.microsoft.com/office/powerpoint/2010/main" xmlns="" val="397726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p:cNvPr>
          <p:cNvPicPr>
            <a:picLocks noChangeAspect="1"/>
          </p:cNvPicPr>
          <p:nvPr/>
        </p:nvPicPr>
        <p:blipFill>
          <a:blip r:embed="rId3"/>
          <a:stretch>
            <a:fillRect/>
          </a:stretch>
        </p:blipFill>
        <p:spPr>
          <a:xfrm>
            <a:off x="293298" y="483079"/>
            <a:ext cx="11507637" cy="6305909"/>
          </a:xfrm>
          <a:prstGeom prst="rect">
            <a:avLst/>
          </a:prstGeom>
        </p:spPr>
      </p:pic>
      <p:sp>
        <p:nvSpPr>
          <p:cNvPr id="6" name="Isosceles Triangle 5"/>
          <p:cNvSpPr/>
          <p:nvPr/>
        </p:nvSpPr>
        <p:spPr>
          <a:xfrm>
            <a:off x="2660978" y="1108466"/>
            <a:ext cx="6365488" cy="2922740"/>
          </a:xfrm>
          <a:prstGeom prst="triangle">
            <a:avLst/>
          </a:prstGeom>
          <a:solidFill>
            <a:srgbClr val="C844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Overdose does not discriminate</a:t>
            </a:r>
            <a:endParaRPr lang="en-US" sz="3400" b="1" dirty="0">
              <a:ln w="0">
                <a:solidFill>
                  <a:schemeClr val="tx1"/>
                </a:solidFill>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xmlns="" val="296130766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138021" y="550684"/>
            <a:ext cx="11904453" cy="1605919"/>
          </a:xfrm>
        </p:spPr>
        <p:txBody>
          <a:bodyPr/>
          <a:lstStyle/>
          <a:p>
            <a:r>
              <a:rPr lang="en-US" sz="4800" dirty="0">
                <a:latin typeface="Arial Black" panose="020B0A04020102020204" pitchFamily="34" charset="0"/>
              </a:rPr>
              <a:t>What is “Medical Necessity”?</a:t>
            </a:r>
          </a:p>
        </p:txBody>
      </p:sp>
      <p:sp>
        <p:nvSpPr>
          <p:cNvPr id="5" name="Content Placeholder 4">
            <a:extLst>
              <a:ext uri="{FF2B5EF4-FFF2-40B4-BE49-F238E27FC236}">
                <a16:creationId xmlns:a16="http://schemas.microsoft.com/office/drawing/2014/main" xmlns="" id="{F2359CFE-7C97-4400-BDE8-C998577B73B3}"/>
              </a:ext>
            </a:extLst>
          </p:cNvPr>
          <p:cNvSpPr>
            <a:spLocks noGrp="1"/>
          </p:cNvSpPr>
          <p:nvPr>
            <p:ph idx="1"/>
          </p:nvPr>
        </p:nvSpPr>
        <p:spPr>
          <a:xfrm>
            <a:off x="423746" y="1661533"/>
            <a:ext cx="11407698" cy="4571999"/>
          </a:xfrm>
        </p:spPr>
        <p:txBody>
          <a:bodyPr>
            <a:normAutofit fontScale="92500" lnSpcReduction="20000"/>
          </a:bodyPr>
          <a:lstStyle/>
          <a:p>
            <a:pPr marL="0" indent="0">
              <a:buNone/>
            </a:pPr>
            <a:r>
              <a:rPr lang="en-US" sz="3200" dirty="0"/>
              <a:t>Sample language:</a:t>
            </a:r>
          </a:p>
          <a:p>
            <a:r>
              <a:rPr lang="en-US" sz="3200" dirty="0"/>
              <a:t>health care services that a health care provider, exercising prudent clinical judgment, would provide to a patient. The service must be:</a:t>
            </a:r>
          </a:p>
          <a:p>
            <a:pPr lvl="1"/>
            <a:r>
              <a:rPr lang="en-US" sz="2666" dirty="0"/>
              <a:t>For the purpose of evaluating, diagnosing, or treating an illness, injury, disease, or its symptoms </a:t>
            </a:r>
          </a:p>
          <a:p>
            <a:pPr lvl="1"/>
            <a:r>
              <a:rPr lang="en-US" sz="2666" dirty="0"/>
              <a:t>In accordance with the generally accepted standards of medical practice </a:t>
            </a:r>
          </a:p>
          <a:p>
            <a:pPr lvl="1"/>
            <a:r>
              <a:rPr lang="en-US" sz="2666" dirty="0"/>
              <a:t>Clinically appropriate, in terms of type, frequency, extent, site, and duration, and considered effective for the patient's illness, injury, or disease</a:t>
            </a:r>
          </a:p>
          <a:p>
            <a:pPr lvl="1"/>
            <a:r>
              <a:rPr lang="en-US" sz="2666" dirty="0"/>
              <a:t>Not primarily for the convenience of the patient, health care provider, or other physicians or health care providers</a:t>
            </a:r>
          </a:p>
        </p:txBody>
      </p:sp>
      <p:pic>
        <p:nvPicPr>
          <p:cNvPr id="4" name="Picture 3">
            <a:extLst>
              <a:ext uri="{FF2B5EF4-FFF2-40B4-BE49-F238E27FC236}">
                <a16:creationId xmlns:a16="http://schemas.microsoft.com/office/drawing/2014/main" xmlns="" id="{BB4BA548-FEDA-42F8-A4BC-A19A7796C7C5}"/>
              </a:ext>
            </a:extLst>
          </p:cNvPr>
          <p:cNvPicPr>
            <a:picLocks noChangeAspect="1"/>
          </p:cNvPicPr>
          <p:nvPr/>
        </p:nvPicPr>
        <p:blipFill>
          <a:blip r:embed="rId3"/>
          <a:stretch>
            <a:fillRect/>
          </a:stretch>
        </p:blipFill>
        <p:spPr>
          <a:xfrm>
            <a:off x="7446599" y="5992123"/>
            <a:ext cx="4321655" cy="630385"/>
          </a:xfrm>
          <a:prstGeom prst="rect">
            <a:avLst/>
          </a:prstGeom>
        </p:spPr>
      </p:pic>
    </p:spTree>
    <p:extLst>
      <p:ext uri="{BB962C8B-B14F-4D97-AF65-F5344CB8AC3E}">
        <p14:creationId xmlns:p14="http://schemas.microsoft.com/office/powerpoint/2010/main" xmlns="" val="38755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20765" y="581407"/>
            <a:ext cx="11921706" cy="1812425"/>
          </a:xfrm>
          <a:prstGeom prst="rect">
            <a:avLst/>
          </a:prstGeom>
        </p:spPr>
        <p:txBody>
          <a:bodyPr/>
          <a:lstStyle/>
          <a:p>
            <a:r>
              <a:rPr lang="en-US" sz="5400" b="1" dirty="0">
                <a:latin typeface="Arial" panose="020B0604020202020204" pitchFamily="34" charset="0"/>
                <a:cs typeface="Arial" panose="020B0604020202020204" pitchFamily="34" charset="0"/>
              </a:rPr>
              <a:t>L</a:t>
            </a:r>
            <a:r>
              <a:rPr lang="en-US" sz="4800" dirty="0">
                <a:latin typeface="Arial" panose="020B0604020202020204" pitchFamily="34" charset="0"/>
                <a:cs typeface="Arial" panose="020B0604020202020204" pitchFamily="34" charset="0"/>
              </a:rPr>
              <a:t>evel </a:t>
            </a:r>
            <a:r>
              <a:rPr lang="en-US" sz="5400" b="1" dirty="0">
                <a:latin typeface="Arial" panose="020B0604020202020204" pitchFamily="34" charset="0"/>
                <a:cs typeface="Arial" panose="020B0604020202020204" pitchFamily="34" charset="0"/>
              </a:rPr>
              <a:t>o</a:t>
            </a:r>
            <a:r>
              <a:rPr lang="en-US" sz="4800" dirty="0">
                <a:latin typeface="Arial" panose="020B0604020202020204" pitchFamily="34" charset="0"/>
                <a:cs typeface="Arial" panose="020B0604020202020204" pitchFamily="34" charset="0"/>
              </a:rPr>
              <a:t>f </a:t>
            </a:r>
            <a:r>
              <a:rPr lang="en-US" sz="5400" b="1" dirty="0">
                <a:latin typeface="Arial" panose="020B0604020202020204" pitchFamily="34" charset="0"/>
                <a:cs typeface="Arial" panose="020B0604020202020204" pitchFamily="34" charset="0"/>
              </a:rPr>
              <a:t>C</a:t>
            </a:r>
            <a:r>
              <a:rPr lang="en-US" sz="4800" dirty="0">
                <a:latin typeface="Arial" panose="020B0604020202020204" pitchFamily="34" charset="0"/>
                <a:cs typeface="Arial" panose="020B0604020202020204" pitchFamily="34" charset="0"/>
              </a:rPr>
              <a:t>are for </a:t>
            </a:r>
            <a:r>
              <a:rPr lang="en-US" sz="5400" b="1" dirty="0">
                <a:latin typeface="Arial" panose="020B0604020202020204" pitchFamily="34" charset="0"/>
                <a:cs typeface="Arial" panose="020B0604020202020204" pitchFamily="34" charset="0"/>
              </a:rPr>
              <a:t>A</a:t>
            </a:r>
            <a:r>
              <a:rPr lang="en-US" sz="4800" dirty="0">
                <a:latin typeface="Arial" panose="020B0604020202020204" pitchFamily="34" charset="0"/>
                <a:cs typeface="Arial" panose="020B0604020202020204" pitchFamily="34" charset="0"/>
              </a:rPr>
              <a:t>lcohol and </a:t>
            </a:r>
            <a:r>
              <a:rPr lang="en-US" sz="5400" b="1" dirty="0">
                <a:latin typeface="Arial" panose="020B0604020202020204" pitchFamily="34" charset="0"/>
                <a:cs typeface="Arial" panose="020B0604020202020204" pitchFamily="34" charset="0"/>
              </a:rPr>
              <a:t>D</a:t>
            </a:r>
            <a:r>
              <a:rPr lang="en-US" sz="4800" dirty="0">
                <a:latin typeface="Arial" panose="020B0604020202020204" pitchFamily="34" charset="0"/>
                <a:cs typeface="Arial" panose="020B0604020202020204" pitchFamily="34" charset="0"/>
              </a:rPr>
              <a:t>rug </a:t>
            </a:r>
            <a:r>
              <a:rPr lang="en-US" sz="5400" b="1" dirty="0">
                <a:latin typeface="Arial" panose="020B0604020202020204" pitchFamily="34" charset="0"/>
                <a:cs typeface="Arial" panose="020B0604020202020204" pitchFamily="34" charset="0"/>
              </a:rPr>
              <a:t>T</a:t>
            </a:r>
            <a:r>
              <a:rPr lang="en-US" sz="4800" dirty="0">
                <a:latin typeface="Arial" panose="020B0604020202020204" pitchFamily="34" charset="0"/>
                <a:cs typeface="Arial" panose="020B0604020202020204" pitchFamily="34" charset="0"/>
              </a:rPr>
              <a:t>reatment </a:t>
            </a:r>
            <a:r>
              <a:rPr lang="en-US" sz="5400" b="1" dirty="0">
                <a:latin typeface="Arial" panose="020B0604020202020204" pitchFamily="34" charset="0"/>
                <a:cs typeface="Arial" panose="020B0604020202020204" pitchFamily="34" charset="0"/>
              </a:rPr>
              <a:t>R</a:t>
            </a:r>
            <a:r>
              <a:rPr lang="en-US" sz="4800" dirty="0">
                <a:latin typeface="Arial" panose="020B0604020202020204" pitchFamily="34" charset="0"/>
                <a:cs typeface="Arial" panose="020B0604020202020204" pitchFamily="34" charset="0"/>
              </a:rPr>
              <a:t>eferral  (</a:t>
            </a:r>
            <a:r>
              <a:rPr lang="en-US" sz="4800" b="1" dirty="0">
                <a:latin typeface="Arial" panose="020B0604020202020204" pitchFamily="34" charset="0"/>
                <a:cs typeface="Arial" panose="020B0604020202020204" pitchFamily="34" charset="0"/>
              </a:rPr>
              <a:t>LOCADTR</a:t>
            </a:r>
            <a:r>
              <a:rPr lang="en-US" sz="4800" dirty="0">
                <a:latin typeface="Arial" panose="020B0604020202020204" pitchFamily="34" charset="0"/>
                <a:cs typeface="Arial" panose="020B0604020202020204" pitchFamily="34" charset="0"/>
              </a:rPr>
              <a:t>)</a:t>
            </a:r>
          </a:p>
        </p:txBody>
      </p:sp>
      <p:sp>
        <p:nvSpPr>
          <p:cNvPr id="8" name="Content Placeholder 7"/>
          <p:cNvSpPr>
            <a:spLocks noGrp="1"/>
          </p:cNvSpPr>
          <p:nvPr>
            <p:ph idx="4294967295"/>
          </p:nvPr>
        </p:nvSpPr>
        <p:spPr>
          <a:xfrm>
            <a:off x="595218" y="2808360"/>
            <a:ext cx="10972800" cy="3407833"/>
          </a:xfrm>
          <a:prstGeom prst="rect">
            <a:avLst/>
          </a:prstGeom>
        </p:spPr>
        <p:txBody>
          <a:bodyPr/>
          <a:lstStyle/>
          <a:p>
            <a:pPr>
              <a:spcAft>
                <a:spcPts val="800"/>
              </a:spcAft>
            </a:pPr>
            <a:r>
              <a:rPr lang="en-US" sz="3600" dirty="0"/>
              <a:t>Web-based decision tree developed by OASAS;</a:t>
            </a:r>
          </a:p>
          <a:p>
            <a:pPr>
              <a:spcAft>
                <a:spcPts val="800"/>
              </a:spcAft>
            </a:pPr>
            <a:r>
              <a:rPr lang="en-US" sz="3600" dirty="0"/>
              <a:t>Used by all New York State OASAS licensed programs;</a:t>
            </a:r>
          </a:p>
          <a:p>
            <a:pPr>
              <a:spcAft>
                <a:spcPts val="800"/>
              </a:spcAft>
            </a:pPr>
            <a:r>
              <a:rPr lang="en-US" sz="3600" dirty="0"/>
              <a:t>The only tool designated by OASAS for utilization review determinations.</a:t>
            </a:r>
          </a:p>
        </p:txBody>
      </p:sp>
      <p:pic>
        <p:nvPicPr>
          <p:cNvPr id="4" name="Picture 3">
            <a:extLst>
              <a:ext uri="{FF2B5EF4-FFF2-40B4-BE49-F238E27FC236}">
                <a16:creationId xmlns:a16="http://schemas.microsoft.com/office/drawing/2014/main" xmlns="" id="{7A94A79E-326E-4BE2-8711-A816FBF95D85}"/>
              </a:ext>
            </a:extLst>
          </p:cNvPr>
          <p:cNvPicPr>
            <a:picLocks noChangeAspect="1"/>
          </p:cNvPicPr>
          <p:nvPr/>
        </p:nvPicPr>
        <p:blipFill>
          <a:blip r:embed="rId2"/>
          <a:stretch>
            <a:fillRect/>
          </a:stretch>
        </p:blipFill>
        <p:spPr>
          <a:xfrm>
            <a:off x="7418896" y="6069729"/>
            <a:ext cx="4321655" cy="630385"/>
          </a:xfrm>
          <a:prstGeom prst="rect">
            <a:avLst/>
          </a:prstGeom>
        </p:spPr>
      </p:pic>
    </p:spTree>
    <p:extLst>
      <p:ext uri="{BB962C8B-B14F-4D97-AF65-F5344CB8AC3E}">
        <p14:creationId xmlns:p14="http://schemas.microsoft.com/office/powerpoint/2010/main" xmlns="" val="387879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304799" y="473046"/>
            <a:ext cx="11522016" cy="993446"/>
          </a:xfrm>
        </p:spPr>
        <p:txBody>
          <a:bodyPr/>
          <a:lstStyle/>
          <a:p>
            <a:r>
              <a:rPr lang="en-US" dirty="0">
                <a:latin typeface="Arial Black" panose="020B0A04020102020204" pitchFamily="34" charset="0"/>
              </a:rPr>
              <a:t>What is Utilization Review?</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304799" y="2124860"/>
            <a:ext cx="11887199" cy="3821500"/>
          </a:xfrm>
        </p:spPr>
        <p:txBody>
          <a:bodyPr>
            <a:normAutofit fontScale="92500" lnSpcReduction="10000"/>
          </a:bodyPr>
          <a:lstStyle/>
          <a:p>
            <a:pPr>
              <a:spcBef>
                <a:spcPts val="0"/>
              </a:spcBef>
              <a:spcAft>
                <a:spcPts val="400"/>
              </a:spcAft>
            </a:pPr>
            <a:r>
              <a:rPr lang="en-US" sz="2600" dirty="0"/>
              <a:t>Reviewing a service to determine if it is clinically needed and therefore should be covered -  medical necessity.</a:t>
            </a:r>
          </a:p>
          <a:p>
            <a:pPr>
              <a:spcBef>
                <a:spcPts val="0"/>
              </a:spcBef>
              <a:spcAft>
                <a:spcPts val="400"/>
              </a:spcAft>
            </a:pPr>
            <a:endParaRPr lang="en-US" sz="2066" dirty="0"/>
          </a:p>
          <a:p>
            <a:pPr>
              <a:spcBef>
                <a:spcPts val="0"/>
              </a:spcBef>
              <a:spcAft>
                <a:spcPts val="400"/>
              </a:spcAft>
            </a:pPr>
            <a:r>
              <a:rPr lang="en-US" sz="2066" dirty="0"/>
              <a:t>For SUD: </a:t>
            </a:r>
            <a:r>
              <a:rPr lang="en-US" sz="2800" b="1" dirty="0"/>
              <a:t>L</a:t>
            </a:r>
            <a:r>
              <a:rPr lang="en-US" sz="2400" dirty="0"/>
              <a:t>evel </a:t>
            </a:r>
            <a:r>
              <a:rPr lang="en-US" sz="2800" b="1" dirty="0"/>
              <a:t>o</a:t>
            </a:r>
            <a:r>
              <a:rPr lang="en-US" sz="2400" dirty="0"/>
              <a:t>f </a:t>
            </a:r>
            <a:r>
              <a:rPr lang="en-US" sz="2800" b="1" dirty="0"/>
              <a:t>C</a:t>
            </a:r>
            <a:r>
              <a:rPr lang="en-US" sz="2400" dirty="0"/>
              <a:t>are for </a:t>
            </a:r>
            <a:r>
              <a:rPr lang="en-US" sz="2800" b="1" dirty="0"/>
              <a:t>A</a:t>
            </a:r>
            <a:r>
              <a:rPr lang="en-US" sz="2400" dirty="0"/>
              <a:t>lcohol and </a:t>
            </a:r>
            <a:r>
              <a:rPr lang="en-US" sz="2800" b="1" dirty="0"/>
              <a:t>D</a:t>
            </a:r>
            <a:r>
              <a:rPr lang="en-US" sz="2400" dirty="0"/>
              <a:t>rug </a:t>
            </a:r>
            <a:r>
              <a:rPr lang="en-US" sz="2800" b="1" dirty="0"/>
              <a:t>T</a:t>
            </a:r>
            <a:r>
              <a:rPr lang="en-US" sz="2400" dirty="0"/>
              <a:t>reatment </a:t>
            </a:r>
            <a:r>
              <a:rPr lang="en-US" sz="2800" b="1" dirty="0"/>
              <a:t>R</a:t>
            </a:r>
            <a:r>
              <a:rPr lang="en-US" sz="2400" dirty="0"/>
              <a:t>eferral  (</a:t>
            </a:r>
            <a:r>
              <a:rPr lang="en-US" sz="2400" b="1" dirty="0"/>
              <a:t>LOCADTR</a:t>
            </a:r>
            <a:r>
              <a:rPr lang="en-US" sz="2400" dirty="0"/>
              <a:t>)</a:t>
            </a:r>
            <a:endParaRPr lang="en-US" sz="2066" dirty="0"/>
          </a:p>
          <a:p>
            <a:pPr marL="0" indent="0">
              <a:spcBef>
                <a:spcPts val="0"/>
              </a:spcBef>
              <a:spcAft>
                <a:spcPts val="400"/>
              </a:spcAft>
              <a:buNone/>
            </a:pPr>
            <a:r>
              <a:rPr lang="en-US" sz="2600" dirty="0"/>
              <a:t>  </a:t>
            </a:r>
          </a:p>
          <a:p>
            <a:pPr>
              <a:spcBef>
                <a:spcPts val="0"/>
              </a:spcBef>
              <a:spcAft>
                <a:spcPts val="400"/>
              </a:spcAft>
            </a:pPr>
            <a:r>
              <a:rPr lang="en-US" sz="2600" dirty="0"/>
              <a:t>There are several types of UR and each has its own time frames:</a:t>
            </a:r>
          </a:p>
          <a:p>
            <a:pPr lvl="1">
              <a:spcBef>
                <a:spcPts val="0"/>
              </a:spcBef>
              <a:spcAft>
                <a:spcPts val="400"/>
              </a:spcAft>
            </a:pPr>
            <a:r>
              <a:rPr lang="en-US" sz="2066" dirty="0"/>
              <a:t>Pre-Authorization</a:t>
            </a:r>
          </a:p>
          <a:p>
            <a:pPr lvl="1">
              <a:spcBef>
                <a:spcPts val="0"/>
              </a:spcBef>
              <a:spcAft>
                <a:spcPts val="400"/>
              </a:spcAft>
            </a:pPr>
            <a:r>
              <a:rPr lang="en-US" sz="2066" dirty="0"/>
              <a:t>Concurrent Review</a:t>
            </a:r>
          </a:p>
          <a:p>
            <a:pPr lvl="1">
              <a:spcBef>
                <a:spcPts val="0"/>
              </a:spcBef>
              <a:spcAft>
                <a:spcPts val="400"/>
              </a:spcAft>
            </a:pPr>
            <a:r>
              <a:rPr lang="en-US" sz="2066" dirty="0"/>
              <a:t>Retrospective Review</a:t>
            </a:r>
          </a:p>
          <a:p>
            <a:pPr lvl="1">
              <a:spcBef>
                <a:spcPts val="0"/>
              </a:spcBef>
              <a:spcAft>
                <a:spcPts val="400"/>
              </a:spcAft>
            </a:pPr>
            <a:r>
              <a:rPr lang="en-US" sz="2066" dirty="0"/>
              <a:t>Formulary Exception</a:t>
            </a:r>
          </a:p>
          <a:p>
            <a:pPr lvl="1">
              <a:spcBef>
                <a:spcPts val="0"/>
              </a:spcBef>
              <a:spcAft>
                <a:spcPts val="400"/>
              </a:spcAft>
            </a:pPr>
            <a:r>
              <a:rPr lang="en-US" sz="2066" dirty="0"/>
              <a:t>Step Therapy Overrides</a:t>
            </a:r>
          </a:p>
        </p:txBody>
      </p:sp>
      <p:pic>
        <p:nvPicPr>
          <p:cNvPr id="4" name="Picture 3">
            <a:extLst>
              <a:ext uri="{FF2B5EF4-FFF2-40B4-BE49-F238E27FC236}">
                <a16:creationId xmlns:a16="http://schemas.microsoft.com/office/drawing/2014/main" xmlns="" id="{DC751CF1-F55D-4E69-BEB2-7DF50F410118}"/>
              </a:ext>
            </a:extLst>
          </p:cNvPr>
          <p:cNvPicPr>
            <a:picLocks noChangeAspect="1"/>
          </p:cNvPicPr>
          <p:nvPr/>
        </p:nvPicPr>
        <p:blipFill>
          <a:blip r:embed="rId2"/>
          <a:stretch>
            <a:fillRect/>
          </a:stretch>
        </p:blipFill>
        <p:spPr>
          <a:xfrm>
            <a:off x="7505160" y="5974343"/>
            <a:ext cx="4321655" cy="630385"/>
          </a:xfrm>
          <a:prstGeom prst="rect">
            <a:avLst/>
          </a:prstGeom>
        </p:spPr>
      </p:pic>
    </p:spTree>
    <p:extLst>
      <p:ext uri="{BB962C8B-B14F-4D97-AF65-F5344CB8AC3E}">
        <p14:creationId xmlns:p14="http://schemas.microsoft.com/office/powerpoint/2010/main" xmlns="" val="358558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304799" y="473046"/>
            <a:ext cx="11522016" cy="993446"/>
          </a:xfrm>
        </p:spPr>
        <p:txBody>
          <a:bodyPr/>
          <a:lstStyle/>
          <a:p>
            <a:r>
              <a:rPr lang="en-US" dirty="0">
                <a:latin typeface="Arial Black" panose="020B0A04020102020204" pitchFamily="34" charset="0"/>
              </a:rPr>
              <a:t>UR: Pre-Authorization</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198407" y="2097024"/>
            <a:ext cx="11913079" cy="4568322"/>
          </a:xfrm>
        </p:spPr>
        <p:txBody>
          <a:bodyPr>
            <a:normAutofit/>
          </a:bodyPr>
          <a:lstStyle/>
          <a:p>
            <a:pPr>
              <a:spcBef>
                <a:spcPts val="0"/>
              </a:spcBef>
              <a:spcAft>
                <a:spcPts val="400"/>
              </a:spcAft>
            </a:pPr>
            <a:endParaRPr lang="en-US" sz="2600" dirty="0"/>
          </a:p>
          <a:p>
            <a:pPr lvl="0">
              <a:spcBef>
                <a:spcPts val="0"/>
              </a:spcBef>
              <a:spcAft>
                <a:spcPts val="400"/>
              </a:spcAft>
            </a:pPr>
            <a:r>
              <a:rPr lang="en-US" sz="3200" dirty="0"/>
              <a:t>Pre-authorization – before you receive the services</a:t>
            </a:r>
          </a:p>
          <a:p>
            <a:pPr lvl="1">
              <a:spcBef>
                <a:spcPts val="0"/>
              </a:spcBef>
              <a:spcAft>
                <a:spcPts val="400"/>
              </a:spcAft>
            </a:pPr>
            <a:r>
              <a:rPr lang="en-US" sz="3200" dirty="0"/>
              <a:t>Standard 3 days</a:t>
            </a:r>
          </a:p>
          <a:p>
            <a:pPr lvl="1">
              <a:spcBef>
                <a:spcPts val="0"/>
              </a:spcBef>
              <a:spcAft>
                <a:spcPts val="400"/>
              </a:spcAft>
            </a:pPr>
            <a:r>
              <a:rPr lang="en-US" sz="3200" dirty="0"/>
              <a:t>Urgent – 72 hours</a:t>
            </a:r>
          </a:p>
          <a:p>
            <a:pPr lvl="1">
              <a:spcBef>
                <a:spcPts val="0"/>
              </a:spcBef>
              <a:spcAft>
                <a:spcPts val="400"/>
              </a:spcAft>
            </a:pPr>
            <a:r>
              <a:rPr lang="en-US" sz="3200" dirty="0"/>
              <a:t>Court Ordered – 72 hours, special form </a:t>
            </a:r>
          </a:p>
          <a:p>
            <a:pPr lvl="1">
              <a:spcBef>
                <a:spcPts val="0"/>
              </a:spcBef>
              <a:spcAft>
                <a:spcPts val="400"/>
              </a:spcAft>
            </a:pPr>
            <a:r>
              <a:rPr lang="en-US" sz="3200" dirty="0"/>
              <a:t>No PA for in state, in network OASAS programs </a:t>
            </a:r>
          </a:p>
        </p:txBody>
      </p:sp>
      <p:pic>
        <p:nvPicPr>
          <p:cNvPr id="4" name="Picture 3">
            <a:extLst>
              <a:ext uri="{FF2B5EF4-FFF2-40B4-BE49-F238E27FC236}">
                <a16:creationId xmlns:a16="http://schemas.microsoft.com/office/drawing/2014/main" xmlns="" id="{066D9ED2-18E2-436D-AD54-1FA6A8C61A51}"/>
              </a:ext>
            </a:extLst>
          </p:cNvPr>
          <p:cNvPicPr>
            <a:picLocks noChangeAspect="1"/>
          </p:cNvPicPr>
          <p:nvPr/>
        </p:nvPicPr>
        <p:blipFill>
          <a:blip r:embed="rId2"/>
          <a:stretch>
            <a:fillRect/>
          </a:stretch>
        </p:blipFill>
        <p:spPr>
          <a:xfrm>
            <a:off x="7505160" y="6034961"/>
            <a:ext cx="4321655" cy="630385"/>
          </a:xfrm>
          <a:prstGeom prst="rect">
            <a:avLst/>
          </a:prstGeom>
        </p:spPr>
      </p:pic>
    </p:spTree>
    <p:extLst>
      <p:ext uri="{BB962C8B-B14F-4D97-AF65-F5344CB8AC3E}">
        <p14:creationId xmlns:p14="http://schemas.microsoft.com/office/powerpoint/2010/main" xmlns="" val="189601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304799" y="473046"/>
            <a:ext cx="11522016" cy="993446"/>
          </a:xfrm>
        </p:spPr>
        <p:txBody>
          <a:bodyPr/>
          <a:lstStyle/>
          <a:p>
            <a:r>
              <a:rPr lang="en-US" dirty="0">
                <a:latin typeface="Arial Black" panose="020B0A04020102020204" pitchFamily="34" charset="0"/>
              </a:rPr>
              <a:t>UR: Concurrent Review</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198407" y="1792224"/>
            <a:ext cx="11913079" cy="4873122"/>
          </a:xfrm>
        </p:spPr>
        <p:txBody>
          <a:bodyPr>
            <a:normAutofit/>
          </a:bodyPr>
          <a:lstStyle/>
          <a:p>
            <a:pPr lvl="0">
              <a:spcBef>
                <a:spcPts val="0"/>
              </a:spcBef>
              <a:spcAft>
                <a:spcPts val="400"/>
              </a:spcAft>
            </a:pPr>
            <a:r>
              <a:rPr lang="en-US" sz="2800" dirty="0"/>
              <a:t>Concurrent – looking at a service you are currently receiving to see if you need to keep receiving that service</a:t>
            </a:r>
          </a:p>
          <a:p>
            <a:pPr lvl="1">
              <a:spcBef>
                <a:spcPts val="0"/>
              </a:spcBef>
              <a:spcAft>
                <a:spcPts val="400"/>
              </a:spcAft>
            </a:pPr>
            <a:r>
              <a:rPr lang="en-US" sz="2800" dirty="0"/>
              <a:t>Standard: 1 business day</a:t>
            </a:r>
          </a:p>
          <a:p>
            <a:pPr lvl="1">
              <a:spcBef>
                <a:spcPts val="0"/>
              </a:spcBef>
              <a:spcAft>
                <a:spcPts val="400"/>
              </a:spcAft>
            </a:pPr>
            <a:r>
              <a:rPr lang="en-US" sz="2800" dirty="0"/>
              <a:t>Urgent: if 24 hours before expiration of previously approved treatment – within 24 hours</a:t>
            </a:r>
          </a:p>
          <a:p>
            <a:pPr lvl="1">
              <a:spcBef>
                <a:spcPts val="0"/>
              </a:spcBef>
              <a:spcAft>
                <a:spcPts val="400"/>
              </a:spcAft>
            </a:pPr>
            <a:r>
              <a:rPr lang="en-US" sz="2800" dirty="0"/>
              <a:t>INPATIENT SUD: If 24 hours before discharge – will decide within 24 hours, and will pay during any subsequent internal or external appeals process.</a:t>
            </a:r>
          </a:p>
          <a:p>
            <a:pPr lvl="1">
              <a:spcBef>
                <a:spcPts val="0"/>
              </a:spcBef>
              <a:spcAft>
                <a:spcPts val="400"/>
              </a:spcAft>
            </a:pPr>
            <a:r>
              <a:rPr lang="en-US" sz="2800" dirty="0"/>
              <a:t>If after 24 hours, decision will be within 72 hours</a:t>
            </a:r>
          </a:p>
          <a:p>
            <a:endParaRPr lang="en-US" sz="3200" b="1" dirty="0"/>
          </a:p>
        </p:txBody>
      </p:sp>
      <p:pic>
        <p:nvPicPr>
          <p:cNvPr id="4" name="Picture 3">
            <a:extLst>
              <a:ext uri="{FF2B5EF4-FFF2-40B4-BE49-F238E27FC236}">
                <a16:creationId xmlns:a16="http://schemas.microsoft.com/office/drawing/2014/main" xmlns="" id="{812D10DF-C9D3-4080-BB54-55BFBE146801}"/>
              </a:ext>
            </a:extLst>
          </p:cNvPr>
          <p:cNvPicPr>
            <a:picLocks noChangeAspect="1"/>
          </p:cNvPicPr>
          <p:nvPr/>
        </p:nvPicPr>
        <p:blipFill>
          <a:blip r:embed="rId2"/>
          <a:stretch>
            <a:fillRect/>
          </a:stretch>
        </p:blipFill>
        <p:spPr>
          <a:xfrm>
            <a:off x="7505160" y="6034961"/>
            <a:ext cx="4321655" cy="630385"/>
          </a:xfrm>
          <a:prstGeom prst="rect">
            <a:avLst/>
          </a:prstGeom>
        </p:spPr>
      </p:pic>
    </p:spTree>
    <p:extLst>
      <p:ext uri="{BB962C8B-B14F-4D97-AF65-F5344CB8AC3E}">
        <p14:creationId xmlns:p14="http://schemas.microsoft.com/office/powerpoint/2010/main" xmlns="" val="318398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304799" y="473046"/>
            <a:ext cx="11522016" cy="993446"/>
          </a:xfrm>
        </p:spPr>
        <p:txBody>
          <a:bodyPr/>
          <a:lstStyle/>
          <a:p>
            <a:r>
              <a:rPr lang="en-US" dirty="0">
                <a:latin typeface="Arial Black" panose="020B0A04020102020204" pitchFamily="34" charset="0"/>
              </a:rPr>
              <a:t>UR: Retrospective Review</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198407" y="2572512"/>
            <a:ext cx="11913079" cy="4092834"/>
          </a:xfrm>
        </p:spPr>
        <p:txBody>
          <a:bodyPr>
            <a:normAutofit/>
          </a:bodyPr>
          <a:lstStyle/>
          <a:p>
            <a:pPr lvl="0">
              <a:spcBef>
                <a:spcPts val="0"/>
              </a:spcBef>
              <a:spcAft>
                <a:spcPts val="400"/>
              </a:spcAft>
            </a:pPr>
            <a:r>
              <a:rPr lang="en-US" sz="2600" dirty="0"/>
              <a:t>Retrospective – Looking back at a service already received</a:t>
            </a:r>
          </a:p>
          <a:p>
            <a:pPr lvl="1">
              <a:spcBef>
                <a:spcPts val="0"/>
              </a:spcBef>
              <a:spcAft>
                <a:spcPts val="400"/>
              </a:spcAft>
            </a:pPr>
            <a:r>
              <a:rPr lang="en-US" sz="2600" dirty="0"/>
              <a:t>30 Calendar days</a:t>
            </a:r>
          </a:p>
          <a:p>
            <a:pPr marL="609585" lvl="1" indent="0">
              <a:spcBef>
                <a:spcPts val="0"/>
              </a:spcBef>
              <a:spcAft>
                <a:spcPts val="400"/>
              </a:spcAft>
              <a:buNone/>
            </a:pPr>
            <a:endParaRPr lang="en-US" sz="2600" dirty="0"/>
          </a:p>
          <a:p>
            <a:pPr lvl="0">
              <a:spcBef>
                <a:spcPts val="0"/>
              </a:spcBef>
              <a:spcAft>
                <a:spcPts val="400"/>
              </a:spcAft>
            </a:pPr>
            <a:r>
              <a:rPr lang="en-US" sz="2600" dirty="0"/>
              <a:t>If a Decision is made without speaking to the provider;  request a reconsideration or “peer to peer review” which will occur within 1 business day.</a:t>
            </a:r>
          </a:p>
          <a:p>
            <a:endParaRPr lang="en-US" sz="3200" b="1" dirty="0"/>
          </a:p>
        </p:txBody>
      </p:sp>
      <p:pic>
        <p:nvPicPr>
          <p:cNvPr id="4" name="Picture 3">
            <a:extLst>
              <a:ext uri="{FF2B5EF4-FFF2-40B4-BE49-F238E27FC236}">
                <a16:creationId xmlns:a16="http://schemas.microsoft.com/office/drawing/2014/main" xmlns="" id="{8CF9C9D6-1A39-41DA-AA08-9345C6469658}"/>
              </a:ext>
            </a:extLst>
          </p:cNvPr>
          <p:cNvPicPr>
            <a:picLocks noChangeAspect="1"/>
          </p:cNvPicPr>
          <p:nvPr/>
        </p:nvPicPr>
        <p:blipFill>
          <a:blip r:embed="rId2"/>
          <a:stretch>
            <a:fillRect/>
          </a:stretch>
        </p:blipFill>
        <p:spPr>
          <a:xfrm>
            <a:off x="7505160" y="6069761"/>
            <a:ext cx="4321655" cy="630385"/>
          </a:xfrm>
          <a:prstGeom prst="rect">
            <a:avLst/>
          </a:prstGeom>
        </p:spPr>
      </p:pic>
    </p:spTree>
    <p:extLst>
      <p:ext uri="{BB962C8B-B14F-4D97-AF65-F5344CB8AC3E}">
        <p14:creationId xmlns:p14="http://schemas.microsoft.com/office/powerpoint/2010/main" xmlns="" val="289897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255916" y="481672"/>
            <a:ext cx="11665789" cy="984819"/>
          </a:xfrm>
        </p:spPr>
        <p:txBody>
          <a:bodyPr/>
          <a:lstStyle/>
          <a:p>
            <a:r>
              <a:rPr lang="en-US" sz="6000" dirty="0">
                <a:latin typeface="Arial Black" panose="020B0A04020102020204" pitchFamily="34" charset="0"/>
              </a:rPr>
              <a:t>Additional Rules for Medications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497455" y="2232409"/>
            <a:ext cx="11182710" cy="5181600"/>
          </a:xfrm>
        </p:spPr>
        <p:txBody>
          <a:bodyPr>
            <a:noAutofit/>
          </a:bodyPr>
          <a:lstStyle/>
          <a:p>
            <a:pPr>
              <a:spcBef>
                <a:spcPts val="0"/>
              </a:spcBef>
              <a:spcAft>
                <a:spcPts val="300"/>
              </a:spcAft>
            </a:pPr>
            <a:r>
              <a:rPr lang="en-US" sz="2300" dirty="0"/>
              <a:t>“Prescribed within FDA approved administration and dosing guidelines.”</a:t>
            </a:r>
          </a:p>
          <a:p>
            <a:pPr>
              <a:spcBef>
                <a:spcPts val="0"/>
              </a:spcBef>
              <a:spcAft>
                <a:spcPts val="300"/>
              </a:spcAft>
            </a:pPr>
            <a:r>
              <a:rPr lang="en-US" sz="2300" dirty="0"/>
              <a:t>Tiering – some plans have different levels of medications with increasing patient cost sharing arrangement:</a:t>
            </a:r>
          </a:p>
          <a:p>
            <a:pPr lvl="1">
              <a:spcBef>
                <a:spcPts val="0"/>
              </a:spcBef>
              <a:spcAft>
                <a:spcPts val="300"/>
              </a:spcAft>
            </a:pPr>
            <a:r>
              <a:rPr lang="en-US" sz="2300" dirty="0"/>
              <a:t>Insurers do change tiers – if re-tiering so that will cost you more, they have to notify you;</a:t>
            </a:r>
          </a:p>
          <a:p>
            <a:pPr lvl="1">
              <a:spcBef>
                <a:spcPts val="0"/>
              </a:spcBef>
              <a:spcAft>
                <a:spcPts val="600"/>
              </a:spcAft>
            </a:pPr>
            <a:r>
              <a:rPr lang="en-US" sz="2300" dirty="0"/>
              <a:t>Tiering cannot be based solely on money.</a:t>
            </a:r>
          </a:p>
          <a:p>
            <a:pPr>
              <a:spcBef>
                <a:spcPts val="0"/>
              </a:spcBef>
              <a:spcAft>
                <a:spcPts val="300"/>
              </a:spcAft>
            </a:pPr>
            <a:r>
              <a:rPr lang="en-US" sz="2300" dirty="0"/>
              <a:t>If generic becomes available two possibilities: </a:t>
            </a:r>
          </a:p>
          <a:p>
            <a:pPr lvl="1">
              <a:spcBef>
                <a:spcPts val="0"/>
              </a:spcBef>
              <a:spcAft>
                <a:spcPts val="300"/>
              </a:spcAft>
            </a:pPr>
            <a:r>
              <a:rPr lang="en-US" sz="2300" dirty="0"/>
              <a:t>1 you will pay more for the brand name; or </a:t>
            </a:r>
          </a:p>
          <a:p>
            <a:pPr lvl="1">
              <a:spcBef>
                <a:spcPts val="0"/>
              </a:spcBef>
              <a:spcAft>
                <a:spcPts val="300"/>
              </a:spcAft>
            </a:pPr>
            <a:r>
              <a:rPr lang="en-US" sz="2300" dirty="0"/>
              <a:t>2 the brand name might be removed from the formulary completely and not be covered – if removed they will give you advance notice;</a:t>
            </a:r>
          </a:p>
          <a:p>
            <a:pPr lvl="1">
              <a:spcBef>
                <a:spcPts val="0"/>
              </a:spcBef>
              <a:spcAft>
                <a:spcPts val="300"/>
              </a:spcAft>
            </a:pPr>
            <a:r>
              <a:rPr lang="en-US" sz="2300" dirty="0"/>
              <a:t>You CAN request a formulary exception.</a:t>
            </a:r>
          </a:p>
        </p:txBody>
      </p:sp>
      <p:pic>
        <p:nvPicPr>
          <p:cNvPr id="4" name="Picture 3">
            <a:extLst>
              <a:ext uri="{FF2B5EF4-FFF2-40B4-BE49-F238E27FC236}">
                <a16:creationId xmlns:a16="http://schemas.microsoft.com/office/drawing/2014/main" xmlns="" id="{24463A5A-292D-4EA1-A82F-21FF66586B8F}"/>
              </a:ext>
            </a:extLst>
          </p:cNvPr>
          <p:cNvPicPr>
            <a:picLocks noChangeAspect="1"/>
          </p:cNvPicPr>
          <p:nvPr/>
        </p:nvPicPr>
        <p:blipFill>
          <a:blip r:embed="rId2"/>
          <a:stretch>
            <a:fillRect/>
          </a:stretch>
        </p:blipFill>
        <p:spPr>
          <a:xfrm>
            <a:off x="7600050" y="6061135"/>
            <a:ext cx="4321655" cy="630385"/>
          </a:xfrm>
          <a:prstGeom prst="rect">
            <a:avLst/>
          </a:prstGeom>
        </p:spPr>
      </p:pic>
    </p:spTree>
    <p:extLst>
      <p:ext uri="{BB962C8B-B14F-4D97-AF65-F5344CB8AC3E}">
        <p14:creationId xmlns:p14="http://schemas.microsoft.com/office/powerpoint/2010/main" xmlns="" val="250242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255916" y="481672"/>
            <a:ext cx="11665789" cy="984819"/>
          </a:xfrm>
        </p:spPr>
        <p:txBody>
          <a:bodyPr/>
          <a:lstStyle/>
          <a:p>
            <a:r>
              <a:rPr lang="en-US" sz="6000" dirty="0">
                <a:latin typeface="Arial Black" panose="020B0A04020102020204" pitchFamily="34" charset="0"/>
              </a:rPr>
              <a:t>Medications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457675" y="1509621"/>
            <a:ext cx="11176000" cy="4456400"/>
          </a:xfrm>
        </p:spPr>
        <p:txBody>
          <a:bodyPr>
            <a:normAutofit/>
          </a:bodyPr>
          <a:lstStyle/>
          <a:p>
            <a:pPr>
              <a:spcBef>
                <a:spcPts val="0"/>
              </a:spcBef>
              <a:spcAft>
                <a:spcPts val="300"/>
              </a:spcAft>
            </a:pPr>
            <a:r>
              <a:rPr lang="en-US" sz="2600" dirty="0"/>
              <a:t>Step Therapy protocol for medications; </a:t>
            </a:r>
          </a:p>
          <a:p>
            <a:pPr lvl="1">
              <a:spcBef>
                <a:spcPts val="0"/>
              </a:spcBef>
              <a:spcAft>
                <a:spcPts val="300"/>
              </a:spcAft>
            </a:pPr>
            <a:r>
              <a:rPr lang="en-US" sz="2066" dirty="0"/>
              <a:t>Sequence for medications that you can access for a medical condition:</a:t>
            </a:r>
          </a:p>
          <a:p>
            <a:pPr lvl="2">
              <a:spcBef>
                <a:spcPts val="0"/>
              </a:spcBef>
              <a:spcAft>
                <a:spcPts val="300"/>
              </a:spcAft>
              <a:buFont typeface="Arial" panose="020B0604020202020204" pitchFamily="34" charset="0"/>
              <a:buChar char="-"/>
            </a:pPr>
            <a:r>
              <a:rPr lang="en-US" sz="1867" dirty="0"/>
              <a:t>Must use evidence based clinical reviewed criteria to make this decision – Ask for it if they say “no.”</a:t>
            </a:r>
          </a:p>
          <a:p>
            <a:pPr lvl="1">
              <a:spcBef>
                <a:spcPts val="0"/>
              </a:spcBef>
              <a:spcAft>
                <a:spcPts val="600"/>
              </a:spcAft>
              <a:buFont typeface="Arial" panose="020B0604020202020204" pitchFamily="34" charset="0"/>
              <a:buChar char="-"/>
            </a:pPr>
            <a:r>
              <a:rPr lang="en-US" sz="2400" dirty="0"/>
              <a:t>You can ask for a step therapy override. </a:t>
            </a:r>
          </a:p>
          <a:p>
            <a:pPr>
              <a:spcBef>
                <a:spcPts val="0"/>
              </a:spcBef>
              <a:spcAft>
                <a:spcPts val="300"/>
              </a:spcAft>
            </a:pPr>
            <a:endParaRPr lang="en-US" sz="2600" dirty="0"/>
          </a:p>
          <a:p>
            <a:pPr>
              <a:spcBef>
                <a:spcPts val="0"/>
              </a:spcBef>
              <a:spcAft>
                <a:spcPts val="300"/>
              </a:spcAft>
            </a:pPr>
            <a:r>
              <a:rPr lang="en-US" sz="2600" dirty="0"/>
              <a:t>Formulary Exception </a:t>
            </a:r>
          </a:p>
          <a:p>
            <a:pPr lvl="1">
              <a:spcBef>
                <a:spcPts val="0"/>
              </a:spcBef>
              <a:spcAft>
                <a:spcPts val="300"/>
              </a:spcAft>
              <a:buFont typeface="Arial" panose="020B0604020202020204" pitchFamily="34" charset="0"/>
              <a:buChar char="-"/>
            </a:pPr>
            <a:r>
              <a:rPr lang="en-US" sz="2400" dirty="0"/>
              <a:t>This is where the medication you need is not on the insurers formulary;</a:t>
            </a:r>
          </a:p>
          <a:p>
            <a:pPr lvl="1">
              <a:spcBef>
                <a:spcPts val="0"/>
              </a:spcBef>
              <a:spcAft>
                <a:spcPts val="300"/>
              </a:spcAft>
              <a:buFont typeface="Arial" panose="020B0604020202020204" pitchFamily="34" charset="0"/>
              <a:buChar char="-"/>
            </a:pPr>
            <a:r>
              <a:rPr lang="en-US" sz="2400" dirty="0"/>
              <a:t>If your request for such medication is denied –</a:t>
            </a:r>
            <a:r>
              <a:rPr lang="en-US" sz="2400" b="1" dirty="0">
                <a:solidFill>
                  <a:srgbClr val="FF0000"/>
                </a:solidFill>
              </a:rPr>
              <a:t> you can do an external appeal specific to SUD medications in 24 hours</a:t>
            </a:r>
          </a:p>
        </p:txBody>
      </p:sp>
      <p:pic>
        <p:nvPicPr>
          <p:cNvPr id="4" name="Picture 3">
            <a:extLst>
              <a:ext uri="{FF2B5EF4-FFF2-40B4-BE49-F238E27FC236}">
                <a16:creationId xmlns:a16="http://schemas.microsoft.com/office/drawing/2014/main" xmlns="" id="{F7E4FEF8-162F-4020-9B0F-11B22711E97D}"/>
              </a:ext>
            </a:extLst>
          </p:cNvPr>
          <p:cNvPicPr>
            <a:picLocks noChangeAspect="1"/>
          </p:cNvPicPr>
          <p:nvPr/>
        </p:nvPicPr>
        <p:blipFill>
          <a:blip r:embed="rId2"/>
          <a:stretch>
            <a:fillRect/>
          </a:stretch>
        </p:blipFill>
        <p:spPr>
          <a:xfrm>
            <a:off x="7452762" y="6061135"/>
            <a:ext cx="4321655" cy="630385"/>
          </a:xfrm>
          <a:prstGeom prst="rect">
            <a:avLst/>
          </a:prstGeom>
        </p:spPr>
      </p:pic>
    </p:spTree>
    <p:extLst>
      <p:ext uri="{BB962C8B-B14F-4D97-AF65-F5344CB8AC3E}">
        <p14:creationId xmlns:p14="http://schemas.microsoft.com/office/powerpoint/2010/main" xmlns="" val="2123539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291381" y="483079"/>
            <a:ext cx="11492302" cy="974306"/>
          </a:xfrm>
        </p:spPr>
        <p:txBody>
          <a:bodyPr/>
          <a:lstStyle/>
          <a:p>
            <a:r>
              <a:rPr lang="en-US" sz="6000" dirty="0">
                <a:latin typeface="Arial Black" panose="020B0A04020102020204" pitchFamily="34" charset="0"/>
              </a:rPr>
              <a:t>What is an Appeal?</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291381" y="1440130"/>
            <a:ext cx="11492302" cy="4408577"/>
          </a:xfrm>
        </p:spPr>
        <p:txBody>
          <a:bodyPr>
            <a:noAutofit/>
          </a:bodyPr>
          <a:lstStyle/>
          <a:p>
            <a:pPr>
              <a:spcBef>
                <a:spcPts val="0"/>
              </a:spcBef>
              <a:spcAft>
                <a:spcPts val="300"/>
              </a:spcAft>
            </a:pPr>
            <a:r>
              <a:rPr lang="en-US" sz="3200" b="1" dirty="0"/>
              <a:t>You are asking for the insurer to reconsider their decision that something was not medically necessary and therefore will not be covered (adverse determination):</a:t>
            </a:r>
          </a:p>
          <a:p>
            <a:pPr lvl="1">
              <a:spcBef>
                <a:spcPts val="0"/>
              </a:spcBef>
              <a:spcAft>
                <a:spcPts val="300"/>
              </a:spcAft>
            </a:pPr>
            <a:r>
              <a:rPr lang="en-US" sz="2800" b="1" u="sng" dirty="0"/>
              <a:t>Internal</a:t>
            </a:r>
            <a:r>
              <a:rPr lang="en-US" sz="2800" dirty="0"/>
              <a:t> - the insurer has a different clinical peer reviewer look at the request and decide if their decision was correct (upheld) or incorrect (overturn). </a:t>
            </a:r>
          </a:p>
          <a:p>
            <a:pPr lvl="1">
              <a:spcBef>
                <a:spcPts val="0"/>
              </a:spcBef>
              <a:spcAft>
                <a:spcPts val="300"/>
              </a:spcAft>
            </a:pPr>
            <a:r>
              <a:rPr lang="en-US" sz="2800" b="1" u="sng" dirty="0"/>
              <a:t>External</a:t>
            </a:r>
            <a:r>
              <a:rPr lang="en-US" sz="2800" dirty="0"/>
              <a:t> – You request an outside entity to review the clinical information and plan decision by submitting an External Appeal application to the Department of Financial Services.</a:t>
            </a:r>
          </a:p>
        </p:txBody>
      </p:sp>
      <p:pic>
        <p:nvPicPr>
          <p:cNvPr id="4" name="Picture 3">
            <a:extLst>
              <a:ext uri="{FF2B5EF4-FFF2-40B4-BE49-F238E27FC236}">
                <a16:creationId xmlns:a16="http://schemas.microsoft.com/office/drawing/2014/main" xmlns="" id="{B25C48BA-B527-4985-80A8-12E47CC6F523}"/>
              </a:ext>
            </a:extLst>
          </p:cNvPr>
          <p:cNvPicPr>
            <a:picLocks noChangeAspect="1"/>
          </p:cNvPicPr>
          <p:nvPr/>
        </p:nvPicPr>
        <p:blipFill>
          <a:blip r:embed="rId2"/>
          <a:stretch>
            <a:fillRect/>
          </a:stretch>
        </p:blipFill>
        <p:spPr>
          <a:xfrm>
            <a:off x="7639030" y="6059728"/>
            <a:ext cx="4321655" cy="630385"/>
          </a:xfrm>
          <a:prstGeom prst="rect">
            <a:avLst/>
          </a:prstGeom>
        </p:spPr>
      </p:pic>
    </p:spTree>
    <p:extLst>
      <p:ext uri="{BB962C8B-B14F-4D97-AF65-F5344CB8AC3E}">
        <p14:creationId xmlns:p14="http://schemas.microsoft.com/office/powerpoint/2010/main" xmlns="" val="871931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291381" y="483079"/>
            <a:ext cx="11492302" cy="974306"/>
          </a:xfrm>
        </p:spPr>
        <p:txBody>
          <a:bodyPr/>
          <a:lstStyle/>
          <a:p>
            <a:r>
              <a:rPr lang="en-US" sz="6000" dirty="0">
                <a:latin typeface="Arial Black" panose="020B0A04020102020204" pitchFamily="34" charset="0"/>
              </a:rPr>
              <a:t>What is an Appeal?</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349849" y="1457385"/>
            <a:ext cx="11492302" cy="4529347"/>
          </a:xfrm>
        </p:spPr>
        <p:txBody>
          <a:bodyPr>
            <a:noAutofit/>
          </a:bodyPr>
          <a:lstStyle/>
          <a:p>
            <a:pPr>
              <a:spcBef>
                <a:spcPts val="0"/>
              </a:spcBef>
              <a:spcAft>
                <a:spcPts val="300"/>
              </a:spcAft>
            </a:pPr>
            <a:r>
              <a:rPr lang="en-US" sz="3200" b="1" dirty="0"/>
              <a:t>Who can request an appeal?</a:t>
            </a:r>
          </a:p>
          <a:p>
            <a:pPr lvl="1">
              <a:spcBef>
                <a:spcPts val="0"/>
              </a:spcBef>
              <a:spcAft>
                <a:spcPts val="300"/>
              </a:spcAft>
            </a:pPr>
            <a:r>
              <a:rPr lang="en-US" sz="2800" dirty="0"/>
              <a:t>Provider, </a:t>
            </a:r>
          </a:p>
          <a:p>
            <a:pPr lvl="1">
              <a:spcBef>
                <a:spcPts val="0"/>
              </a:spcBef>
              <a:spcAft>
                <a:spcPts val="300"/>
              </a:spcAft>
            </a:pPr>
            <a:r>
              <a:rPr lang="en-US" sz="2800" dirty="0"/>
              <a:t>Patient or </a:t>
            </a:r>
          </a:p>
          <a:p>
            <a:pPr lvl="1">
              <a:spcBef>
                <a:spcPts val="0"/>
              </a:spcBef>
              <a:spcAft>
                <a:spcPts val="300"/>
              </a:spcAft>
            </a:pPr>
            <a:r>
              <a:rPr lang="en-US" sz="2800" dirty="0"/>
              <a:t>A designee.</a:t>
            </a:r>
          </a:p>
          <a:p>
            <a:pPr>
              <a:spcBef>
                <a:spcPts val="0"/>
              </a:spcBef>
              <a:spcAft>
                <a:spcPts val="300"/>
              </a:spcAft>
            </a:pPr>
            <a:r>
              <a:rPr lang="en-US" sz="3200" b="1" dirty="0"/>
              <a:t>Who makes the decision?</a:t>
            </a:r>
          </a:p>
          <a:p>
            <a:pPr lvl="1">
              <a:spcBef>
                <a:spcPts val="0"/>
              </a:spcBef>
              <a:spcAft>
                <a:spcPts val="300"/>
              </a:spcAft>
            </a:pPr>
            <a:r>
              <a:rPr lang="en-US" sz="2800" dirty="0"/>
              <a:t>A clinical peer reviewer</a:t>
            </a:r>
          </a:p>
          <a:p>
            <a:pPr lvl="2">
              <a:spcBef>
                <a:spcPts val="0"/>
              </a:spcBef>
              <a:spcAft>
                <a:spcPts val="300"/>
              </a:spcAft>
            </a:pPr>
            <a:r>
              <a:rPr lang="en-US" sz="2267" dirty="0"/>
              <a:t>A physician or</a:t>
            </a:r>
          </a:p>
          <a:p>
            <a:pPr lvl="2">
              <a:spcBef>
                <a:spcPts val="0"/>
              </a:spcBef>
              <a:spcAft>
                <a:spcPts val="300"/>
              </a:spcAft>
            </a:pPr>
            <a:r>
              <a:rPr lang="en-US" sz="2267" dirty="0"/>
              <a:t>Someone with same/similar specialty as the provider.</a:t>
            </a:r>
          </a:p>
          <a:p>
            <a:pPr lvl="1">
              <a:spcBef>
                <a:spcPts val="0"/>
              </a:spcBef>
              <a:spcAft>
                <a:spcPts val="800"/>
              </a:spcAft>
            </a:pPr>
            <a:endParaRPr lang="en-US" sz="1867" dirty="0"/>
          </a:p>
        </p:txBody>
      </p:sp>
      <p:pic>
        <p:nvPicPr>
          <p:cNvPr id="4" name="Picture 3">
            <a:extLst>
              <a:ext uri="{FF2B5EF4-FFF2-40B4-BE49-F238E27FC236}">
                <a16:creationId xmlns:a16="http://schemas.microsoft.com/office/drawing/2014/main" xmlns="" id="{057B43F0-3FCB-4E8F-8917-A51C90C2667A}"/>
              </a:ext>
            </a:extLst>
          </p:cNvPr>
          <p:cNvPicPr>
            <a:picLocks noChangeAspect="1"/>
          </p:cNvPicPr>
          <p:nvPr/>
        </p:nvPicPr>
        <p:blipFill>
          <a:blip r:embed="rId2"/>
          <a:stretch>
            <a:fillRect/>
          </a:stretch>
        </p:blipFill>
        <p:spPr>
          <a:xfrm>
            <a:off x="7520496" y="6059728"/>
            <a:ext cx="4321655" cy="630385"/>
          </a:xfrm>
          <a:prstGeom prst="rect">
            <a:avLst/>
          </a:prstGeom>
        </p:spPr>
      </p:pic>
    </p:spTree>
    <p:extLst>
      <p:ext uri="{BB962C8B-B14F-4D97-AF65-F5344CB8AC3E}">
        <p14:creationId xmlns:p14="http://schemas.microsoft.com/office/powerpoint/2010/main" xmlns="" val="247231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F28FA-E838-448F-9D11-60D63530C66D}"/>
              </a:ext>
            </a:extLst>
          </p:cNvPr>
          <p:cNvSpPr>
            <a:spLocks noGrp="1"/>
          </p:cNvSpPr>
          <p:nvPr>
            <p:ph type="title"/>
          </p:nvPr>
        </p:nvSpPr>
        <p:spPr>
          <a:xfrm>
            <a:off x="609600" y="510363"/>
            <a:ext cx="10972800" cy="907276"/>
          </a:xfrm>
        </p:spPr>
        <p:txBody>
          <a:bodyPr/>
          <a:lstStyle/>
          <a:p>
            <a:r>
              <a:rPr lang="en-US" sz="4800" b="1" dirty="0">
                <a:latin typeface="Arial Black" panose="020B0A04020102020204" pitchFamily="34" charset="0"/>
              </a:rPr>
              <a:t>Stigma – Impact </a:t>
            </a:r>
          </a:p>
        </p:txBody>
      </p:sp>
      <p:sp>
        <p:nvSpPr>
          <p:cNvPr id="3" name="Content Placeholder 2">
            <a:extLst>
              <a:ext uri="{FF2B5EF4-FFF2-40B4-BE49-F238E27FC236}">
                <a16:creationId xmlns:a16="http://schemas.microsoft.com/office/drawing/2014/main" xmlns="" id="{CD1C599B-A6FE-4BCC-8D10-EFA68610FDB0}"/>
              </a:ext>
            </a:extLst>
          </p:cNvPr>
          <p:cNvSpPr>
            <a:spLocks noGrp="1"/>
          </p:cNvSpPr>
          <p:nvPr>
            <p:ph idx="1"/>
          </p:nvPr>
        </p:nvSpPr>
        <p:spPr/>
        <p:txBody>
          <a:bodyPr/>
          <a:lstStyle/>
          <a:p>
            <a:r>
              <a:rPr lang="en-US" sz="3200" dirty="0"/>
              <a:t>MH/SUD Stigma = shame and poorer treatment outcomes (Perlick, </a:t>
            </a:r>
            <a:r>
              <a:rPr lang="en-US" sz="3200" dirty="0" err="1"/>
              <a:t>Rosenheck</a:t>
            </a:r>
            <a:r>
              <a:rPr lang="en-US" sz="3200" dirty="0"/>
              <a:t>, Clarkin, </a:t>
            </a:r>
            <a:r>
              <a:rPr lang="en-US" sz="3200" dirty="0" err="1"/>
              <a:t>Sirey</a:t>
            </a:r>
            <a:r>
              <a:rPr lang="en-US" sz="3200" dirty="0"/>
              <a:t> et al., 2001). </a:t>
            </a:r>
          </a:p>
          <a:p>
            <a:r>
              <a:rPr lang="en-US" sz="3200" dirty="0"/>
              <a:t>Negative public perceptions</a:t>
            </a:r>
          </a:p>
          <a:p>
            <a:pPr lvl="1"/>
            <a:r>
              <a:rPr lang="en-US" sz="3200" dirty="0"/>
              <a:t>people with MH/SUD are unpredictable and dangerous</a:t>
            </a:r>
          </a:p>
          <a:p>
            <a:pPr lvl="1"/>
            <a:r>
              <a:rPr lang="en-US" sz="3200" dirty="0"/>
              <a:t>SUD/MH conditions (eating disorders; depression) are self-inflicted</a:t>
            </a:r>
          </a:p>
        </p:txBody>
      </p:sp>
      <p:sp>
        <p:nvSpPr>
          <p:cNvPr id="4" name="Slide Number Placeholder 3">
            <a:extLst>
              <a:ext uri="{FF2B5EF4-FFF2-40B4-BE49-F238E27FC236}">
                <a16:creationId xmlns:a16="http://schemas.microsoft.com/office/drawing/2014/main" xmlns="" id="{00B81D75-6DA3-4CA7-8232-CA11130C3FCC}"/>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4</a:t>
            </a:fld>
            <a:endParaRPr lang="en-US">
              <a:solidFill>
                <a:prstClr val="black"/>
              </a:solidFill>
            </a:endParaRPr>
          </a:p>
        </p:txBody>
      </p:sp>
      <p:pic>
        <p:nvPicPr>
          <p:cNvPr id="5" name="Picture 4">
            <a:extLst>
              <a:ext uri="{FF2B5EF4-FFF2-40B4-BE49-F238E27FC236}">
                <a16:creationId xmlns:a16="http://schemas.microsoft.com/office/drawing/2014/main" xmlns="" id="{12A04215-970B-45C1-B943-8EBA79B484EA}"/>
              </a:ext>
            </a:extLst>
          </p:cNvPr>
          <p:cNvPicPr>
            <a:picLocks noChangeAspect="1"/>
          </p:cNvPicPr>
          <p:nvPr/>
        </p:nvPicPr>
        <p:blipFill>
          <a:blip r:embed="rId2"/>
          <a:stretch>
            <a:fillRect/>
          </a:stretch>
        </p:blipFill>
        <p:spPr>
          <a:xfrm>
            <a:off x="7453402" y="6066556"/>
            <a:ext cx="4321655" cy="630385"/>
          </a:xfrm>
          <a:prstGeom prst="rect">
            <a:avLst/>
          </a:prstGeom>
        </p:spPr>
      </p:pic>
    </p:spTree>
    <p:extLst>
      <p:ext uri="{BB962C8B-B14F-4D97-AF65-F5344CB8AC3E}">
        <p14:creationId xmlns:p14="http://schemas.microsoft.com/office/powerpoint/2010/main" xmlns="" val="3708804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609600" y="491708"/>
            <a:ext cx="10972800" cy="974784"/>
          </a:xfrm>
        </p:spPr>
        <p:txBody>
          <a:bodyPr/>
          <a:lstStyle/>
          <a:p>
            <a:r>
              <a:rPr lang="en-US" sz="5400" dirty="0">
                <a:latin typeface="Arial Black" panose="020B0A04020102020204" pitchFamily="34" charset="0"/>
              </a:rPr>
              <a:t>Internal Appeal?</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363270" y="1397000"/>
            <a:ext cx="11394534" cy="4072147"/>
          </a:xfrm>
        </p:spPr>
        <p:txBody>
          <a:bodyPr>
            <a:normAutofit fontScale="77500" lnSpcReduction="20000"/>
          </a:bodyPr>
          <a:lstStyle/>
          <a:p>
            <a:pPr>
              <a:lnSpc>
                <a:spcPct val="120000"/>
              </a:lnSpc>
              <a:spcBef>
                <a:spcPts val="0"/>
              </a:spcBef>
              <a:spcAft>
                <a:spcPts val="800"/>
              </a:spcAft>
            </a:pPr>
            <a:r>
              <a:rPr lang="en-US" sz="4600" b="1" dirty="0"/>
              <a:t>Time frames:</a:t>
            </a:r>
          </a:p>
          <a:p>
            <a:pPr lvl="1">
              <a:lnSpc>
                <a:spcPct val="120000"/>
              </a:lnSpc>
              <a:spcBef>
                <a:spcPts val="0"/>
              </a:spcBef>
              <a:spcAft>
                <a:spcPts val="800"/>
              </a:spcAft>
            </a:pPr>
            <a:r>
              <a:rPr lang="en-US" sz="4100" b="1" dirty="0"/>
              <a:t>Prior authorization </a:t>
            </a:r>
            <a:r>
              <a:rPr lang="en-US" sz="4000" dirty="0"/>
              <a:t>– </a:t>
            </a:r>
            <a:r>
              <a:rPr lang="en-US" sz="3400" dirty="0"/>
              <a:t>15 days if two levels of appeal; 30 days if only one; </a:t>
            </a:r>
            <a:endParaRPr lang="en-US" sz="4000" dirty="0"/>
          </a:p>
          <a:p>
            <a:pPr lvl="1">
              <a:lnSpc>
                <a:spcPct val="120000"/>
              </a:lnSpc>
              <a:spcBef>
                <a:spcPts val="0"/>
              </a:spcBef>
              <a:spcAft>
                <a:spcPts val="800"/>
              </a:spcAft>
            </a:pPr>
            <a:r>
              <a:rPr lang="en-US" sz="4100" b="1" dirty="0"/>
              <a:t>Retrospective</a:t>
            </a:r>
            <a:r>
              <a:rPr lang="en-US" sz="4000" dirty="0"/>
              <a:t> </a:t>
            </a:r>
            <a:r>
              <a:rPr lang="en-US" sz="3100" dirty="0"/>
              <a:t>– 30 days if two levels of appeal; 60 if only one level;</a:t>
            </a:r>
          </a:p>
          <a:p>
            <a:pPr lvl="1">
              <a:lnSpc>
                <a:spcPct val="120000"/>
              </a:lnSpc>
              <a:spcBef>
                <a:spcPts val="0"/>
              </a:spcBef>
              <a:spcAft>
                <a:spcPts val="800"/>
              </a:spcAft>
            </a:pPr>
            <a:r>
              <a:rPr lang="en-US" sz="4100" b="1" dirty="0"/>
              <a:t>Expedited – Concurrent </a:t>
            </a:r>
            <a:r>
              <a:rPr lang="en-US" sz="4000" dirty="0"/>
              <a:t>– </a:t>
            </a:r>
            <a:r>
              <a:rPr lang="en-US" sz="3100" dirty="0"/>
              <a:t>access to reviewer within 1 business day; decision w/in 72 hours of receipt of appeal or 2 business days </a:t>
            </a:r>
            <a:endParaRPr lang="en-US" sz="4000" dirty="0"/>
          </a:p>
          <a:p>
            <a:pPr lvl="1">
              <a:lnSpc>
                <a:spcPct val="120000"/>
              </a:lnSpc>
              <a:spcBef>
                <a:spcPts val="0"/>
              </a:spcBef>
              <a:spcAft>
                <a:spcPts val="800"/>
              </a:spcAft>
            </a:pPr>
            <a:r>
              <a:rPr lang="en-US" sz="4000" b="1" dirty="0">
                <a:solidFill>
                  <a:srgbClr val="FF0000"/>
                </a:solidFill>
              </a:rPr>
              <a:t>Inpatient SUD – </a:t>
            </a:r>
            <a:r>
              <a:rPr lang="en-US" sz="3100" b="1" dirty="0">
                <a:solidFill>
                  <a:srgbClr val="FF0000"/>
                </a:solidFill>
              </a:rPr>
              <a:t>within 24 hours of receipt of appeal request</a:t>
            </a:r>
            <a:endParaRPr lang="en-US" sz="4000" b="1" dirty="0">
              <a:solidFill>
                <a:srgbClr val="FF0000"/>
              </a:solidFill>
            </a:endParaRPr>
          </a:p>
        </p:txBody>
      </p:sp>
      <p:pic>
        <p:nvPicPr>
          <p:cNvPr id="4" name="Picture 3">
            <a:extLst>
              <a:ext uri="{FF2B5EF4-FFF2-40B4-BE49-F238E27FC236}">
                <a16:creationId xmlns:a16="http://schemas.microsoft.com/office/drawing/2014/main" xmlns="" id="{3FF50FDE-7F98-4923-8977-3F8F8D9C6115}"/>
              </a:ext>
            </a:extLst>
          </p:cNvPr>
          <p:cNvPicPr>
            <a:picLocks noChangeAspect="1"/>
          </p:cNvPicPr>
          <p:nvPr/>
        </p:nvPicPr>
        <p:blipFill>
          <a:blip r:embed="rId2"/>
          <a:stretch>
            <a:fillRect/>
          </a:stretch>
        </p:blipFill>
        <p:spPr>
          <a:xfrm>
            <a:off x="7605162" y="6059246"/>
            <a:ext cx="4321655" cy="630385"/>
          </a:xfrm>
          <a:prstGeom prst="rect">
            <a:avLst/>
          </a:prstGeom>
        </p:spPr>
      </p:pic>
    </p:spTree>
    <p:extLst>
      <p:ext uri="{BB962C8B-B14F-4D97-AF65-F5344CB8AC3E}">
        <p14:creationId xmlns:p14="http://schemas.microsoft.com/office/powerpoint/2010/main" xmlns="" val="37563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293298" y="474453"/>
            <a:ext cx="11464506" cy="914400"/>
          </a:xfrm>
        </p:spPr>
        <p:txBody>
          <a:bodyPr/>
          <a:lstStyle/>
          <a:p>
            <a:r>
              <a:rPr lang="en-US" sz="5400" dirty="0">
                <a:latin typeface="Arial Black" panose="020B0A04020102020204" pitchFamily="34" charset="0"/>
              </a:rPr>
              <a:t>What is an External Appeal?</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406400" y="1295400"/>
            <a:ext cx="11176000" cy="4648200"/>
          </a:xfrm>
        </p:spPr>
        <p:txBody>
          <a:bodyPr>
            <a:normAutofit fontScale="32500" lnSpcReduction="20000"/>
          </a:bodyPr>
          <a:lstStyle/>
          <a:p>
            <a:pPr>
              <a:lnSpc>
                <a:spcPct val="120000"/>
              </a:lnSpc>
              <a:spcBef>
                <a:spcPts val="0"/>
              </a:spcBef>
              <a:spcAft>
                <a:spcPts val="800"/>
              </a:spcAft>
            </a:pPr>
            <a:r>
              <a:rPr lang="en-US" sz="9800" b="1" dirty="0"/>
              <a:t>Standard</a:t>
            </a:r>
            <a:r>
              <a:rPr lang="en-US" sz="8533" dirty="0"/>
              <a:t> –  4 months after you get a “final adverse determination”.  You can and should give additional information.  Work with your provider to give the external reviewer a complete and well explained picture of the treatment episode. </a:t>
            </a:r>
          </a:p>
          <a:p>
            <a:pPr lvl="1">
              <a:lnSpc>
                <a:spcPct val="120000"/>
              </a:lnSpc>
              <a:spcBef>
                <a:spcPts val="0"/>
              </a:spcBef>
              <a:spcAft>
                <a:spcPts val="800"/>
              </a:spcAft>
            </a:pPr>
            <a:r>
              <a:rPr lang="en-US" sz="7999" dirty="0"/>
              <a:t>Decision comes within 30 days of receipts of completed application.  If additional documents are needed, the External reviewer gets 5 more business  days. </a:t>
            </a:r>
          </a:p>
          <a:p>
            <a:pPr lvl="1">
              <a:lnSpc>
                <a:spcPct val="120000"/>
              </a:lnSpc>
              <a:spcBef>
                <a:spcPts val="0"/>
              </a:spcBef>
              <a:spcAft>
                <a:spcPts val="800"/>
              </a:spcAft>
            </a:pPr>
            <a:r>
              <a:rPr lang="en-US" sz="7999" dirty="0"/>
              <a:t>Formulary exception process 72 hour.  If insurers decision is overturned, the plan will cover the medication for as long as the person is taking it, including refills. </a:t>
            </a:r>
          </a:p>
        </p:txBody>
      </p:sp>
      <p:pic>
        <p:nvPicPr>
          <p:cNvPr id="4" name="Picture 3">
            <a:extLst>
              <a:ext uri="{FF2B5EF4-FFF2-40B4-BE49-F238E27FC236}">
                <a16:creationId xmlns:a16="http://schemas.microsoft.com/office/drawing/2014/main" xmlns="" id="{C125D444-0EB6-4339-9780-877B0A1469F1}"/>
              </a:ext>
            </a:extLst>
          </p:cNvPr>
          <p:cNvPicPr>
            <a:picLocks noChangeAspect="1"/>
          </p:cNvPicPr>
          <p:nvPr/>
        </p:nvPicPr>
        <p:blipFill>
          <a:blip r:embed="rId2"/>
          <a:stretch>
            <a:fillRect/>
          </a:stretch>
        </p:blipFill>
        <p:spPr>
          <a:xfrm>
            <a:off x="7672896" y="6134162"/>
            <a:ext cx="4321655" cy="630385"/>
          </a:xfrm>
          <a:prstGeom prst="rect">
            <a:avLst/>
          </a:prstGeom>
        </p:spPr>
      </p:pic>
    </p:spTree>
    <p:extLst>
      <p:ext uri="{BB962C8B-B14F-4D97-AF65-F5344CB8AC3E}">
        <p14:creationId xmlns:p14="http://schemas.microsoft.com/office/powerpoint/2010/main" xmlns="" val="386734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293298" y="474453"/>
            <a:ext cx="11464506" cy="914400"/>
          </a:xfrm>
        </p:spPr>
        <p:txBody>
          <a:bodyPr/>
          <a:lstStyle/>
          <a:p>
            <a:r>
              <a:rPr lang="en-US" sz="5400" dirty="0">
                <a:latin typeface="Arial Black" panose="020B0A04020102020204" pitchFamily="34" charset="0"/>
              </a:rPr>
              <a:t>What is an External Appeal?</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406400" y="1295400"/>
            <a:ext cx="11176000" cy="5181600"/>
          </a:xfrm>
        </p:spPr>
        <p:txBody>
          <a:bodyPr>
            <a:normAutofit/>
          </a:bodyPr>
          <a:lstStyle/>
          <a:p>
            <a:pPr>
              <a:lnSpc>
                <a:spcPct val="120000"/>
              </a:lnSpc>
              <a:spcBef>
                <a:spcPts val="0"/>
              </a:spcBef>
              <a:spcAft>
                <a:spcPts val="800"/>
              </a:spcAft>
            </a:pPr>
            <a:r>
              <a:rPr lang="en-US" sz="3200" b="1" dirty="0"/>
              <a:t>Expedited </a:t>
            </a:r>
          </a:p>
          <a:p>
            <a:pPr lvl="1">
              <a:lnSpc>
                <a:spcPct val="120000"/>
              </a:lnSpc>
              <a:spcBef>
                <a:spcPts val="0"/>
              </a:spcBef>
              <a:spcAft>
                <a:spcPts val="800"/>
              </a:spcAft>
            </a:pPr>
            <a:r>
              <a:rPr lang="en-US" sz="2800" dirty="0"/>
              <a:t>Decision within 72 hours of receipt of completed application.   – Places health in jeopardy, SUD Inpatient.  Reviewer will call you and the plan </a:t>
            </a:r>
          </a:p>
          <a:p>
            <a:pPr lvl="1">
              <a:lnSpc>
                <a:spcPct val="120000"/>
              </a:lnSpc>
              <a:spcBef>
                <a:spcPts val="0"/>
              </a:spcBef>
              <a:spcAft>
                <a:spcPts val="800"/>
              </a:spcAft>
            </a:pPr>
            <a:r>
              <a:rPr lang="en-US" sz="2800" dirty="0"/>
              <a:t>Expedited Formulary exception process – 24 hours</a:t>
            </a:r>
          </a:p>
        </p:txBody>
      </p:sp>
      <p:pic>
        <p:nvPicPr>
          <p:cNvPr id="4" name="Picture 3">
            <a:extLst>
              <a:ext uri="{FF2B5EF4-FFF2-40B4-BE49-F238E27FC236}">
                <a16:creationId xmlns:a16="http://schemas.microsoft.com/office/drawing/2014/main" xmlns="" id="{0B7A634E-C8D3-414A-9DD7-E5F805451B95}"/>
              </a:ext>
            </a:extLst>
          </p:cNvPr>
          <p:cNvPicPr>
            <a:picLocks noChangeAspect="1"/>
          </p:cNvPicPr>
          <p:nvPr/>
        </p:nvPicPr>
        <p:blipFill>
          <a:blip r:embed="rId2"/>
          <a:stretch>
            <a:fillRect/>
          </a:stretch>
        </p:blipFill>
        <p:spPr>
          <a:xfrm>
            <a:off x="7605163" y="6068354"/>
            <a:ext cx="4321655" cy="630385"/>
          </a:xfrm>
          <a:prstGeom prst="rect">
            <a:avLst/>
          </a:prstGeom>
        </p:spPr>
      </p:pic>
    </p:spTree>
    <p:extLst>
      <p:ext uri="{BB962C8B-B14F-4D97-AF65-F5344CB8AC3E}">
        <p14:creationId xmlns:p14="http://schemas.microsoft.com/office/powerpoint/2010/main" xmlns="" val="2949660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C87E5-0E82-4171-9BD2-70BE17AB10DF}"/>
              </a:ext>
            </a:extLst>
          </p:cNvPr>
          <p:cNvSpPr>
            <a:spLocks noGrp="1"/>
          </p:cNvSpPr>
          <p:nvPr>
            <p:ph type="title"/>
          </p:nvPr>
        </p:nvSpPr>
        <p:spPr>
          <a:xfrm>
            <a:off x="379562" y="560371"/>
            <a:ext cx="11202838" cy="1742882"/>
          </a:xfrm>
        </p:spPr>
        <p:txBody>
          <a:bodyPr>
            <a:noAutofit/>
          </a:bodyPr>
          <a:lstStyle/>
          <a:p>
            <a:r>
              <a:rPr lang="en-US" sz="4400" dirty="0">
                <a:latin typeface="Arial Black" panose="020B0A04020102020204" pitchFamily="34" charset="0"/>
              </a:rPr>
              <a:t>FAQ 1: Can the insurer ask for all patient records every time?</a:t>
            </a:r>
          </a:p>
        </p:txBody>
      </p:sp>
      <p:sp>
        <p:nvSpPr>
          <p:cNvPr id="3" name="Content Placeholder 2">
            <a:extLst>
              <a:ext uri="{FF2B5EF4-FFF2-40B4-BE49-F238E27FC236}">
                <a16:creationId xmlns:a16="http://schemas.microsoft.com/office/drawing/2014/main" xmlns="" id="{B4DDED8A-2150-4833-A5BF-3D999C1A1867}"/>
              </a:ext>
            </a:extLst>
          </p:cNvPr>
          <p:cNvSpPr>
            <a:spLocks noGrp="1"/>
          </p:cNvSpPr>
          <p:nvPr>
            <p:ph idx="1"/>
          </p:nvPr>
        </p:nvSpPr>
        <p:spPr>
          <a:xfrm>
            <a:off x="454324" y="2070340"/>
            <a:ext cx="5994400" cy="3611033"/>
          </a:xfrm>
        </p:spPr>
        <p:txBody>
          <a:bodyPr>
            <a:normAutofit/>
          </a:bodyPr>
          <a:lstStyle/>
          <a:p>
            <a:pPr marL="0" indent="0">
              <a:buNone/>
            </a:pPr>
            <a:r>
              <a:rPr lang="en-US" sz="4000" dirty="0">
                <a:solidFill>
                  <a:srgbClr val="553278"/>
                </a:solidFill>
              </a:rPr>
              <a:t>No, the requests have to be reasonable.  It cannot be a standard practice to ask for the whole chart for every claim.</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71403" y="2070340"/>
            <a:ext cx="5684807" cy="3864155"/>
          </a:xfrm>
          <a:prstGeom prst="rect">
            <a:avLst/>
          </a:prstGeom>
        </p:spPr>
      </p:pic>
      <p:pic>
        <p:nvPicPr>
          <p:cNvPr id="6" name="Picture 5">
            <a:extLst>
              <a:ext uri="{FF2B5EF4-FFF2-40B4-BE49-F238E27FC236}">
                <a16:creationId xmlns:a16="http://schemas.microsoft.com/office/drawing/2014/main" xmlns="" id="{F0D60B34-CA4E-40C5-A64A-42C408ECF938}"/>
              </a:ext>
            </a:extLst>
          </p:cNvPr>
          <p:cNvPicPr>
            <a:picLocks noChangeAspect="1"/>
          </p:cNvPicPr>
          <p:nvPr/>
        </p:nvPicPr>
        <p:blipFill>
          <a:blip r:embed="rId3"/>
          <a:stretch>
            <a:fillRect/>
          </a:stretch>
        </p:blipFill>
        <p:spPr>
          <a:xfrm>
            <a:off x="7469695" y="6109081"/>
            <a:ext cx="4321655" cy="630385"/>
          </a:xfrm>
          <a:prstGeom prst="rect">
            <a:avLst/>
          </a:prstGeom>
        </p:spPr>
      </p:pic>
    </p:spTree>
    <p:extLst>
      <p:ext uri="{BB962C8B-B14F-4D97-AF65-F5344CB8AC3E}">
        <p14:creationId xmlns:p14="http://schemas.microsoft.com/office/powerpoint/2010/main" xmlns="" val="2680752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C87E5-0E82-4171-9BD2-70BE17AB10DF}"/>
              </a:ext>
            </a:extLst>
          </p:cNvPr>
          <p:cNvSpPr>
            <a:spLocks noGrp="1"/>
          </p:cNvSpPr>
          <p:nvPr>
            <p:ph type="title"/>
          </p:nvPr>
        </p:nvSpPr>
        <p:spPr>
          <a:xfrm>
            <a:off x="500331" y="560718"/>
            <a:ext cx="11096245" cy="1647646"/>
          </a:xfrm>
        </p:spPr>
        <p:txBody>
          <a:bodyPr>
            <a:noAutofit/>
          </a:bodyPr>
          <a:lstStyle/>
          <a:p>
            <a:r>
              <a:rPr lang="en-US" sz="4400" dirty="0">
                <a:latin typeface="Arial Black" panose="020B0A04020102020204" pitchFamily="34" charset="0"/>
              </a:rPr>
              <a:t>FAQ 2:  Am I only allowed to have 28 days of treatment?</a:t>
            </a:r>
            <a:r>
              <a:rPr lang="en-US" sz="4400" dirty="0"/>
              <a:t/>
            </a:r>
            <a:br>
              <a:rPr lang="en-US" sz="4400" dirty="0"/>
            </a:b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0331" y="1863634"/>
            <a:ext cx="6331787" cy="4748840"/>
          </a:xfrm>
        </p:spPr>
      </p:pic>
      <p:pic>
        <p:nvPicPr>
          <p:cNvPr id="4" name="Picture 3">
            <a:extLst>
              <a:ext uri="{FF2B5EF4-FFF2-40B4-BE49-F238E27FC236}">
                <a16:creationId xmlns:a16="http://schemas.microsoft.com/office/drawing/2014/main" xmlns="" id="{2AF8C0C5-43C8-427E-B355-F316B6201173}"/>
              </a:ext>
            </a:extLst>
          </p:cNvPr>
          <p:cNvPicPr>
            <a:picLocks noChangeAspect="1"/>
          </p:cNvPicPr>
          <p:nvPr/>
        </p:nvPicPr>
        <p:blipFill>
          <a:blip r:embed="rId3"/>
          <a:stretch>
            <a:fillRect/>
          </a:stretch>
        </p:blipFill>
        <p:spPr>
          <a:xfrm>
            <a:off x="7538139" y="5982089"/>
            <a:ext cx="4321655" cy="630385"/>
          </a:xfrm>
          <a:prstGeom prst="rect">
            <a:avLst/>
          </a:prstGeom>
        </p:spPr>
      </p:pic>
    </p:spTree>
    <p:extLst>
      <p:ext uri="{BB962C8B-B14F-4D97-AF65-F5344CB8AC3E}">
        <p14:creationId xmlns:p14="http://schemas.microsoft.com/office/powerpoint/2010/main" xmlns="" val="1237217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C87E5-0E82-4171-9BD2-70BE17AB10DF}"/>
              </a:ext>
            </a:extLst>
          </p:cNvPr>
          <p:cNvSpPr>
            <a:spLocks noGrp="1"/>
          </p:cNvSpPr>
          <p:nvPr>
            <p:ph type="title"/>
          </p:nvPr>
        </p:nvSpPr>
        <p:spPr>
          <a:xfrm>
            <a:off x="500331" y="560718"/>
            <a:ext cx="11096245" cy="1647646"/>
          </a:xfrm>
        </p:spPr>
        <p:txBody>
          <a:bodyPr>
            <a:noAutofit/>
          </a:bodyPr>
          <a:lstStyle/>
          <a:p>
            <a:r>
              <a:rPr lang="en-US" sz="4400" dirty="0">
                <a:latin typeface="Arial Black" panose="020B0A04020102020204" pitchFamily="34" charset="0"/>
              </a:rPr>
              <a:t>FAQ 3:  What is a predatory broker?</a:t>
            </a:r>
            <a:r>
              <a:rPr lang="en-US" sz="4400" dirty="0"/>
              <a:t/>
            </a:r>
            <a:br>
              <a:rPr lang="en-US" sz="4400" dirty="0"/>
            </a:br>
            <a:endParaRPr lang="en-US" sz="4400" dirty="0"/>
          </a:p>
        </p:txBody>
      </p:sp>
      <p:pic>
        <p:nvPicPr>
          <p:cNvPr id="4" name="Picture 3">
            <a:extLst>
              <a:ext uri="{FF2B5EF4-FFF2-40B4-BE49-F238E27FC236}">
                <a16:creationId xmlns:a16="http://schemas.microsoft.com/office/drawing/2014/main" xmlns="" id="{2AF8C0C5-43C8-427E-B355-F316B6201173}"/>
              </a:ext>
            </a:extLst>
          </p:cNvPr>
          <p:cNvPicPr>
            <a:picLocks noChangeAspect="1"/>
          </p:cNvPicPr>
          <p:nvPr/>
        </p:nvPicPr>
        <p:blipFill>
          <a:blip r:embed="rId2"/>
          <a:stretch>
            <a:fillRect/>
          </a:stretch>
        </p:blipFill>
        <p:spPr>
          <a:xfrm>
            <a:off x="7538139" y="5982089"/>
            <a:ext cx="4321655" cy="630385"/>
          </a:xfrm>
          <a:prstGeom prst="rect">
            <a:avLst/>
          </a:prstGeom>
        </p:spPr>
      </p:pic>
      <p:pic>
        <p:nvPicPr>
          <p:cNvPr id="8" name="Content Placeholder 7">
            <a:extLst>
              <a:ext uri="{FF2B5EF4-FFF2-40B4-BE49-F238E27FC236}">
                <a16:creationId xmlns:a16="http://schemas.microsoft.com/office/drawing/2014/main" xmlns="" id="{CB9F022A-976F-412D-9B81-4DBBE9115AE1}"/>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00331" y="1804987"/>
            <a:ext cx="6202956" cy="2726373"/>
          </a:xfrm>
        </p:spPr>
      </p:pic>
      <p:sp>
        <p:nvSpPr>
          <p:cNvPr id="9" name="TextBox 8">
            <a:extLst>
              <a:ext uri="{FF2B5EF4-FFF2-40B4-BE49-F238E27FC236}">
                <a16:creationId xmlns:a16="http://schemas.microsoft.com/office/drawing/2014/main" xmlns="" id="{CD09FEA0-777D-4DDE-9B99-F7698EE5B706}"/>
              </a:ext>
            </a:extLst>
          </p:cNvPr>
          <p:cNvSpPr txBox="1"/>
          <p:nvPr/>
        </p:nvSpPr>
        <p:spPr>
          <a:xfrm>
            <a:off x="6939280" y="1804986"/>
            <a:ext cx="4657296" cy="1323439"/>
          </a:xfrm>
          <a:prstGeom prst="rect">
            <a:avLst/>
          </a:prstGeom>
          <a:noFill/>
        </p:spPr>
        <p:txBody>
          <a:bodyPr wrap="square" rtlCol="0">
            <a:spAutoFit/>
          </a:bodyPr>
          <a:lstStyle/>
          <a:p>
            <a:r>
              <a:rPr lang="en-US" sz="4000" b="1" dirty="0"/>
              <a:t>A free airplane ride might not be right </a:t>
            </a:r>
          </a:p>
        </p:txBody>
      </p:sp>
    </p:spTree>
    <p:extLst>
      <p:ext uri="{BB962C8B-B14F-4D97-AF65-F5344CB8AC3E}">
        <p14:creationId xmlns:p14="http://schemas.microsoft.com/office/powerpoint/2010/main" xmlns="" val="1263692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3C96E-E6BF-1D43-8891-3548B88A151F}"/>
              </a:ext>
            </a:extLst>
          </p:cNvPr>
          <p:cNvSpPr>
            <a:spLocks noGrp="1"/>
          </p:cNvSpPr>
          <p:nvPr>
            <p:ph type="title"/>
          </p:nvPr>
        </p:nvSpPr>
        <p:spPr>
          <a:xfrm>
            <a:off x="557842" y="733244"/>
            <a:ext cx="10972800" cy="831043"/>
          </a:xfrm>
        </p:spPr>
        <p:txBody>
          <a:bodyPr/>
          <a:lstStyle/>
          <a:p>
            <a:r>
              <a:rPr lang="en-US" sz="4800" dirty="0">
                <a:latin typeface="Arial Black" panose="020B0A04020102020204" pitchFamily="34" charset="0"/>
              </a:rPr>
              <a:t>Coverage of Services provided by a CASAC:</a:t>
            </a:r>
          </a:p>
        </p:txBody>
      </p:sp>
      <p:sp>
        <p:nvSpPr>
          <p:cNvPr id="3" name="Content Placeholder 2">
            <a:extLst>
              <a:ext uri="{FF2B5EF4-FFF2-40B4-BE49-F238E27FC236}">
                <a16:creationId xmlns:a16="http://schemas.microsoft.com/office/drawing/2014/main" xmlns="" id="{76C30145-5602-5B40-B90E-A91587D28B5B}"/>
              </a:ext>
            </a:extLst>
          </p:cNvPr>
          <p:cNvSpPr>
            <a:spLocks noGrp="1"/>
          </p:cNvSpPr>
          <p:nvPr>
            <p:ph idx="1"/>
          </p:nvPr>
        </p:nvSpPr>
        <p:spPr>
          <a:xfrm>
            <a:off x="1268083" y="1677838"/>
            <a:ext cx="10023894" cy="2954547"/>
          </a:xfrm>
        </p:spPr>
        <p:txBody>
          <a:bodyPr/>
          <a:lstStyle/>
          <a:p>
            <a:endParaRPr lang="en-US" dirty="0"/>
          </a:p>
          <a:p>
            <a:r>
              <a:rPr lang="en-US" dirty="0"/>
              <a:t>Coverage must include care rendered in an OASAS certified facility, “</a:t>
            </a:r>
            <a:r>
              <a:rPr lang="en-US" i="1" dirty="0"/>
              <a:t>even if rendered by a provider who would not otherwise be reimbursed under the policy.” </a:t>
            </a:r>
            <a:r>
              <a:rPr lang="en-US" sz="4000" b="1" dirty="0">
                <a:solidFill>
                  <a:srgbClr val="553278"/>
                </a:solidFill>
              </a:rPr>
              <a:t> 11 NYCRR Part 52.24</a:t>
            </a:r>
            <a:endParaRPr lang="en-US" sz="3200" b="1" dirty="0">
              <a:solidFill>
                <a:srgbClr val="553278"/>
              </a:solidFill>
            </a:endParaRPr>
          </a:p>
        </p:txBody>
      </p:sp>
      <p:pic>
        <p:nvPicPr>
          <p:cNvPr id="4" name="Picture 3">
            <a:extLst>
              <a:ext uri="{FF2B5EF4-FFF2-40B4-BE49-F238E27FC236}">
                <a16:creationId xmlns:a16="http://schemas.microsoft.com/office/drawing/2014/main" xmlns="" id="{4A560E67-0189-454D-95EB-5FA1A9BB7617}"/>
              </a:ext>
            </a:extLst>
          </p:cNvPr>
          <p:cNvPicPr>
            <a:picLocks noChangeAspect="1"/>
          </p:cNvPicPr>
          <p:nvPr/>
        </p:nvPicPr>
        <p:blipFill>
          <a:blip r:embed="rId2"/>
          <a:stretch>
            <a:fillRect/>
          </a:stretch>
        </p:blipFill>
        <p:spPr>
          <a:xfrm>
            <a:off x="7435830" y="5964222"/>
            <a:ext cx="4321655" cy="630385"/>
          </a:xfrm>
          <a:prstGeom prst="rect">
            <a:avLst/>
          </a:prstGeom>
        </p:spPr>
      </p:pic>
    </p:spTree>
    <p:extLst>
      <p:ext uri="{BB962C8B-B14F-4D97-AF65-F5344CB8AC3E}">
        <p14:creationId xmlns:p14="http://schemas.microsoft.com/office/powerpoint/2010/main" xmlns="" val="309696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0A245-AB97-4C86-AB18-77FA8E93FE4A}"/>
              </a:ext>
            </a:extLst>
          </p:cNvPr>
          <p:cNvSpPr>
            <a:spLocks noGrp="1"/>
          </p:cNvSpPr>
          <p:nvPr>
            <p:ph type="title"/>
          </p:nvPr>
        </p:nvSpPr>
        <p:spPr/>
        <p:txBody>
          <a:bodyPr/>
          <a:lstStyle/>
          <a:p>
            <a:r>
              <a:rPr lang="en-US" b="1" dirty="0"/>
              <a:t>RECOVERY TAX CREDIT</a:t>
            </a:r>
          </a:p>
        </p:txBody>
      </p:sp>
      <p:sp>
        <p:nvSpPr>
          <p:cNvPr id="3" name="Content Placeholder 2">
            <a:extLst>
              <a:ext uri="{FF2B5EF4-FFF2-40B4-BE49-F238E27FC236}">
                <a16:creationId xmlns:a16="http://schemas.microsoft.com/office/drawing/2014/main" xmlns="" id="{67280D81-F845-4B2A-83F9-835814FBDABC}"/>
              </a:ext>
            </a:extLst>
          </p:cNvPr>
          <p:cNvSpPr>
            <a:spLocks noGrp="1"/>
          </p:cNvSpPr>
          <p:nvPr>
            <p:ph idx="1"/>
          </p:nvPr>
        </p:nvSpPr>
        <p:spPr/>
        <p:txBody>
          <a:bodyPr/>
          <a:lstStyle/>
          <a:p>
            <a:r>
              <a:rPr lang="en-US" sz="3200" dirty="0"/>
              <a:t>1</a:t>
            </a:r>
            <a:r>
              <a:rPr lang="en-US" sz="3200" baseline="30000" dirty="0"/>
              <a:t>st</a:t>
            </a:r>
            <a:r>
              <a:rPr lang="en-US" sz="3200" dirty="0"/>
              <a:t> in the nation tax credit for employees who hire individuals who are in recovery from SUD. </a:t>
            </a:r>
          </a:p>
          <a:p>
            <a:r>
              <a:rPr lang="en-US" sz="3200" dirty="0"/>
              <a:t>Program managed in conjunction with the Department of Taxation and Finance</a:t>
            </a:r>
          </a:p>
          <a:p>
            <a:r>
              <a:rPr lang="en-US" sz="3200" dirty="0"/>
              <a:t>The tax credit will be provided to eligible employers for each eligible individual who has worked a minimum of 500 hours not to exceed $2000 in a taxable year.</a:t>
            </a:r>
          </a:p>
          <a:p>
            <a:r>
              <a:rPr lang="en-US" sz="3200" dirty="0"/>
              <a:t>A total of $2 million has been provided for this program.</a:t>
            </a:r>
          </a:p>
        </p:txBody>
      </p:sp>
      <p:sp>
        <p:nvSpPr>
          <p:cNvPr id="4" name="Slide Number Placeholder 3">
            <a:extLst>
              <a:ext uri="{FF2B5EF4-FFF2-40B4-BE49-F238E27FC236}">
                <a16:creationId xmlns:a16="http://schemas.microsoft.com/office/drawing/2014/main" xmlns="" id="{19B320CD-D0D9-4F62-8534-E4CB3B57FE55}"/>
              </a:ext>
            </a:extLst>
          </p:cNvPr>
          <p:cNvSpPr>
            <a:spLocks noGrp="1"/>
          </p:cNvSpPr>
          <p:nvPr>
            <p:ph type="sldNum" sz="quarter" idx="10"/>
          </p:nvPr>
        </p:nvSpPr>
        <p:spPr>
          <a:xfrm>
            <a:off x="9469120" y="6345235"/>
            <a:ext cx="2844800" cy="476251"/>
          </a:xfrm>
        </p:spPr>
        <p:txBody>
          <a:bodyPr/>
          <a:lstStyle/>
          <a:p>
            <a:pPr>
              <a:defRPr/>
            </a:pPr>
            <a:fld id="{C7B31D74-2052-4419-B11C-D9908E73BE61}" type="slidenum">
              <a:rPr lang="en-US" smtClean="0">
                <a:solidFill>
                  <a:prstClr val="black"/>
                </a:solidFill>
              </a:rPr>
              <a:pPr>
                <a:defRPr/>
              </a:pPr>
              <a:t>47</a:t>
            </a:fld>
            <a:endParaRPr lang="en-US">
              <a:solidFill>
                <a:prstClr val="black"/>
              </a:solidFill>
            </a:endParaRPr>
          </a:p>
        </p:txBody>
      </p:sp>
      <p:pic>
        <p:nvPicPr>
          <p:cNvPr id="5" name="Picture 4">
            <a:extLst>
              <a:ext uri="{FF2B5EF4-FFF2-40B4-BE49-F238E27FC236}">
                <a16:creationId xmlns:a16="http://schemas.microsoft.com/office/drawing/2014/main" xmlns="" id="{6A72E08F-1869-4748-BF65-24A7E35DCCE6}"/>
              </a:ext>
            </a:extLst>
          </p:cNvPr>
          <p:cNvPicPr>
            <a:picLocks noChangeAspect="1"/>
          </p:cNvPicPr>
          <p:nvPr/>
        </p:nvPicPr>
        <p:blipFill>
          <a:blip r:embed="rId2"/>
          <a:stretch>
            <a:fillRect/>
          </a:stretch>
        </p:blipFill>
        <p:spPr>
          <a:xfrm>
            <a:off x="7476470" y="6049961"/>
            <a:ext cx="4321655" cy="630385"/>
          </a:xfrm>
          <a:prstGeom prst="rect">
            <a:avLst/>
          </a:prstGeom>
        </p:spPr>
      </p:pic>
    </p:spTree>
    <p:extLst>
      <p:ext uri="{BB962C8B-B14F-4D97-AF65-F5344CB8AC3E}">
        <p14:creationId xmlns:p14="http://schemas.microsoft.com/office/powerpoint/2010/main" xmlns="" val="3355592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0317" y="1613619"/>
            <a:ext cx="10044023" cy="3395866"/>
          </a:xfrm>
          <a:prstGeom prst="rect">
            <a:avLst/>
          </a:prstGeom>
          <a:noFill/>
          <a:ln>
            <a:noFill/>
          </a:ln>
        </p:spPr>
        <p:txBody>
          <a:bodyPr wrap="square">
            <a:spAutoFit/>
          </a:bodyPr>
          <a:lstStyle/>
          <a:p>
            <a:r>
              <a:rPr lang="en-US" sz="4400" dirty="0">
                <a:solidFill>
                  <a:srgbClr val="553278"/>
                </a:solidFill>
                <a:latin typeface="Arial Black" panose="020B0A04020102020204" pitchFamily="34" charset="0"/>
              </a:rPr>
              <a:t>“The antidote to heroin is not </a:t>
            </a:r>
            <a:br>
              <a:rPr lang="en-US" sz="4400" dirty="0">
                <a:solidFill>
                  <a:srgbClr val="553278"/>
                </a:solidFill>
                <a:latin typeface="Arial Black" panose="020B0A04020102020204" pitchFamily="34" charset="0"/>
              </a:rPr>
            </a:br>
            <a:r>
              <a:rPr lang="en-US" sz="4400" dirty="0">
                <a:solidFill>
                  <a:srgbClr val="553278"/>
                </a:solidFill>
                <a:latin typeface="Arial Black" panose="020B0A04020102020204" pitchFamily="34" charset="0"/>
              </a:rPr>
              <a:t>[ just ] naloxone, it is also</a:t>
            </a:r>
            <a:br>
              <a:rPr lang="en-US" sz="4400" dirty="0">
                <a:solidFill>
                  <a:srgbClr val="553278"/>
                </a:solidFill>
                <a:latin typeface="Arial Black" panose="020B0A04020102020204" pitchFamily="34" charset="0"/>
              </a:rPr>
            </a:br>
            <a:r>
              <a:rPr lang="en-US" sz="4400" dirty="0">
                <a:solidFill>
                  <a:srgbClr val="553278"/>
                </a:solidFill>
                <a:latin typeface="Arial Black" panose="020B0A04020102020204" pitchFamily="34" charset="0"/>
              </a:rPr>
              <a:t>[ connection and ] community.”</a:t>
            </a:r>
          </a:p>
          <a:p>
            <a:r>
              <a:rPr lang="en-US" sz="4267" dirty="0">
                <a:solidFill>
                  <a:srgbClr val="553278"/>
                </a:solidFill>
              </a:rPr>
              <a:t> </a:t>
            </a:r>
          </a:p>
          <a:p>
            <a:r>
              <a:rPr lang="en-US" sz="4000" dirty="0">
                <a:solidFill>
                  <a:srgbClr val="553278"/>
                </a:solidFill>
                <a:latin typeface="Arial" panose="020B0604020202020204" pitchFamily="34" charset="0"/>
                <a:cs typeface="Arial" panose="020B0604020202020204" pitchFamily="34" charset="0"/>
              </a:rPr>
              <a:t>Sam Quinones</a:t>
            </a:r>
          </a:p>
        </p:txBody>
      </p:sp>
      <p:pic>
        <p:nvPicPr>
          <p:cNvPr id="3" name="Picture 2">
            <a:extLst>
              <a:ext uri="{FF2B5EF4-FFF2-40B4-BE49-F238E27FC236}">
                <a16:creationId xmlns:a16="http://schemas.microsoft.com/office/drawing/2014/main" xmlns="" id="{95E133F6-1F3F-4DAE-B9D2-A5E1DA2E5B79}"/>
              </a:ext>
            </a:extLst>
          </p:cNvPr>
          <p:cNvPicPr>
            <a:picLocks noChangeAspect="1"/>
          </p:cNvPicPr>
          <p:nvPr/>
        </p:nvPicPr>
        <p:blipFill>
          <a:blip r:embed="rId3"/>
          <a:stretch>
            <a:fillRect/>
          </a:stretch>
        </p:blipFill>
        <p:spPr>
          <a:xfrm>
            <a:off x="7435829" y="5994703"/>
            <a:ext cx="4321655" cy="630385"/>
          </a:xfrm>
          <a:prstGeom prst="rect">
            <a:avLst/>
          </a:prstGeom>
        </p:spPr>
      </p:pic>
    </p:spTree>
    <p:extLst>
      <p:ext uri="{BB962C8B-B14F-4D97-AF65-F5344CB8AC3E}">
        <p14:creationId xmlns:p14="http://schemas.microsoft.com/office/powerpoint/2010/main" xmlns="" val="400842253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4858E2-5BE2-4172-B0D1-61EC7A894BD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3968" y="571276"/>
            <a:ext cx="6743940" cy="6286724"/>
          </a:xfrm>
          <a:prstGeom prst="rect">
            <a:avLst/>
          </a:prstGeom>
          <a:effectLst>
            <a:innerShdw blurRad="63500" dist="50800" dir="18900000">
              <a:schemeClr val="tx1">
                <a:alpha val="50000"/>
              </a:schemeClr>
            </a:innerShdw>
            <a:softEdge rad="12700"/>
          </a:effectLst>
        </p:spPr>
      </p:pic>
      <p:pic>
        <p:nvPicPr>
          <p:cNvPr id="4" name="Picture 3">
            <a:extLst>
              <a:ext uri="{FF2B5EF4-FFF2-40B4-BE49-F238E27FC236}">
                <a16:creationId xmlns:a16="http://schemas.microsoft.com/office/drawing/2014/main" xmlns="" id="{A729FEEF-D06D-401A-B9F7-B17CEBB35F3C}"/>
              </a:ext>
            </a:extLst>
          </p:cNvPr>
          <p:cNvPicPr>
            <a:picLocks noChangeAspect="1"/>
          </p:cNvPicPr>
          <p:nvPr/>
        </p:nvPicPr>
        <p:blipFill>
          <a:blip r:embed="rId3"/>
          <a:stretch>
            <a:fillRect/>
          </a:stretch>
        </p:blipFill>
        <p:spPr>
          <a:xfrm>
            <a:off x="7452762" y="5994703"/>
            <a:ext cx="4321655" cy="630385"/>
          </a:xfrm>
          <a:prstGeom prst="rect">
            <a:avLst/>
          </a:prstGeom>
        </p:spPr>
      </p:pic>
    </p:spTree>
    <p:extLst>
      <p:ext uri="{BB962C8B-B14F-4D97-AF65-F5344CB8AC3E}">
        <p14:creationId xmlns:p14="http://schemas.microsoft.com/office/powerpoint/2010/main" xmlns="" val="323242973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F28FA-E838-448F-9D11-60D63530C66D}"/>
              </a:ext>
            </a:extLst>
          </p:cNvPr>
          <p:cNvSpPr>
            <a:spLocks noGrp="1"/>
          </p:cNvSpPr>
          <p:nvPr>
            <p:ph type="title"/>
          </p:nvPr>
        </p:nvSpPr>
        <p:spPr>
          <a:xfrm>
            <a:off x="609600" y="595423"/>
            <a:ext cx="10972800" cy="822216"/>
          </a:xfrm>
        </p:spPr>
        <p:txBody>
          <a:bodyPr/>
          <a:lstStyle/>
          <a:p>
            <a:r>
              <a:rPr lang="en-US" sz="4800" b="1" dirty="0">
                <a:latin typeface="Arial Black" panose="020B0A04020102020204" pitchFamily="34" charset="0"/>
              </a:rPr>
              <a:t>Stigma - Impact</a:t>
            </a:r>
          </a:p>
        </p:txBody>
      </p:sp>
      <p:sp>
        <p:nvSpPr>
          <p:cNvPr id="3" name="Content Placeholder 2">
            <a:extLst>
              <a:ext uri="{FF2B5EF4-FFF2-40B4-BE49-F238E27FC236}">
                <a16:creationId xmlns:a16="http://schemas.microsoft.com/office/drawing/2014/main" xmlns="" id="{CD1C599B-A6FE-4BCC-8D10-EFA68610FDB0}"/>
              </a:ext>
            </a:extLst>
          </p:cNvPr>
          <p:cNvSpPr>
            <a:spLocks noGrp="1"/>
          </p:cNvSpPr>
          <p:nvPr>
            <p:ph idx="1"/>
          </p:nvPr>
        </p:nvSpPr>
        <p:spPr/>
        <p:txBody>
          <a:bodyPr/>
          <a:lstStyle/>
          <a:p>
            <a:pPr lvl="0"/>
            <a:r>
              <a:rPr lang="en-US" sz="3200" dirty="0"/>
              <a:t>Suicide rate</a:t>
            </a:r>
          </a:p>
          <a:p>
            <a:pPr lvl="1"/>
            <a:r>
              <a:rPr lang="en-US" sz="3200" dirty="0"/>
              <a:t> increased by 28.8 percent between 1999 and 2016 </a:t>
            </a:r>
            <a:r>
              <a:rPr lang="en-US" sz="3200" i="1" dirty="0"/>
              <a:t>(CDC, 2017)</a:t>
            </a:r>
          </a:p>
          <a:p>
            <a:pPr lvl="1"/>
            <a:r>
              <a:rPr lang="en-US" sz="3200" dirty="0"/>
              <a:t>2</a:t>
            </a:r>
            <a:r>
              <a:rPr lang="en-US" sz="3200" baseline="30000" dirty="0"/>
              <a:t>nd</a:t>
            </a:r>
            <a:r>
              <a:rPr lang="en-US" sz="3200" dirty="0"/>
              <a:t> leading cause of death among 13-19 </a:t>
            </a:r>
            <a:r>
              <a:rPr lang="en-US" sz="3200" dirty="0" err="1"/>
              <a:t>yr</a:t>
            </a:r>
            <a:r>
              <a:rPr lang="en-US" sz="3200" dirty="0"/>
              <a:t> </a:t>
            </a:r>
            <a:r>
              <a:rPr lang="en-US" sz="3200" dirty="0" err="1"/>
              <a:t>olds</a:t>
            </a:r>
            <a:endParaRPr lang="en-US" sz="3200" dirty="0"/>
          </a:p>
          <a:p>
            <a:pPr lvl="1"/>
            <a:r>
              <a:rPr lang="en-US" sz="3200" dirty="0"/>
              <a:t>4</a:t>
            </a:r>
            <a:r>
              <a:rPr lang="en-US" sz="3200" baseline="30000" dirty="0"/>
              <a:t>th</a:t>
            </a:r>
            <a:r>
              <a:rPr lang="en-US" sz="3200" dirty="0"/>
              <a:t> leading cause of death among 35 – 54 </a:t>
            </a:r>
            <a:r>
              <a:rPr lang="en-US" sz="3200" dirty="0" err="1"/>
              <a:t>yr</a:t>
            </a:r>
            <a:r>
              <a:rPr lang="en-US" sz="3200" dirty="0"/>
              <a:t> </a:t>
            </a:r>
            <a:r>
              <a:rPr lang="en-US" sz="3200" dirty="0" err="1"/>
              <a:t>olds</a:t>
            </a:r>
            <a:r>
              <a:rPr lang="en-US" sz="3200" dirty="0"/>
              <a:t> </a:t>
            </a:r>
          </a:p>
          <a:p>
            <a:pPr lvl="1"/>
            <a:r>
              <a:rPr lang="en-US" sz="3200" dirty="0"/>
              <a:t>2/3 of suicides – individuals never received help</a:t>
            </a:r>
          </a:p>
          <a:p>
            <a:pPr lvl="0"/>
            <a:r>
              <a:rPr lang="en-US" sz="3200" dirty="0"/>
              <a:t>Stigma  +  lack of information = no treatment = death</a:t>
            </a:r>
          </a:p>
        </p:txBody>
      </p:sp>
      <p:sp>
        <p:nvSpPr>
          <p:cNvPr id="4" name="Slide Number Placeholder 3">
            <a:extLst>
              <a:ext uri="{FF2B5EF4-FFF2-40B4-BE49-F238E27FC236}">
                <a16:creationId xmlns:a16="http://schemas.microsoft.com/office/drawing/2014/main" xmlns="" id="{00B81D75-6DA3-4CA7-8232-CA11130C3FCC}"/>
              </a:ext>
            </a:extLst>
          </p:cNvPr>
          <p:cNvSpPr>
            <a:spLocks noGrp="1"/>
          </p:cNvSpPr>
          <p:nvPr>
            <p:ph type="sldNum" sz="quarter" idx="10"/>
          </p:nvPr>
        </p:nvSpPr>
        <p:spPr>
          <a:xfrm>
            <a:off x="9516533" y="6262577"/>
            <a:ext cx="2844800" cy="476251"/>
          </a:xfrm>
        </p:spPr>
        <p:txBody>
          <a:bodyPr/>
          <a:lstStyle/>
          <a:p>
            <a:pPr>
              <a:defRPr/>
            </a:pPr>
            <a:fld id="{C7B31D74-2052-4419-B11C-D9908E73BE61}" type="slidenum">
              <a:rPr lang="en-US" smtClean="0">
                <a:solidFill>
                  <a:prstClr val="black"/>
                </a:solidFill>
              </a:rPr>
              <a:pPr>
                <a:defRPr/>
              </a:pPr>
              <a:t>5</a:t>
            </a:fld>
            <a:endParaRPr lang="en-US">
              <a:solidFill>
                <a:prstClr val="black"/>
              </a:solidFill>
            </a:endParaRPr>
          </a:p>
        </p:txBody>
      </p:sp>
      <p:pic>
        <p:nvPicPr>
          <p:cNvPr id="5" name="Picture 4">
            <a:extLst>
              <a:ext uri="{FF2B5EF4-FFF2-40B4-BE49-F238E27FC236}">
                <a16:creationId xmlns:a16="http://schemas.microsoft.com/office/drawing/2014/main" xmlns="" id="{71321AE8-A461-4915-8291-8F33F77151FC}"/>
              </a:ext>
            </a:extLst>
          </p:cNvPr>
          <p:cNvPicPr>
            <a:picLocks noChangeAspect="1"/>
          </p:cNvPicPr>
          <p:nvPr/>
        </p:nvPicPr>
        <p:blipFill>
          <a:blip r:embed="rId2"/>
          <a:stretch>
            <a:fillRect/>
          </a:stretch>
        </p:blipFill>
        <p:spPr>
          <a:xfrm>
            <a:off x="7355705" y="6049961"/>
            <a:ext cx="4321655" cy="630385"/>
          </a:xfrm>
          <a:prstGeom prst="rect">
            <a:avLst/>
          </a:prstGeom>
        </p:spPr>
      </p:pic>
    </p:spTree>
    <p:extLst>
      <p:ext uri="{BB962C8B-B14F-4D97-AF65-F5344CB8AC3E}">
        <p14:creationId xmlns:p14="http://schemas.microsoft.com/office/powerpoint/2010/main" xmlns="" val="309104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514708" y="457201"/>
            <a:ext cx="11067691" cy="1143000"/>
          </a:xfrm>
        </p:spPr>
        <p:txBody>
          <a:bodyPr/>
          <a:lstStyle/>
          <a:p>
            <a:r>
              <a:rPr lang="en-US" sz="7200" dirty="0">
                <a:latin typeface="Arial Black" panose="020B0A04020102020204" pitchFamily="34" charset="0"/>
              </a:rPr>
              <a:t>Resources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609600" y="1600201"/>
            <a:ext cx="10972800" cy="4673599"/>
          </a:xfrm>
        </p:spPr>
        <p:txBody>
          <a:bodyPr>
            <a:normAutofit/>
          </a:bodyPr>
          <a:lstStyle/>
          <a:p>
            <a:r>
              <a:rPr lang="en-US" sz="4000" b="1" dirty="0">
                <a:solidFill>
                  <a:srgbClr val="553278"/>
                </a:solidFill>
              </a:rPr>
              <a:t>Find Addiction Treatment </a:t>
            </a:r>
            <a:r>
              <a:rPr lang="en-US" sz="4000" dirty="0">
                <a:hlinkClick r:id="rId2"/>
              </a:rPr>
              <a:t>https://findaddictiontreatment.ny.gov/</a:t>
            </a:r>
            <a:endParaRPr lang="en-US" sz="4000" dirty="0"/>
          </a:p>
          <a:p>
            <a:r>
              <a:rPr lang="en-US" sz="4000" b="1" dirty="0">
                <a:solidFill>
                  <a:srgbClr val="553278"/>
                </a:solidFill>
              </a:rPr>
              <a:t>ATC Directory: </a:t>
            </a:r>
            <a:r>
              <a:rPr lang="en-US" sz="4000" dirty="0">
                <a:hlinkClick r:id="rId3"/>
              </a:rPr>
              <a:t>https://www.oasas.ny.gov/atc/directory.cfm</a:t>
            </a:r>
            <a:r>
              <a:rPr lang="en-US" sz="4000" dirty="0"/>
              <a:t> </a:t>
            </a:r>
          </a:p>
          <a:p>
            <a:r>
              <a:rPr lang="en-US" sz="4000" b="1" dirty="0">
                <a:solidFill>
                  <a:srgbClr val="553278"/>
                </a:solidFill>
              </a:rPr>
              <a:t>CHAMP Helpline / email:</a:t>
            </a:r>
          </a:p>
          <a:p>
            <a:pPr marL="609585" lvl="1" indent="0">
              <a:buNone/>
            </a:pPr>
            <a:r>
              <a:rPr lang="en-US" sz="4400" b="1" dirty="0">
                <a:solidFill>
                  <a:srgbClr val="FF0000"/>
                </a:solidFill>
                <a:effectLst>
                  <a:outerShdw blurRad="38100" dist="38100" dir="2700000" algn="tl">
                    <a:srgbClr val="000000">
                      <a:alpha val="43137"/>
                    </a:srgbClr>
                  </a:outerShdw>
                </a:effectLst>
              </a:rPr>
              <a:t>888-614-5400</a:t>
            </a:r>
            <a:r>
              <a:rPr lang="en-US" dirty="0"/>
              <a:t> / </a:t>
            </a:r>
            <a:r>
              <a:rPr lang="en-US" sz="4000" dirty="0">
                <a:hlinkClick r:id="rId4"/>
              </a:rPr>
              <a:t>ombuds@oasas.ny.gov</a:t>
            </a:r>
            <a:endParaRPr lang="en-US" dirty="0"/>
          </a:p>
          <a:p>
            <a:pPr marL="609585" lvl="1" indent="0">
              <a:buNone/>
            </a:pPr>
            <a:endParaRPr lang="en-US" dirty="0"/>
          </a:p>
        </p:txBody>
      </p:sp>
      <p:pic>
        <p:nvPicPr>
          <p:cNvPr id="4" name="Picture 3">
            <a:extLst>
              <a:ext uri="{FF2B5EF4-FFF2-40B4-BE49-F238E27FC236}">
                <a16:creationId xmlns:a16="http://schemas.microsoft.com/office/drawing/2014/main" xmlns="" id="{67705ED0-C3C4-400A-8947-AEBE8C5BEBC2}"/>
              </a:ext>
            </a:extLst>
          </p:cNvPr>
          <p:cNvPicPr>
            <a:picLocks noChangeAspect="1"/>
          </p:cNvPicPr>
          <p:nvPr/>
        </p:nvPicPr>
        <p:blipFill>
          <a:blip r:embed="rId5"/>
          <a:stretch>
            <a:fillRect/>
          </a:stretch>
        </p:blipFill>
        <p:spPr>
          <a:xfrm>
            <a:off x="7355637" y="5958607"/>
            <a:ext cx="4321655" cy="630385"/>
          </a:xfrm>
          <a:prstGeom prst="rect">
            <a:avLst/>
          </a:prstGeom>
        </p:spPr>
      </p:pic>
    </p:spTree>
    <p:extLst>
      <p:ext uri="{BB962C8B-B14F-4D97-AF65-F5344CB8AC3E}">
        <p14:creationId xmlns:p14="http://schemas.microsoft.com/office/powerpoint/2010/main" xmlns="" val="2718550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514708" y="457201"/>
            <a:ext cx="11067691" cy="1143000"/>
          </a:xfrm>
        </p:spPr>
        <p:txBody>
          <a:bodyPr/>
          <a:lstStyle/>
          <a:p>
            <a:r>
              <a:rPr lang="en-US" sz="7200" dirty="0">
                <a:latin typeface="Arial Black" panose="020B0A04020102020204" pitchFamily="34" charset="0"/>
              </a:rPr>
              <a:t>Resources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609600" y="1600201"/>
            <a:ext cx="10972800" cy="4673599"/>
          </a:xfrm>
        </p:spPr>
        <p:txBody>
          <a:bodyPr>
            <a:normAutofit fontScale="70000" lnSpcReduction="20000"/>
          </a:bodyPr>
          <a:lstStyle/>
          <a:p>
            <a:pPr marL="0" indent="0">
              <a:buNone/>
            </a:pPr>
            <a:r>
              <a:rPr lang="en-US" dirty="0"/>
              <a:t> </a:t>
            </a:r>
          </a:p>
          <a:p>
            <a:pPr marL="0" indent="0">
              <a:buNone/>
            </a:pPr>
            <a:r>
              <a:rPr lang="en-US" dirty="0"/>
              <a:t>NYS Office of Mental Health Program Directory</a:t>
            </a:r>
          </a:p>
          <a:p>
            <a:pPr marL="0" indent="0">
              <a:buNone/>
            </a:pPr>
            <a:r>
              <a:rPr lang="en-US" u="sng" dirty="0">
                <a:hlinkClick r:id="rId2"/>
              </a:rPr>
              <a:t>https://my.omh.ny.gov/bi/pd/saw.dll?PortalPages</a:t>
            </a:r>
            <a:endParaRPr lang="en-US" dirty="0"/>
          </a:p>
          <a:p>
            <a:pPr marL="0" indent="0">
              <a:buNone/>
            </a:pPr>
            <a:r>
              <a:rPr lang="en-US" dirty="0"/>
              <a:t> </a:t>
            </a:r>
          </a:p>
          <a:p>
            <a:pPr marL="0" indent="0">
              <a:buNone/>
            </a:pPr>
            <a:r>
              <a:rPr lang="en-US" dirty="0"/>
              <a:t>Mental Health Information for Children, Teens, and Families</a:t>
            </a:r>
          </a:p>
          <a:p>
            <a:pPr marL="0" indent="0">
              <a:buNone/>
            </a:pPr>
            <a:r>
              <a:rPr lang="en-US" u="sng" dirty="0">
                <a:hlinkClick r:id="rId3"/>
              </a:rPr>
              <a:t>https://www.omh.ny.gov/omhweb/childservice/</a:t>
            </a:r>
            <a:endParaRPr lang="en-US" dirty="0"/>
          </a:p>
          <a:p>
            <a:pPr marL="0" indent="0">
              <a:buNone/>
            </a:pPr>
            <a:r>
              <a:rPr lang="en-US" dirty="0"/>
              <a:t> </a:t>
            </a:r>
          </a:p>
          <a:p>
            <a:pPr marL="0" indent="0">
              <a:buNone/>
            </a:pPr>
            <a:r>
              <a:rPr lang="en-US" dirty="0"/>
              <a:t>Substance Use Disorder Resources for Adolescents and Youth</a:t>
            </a:r>
          </a:p>
          <a:p>
            <a:pPr marL="0" indent="0">
              <a:buNone/>
            </a:pPr>
            <a:r>
              <a:rPr lang="en-US" u="sng" dirty="0">
                <a:hlinkClick r:id="rId4"/>
              </a:rPr>
              <a:t>https://www.oasas.ny.gov/treatment/adolescent/index.cfm</a:t>
            </a:r>
            <a:endParaRPr lang="en-US" dirty="0"/>
          </a:p>
          <a:p>
            <a:pPr marL="0" indent="0">
              <a:buNone/>
            </a:pPr>
            <a:r>
              <a:rPr lang="en-US" dirty="0"/>
              <a:t> </a:t>
            </a:r>
          </a:p>
          <a:p>
            <a:endParaRPr lang="en-US" dirty="0"/>
          </a:p>
          <a:p>
            <a:pPr marL="609585" lvl="1" indent="0">
              <a:buNone/>
            </a:pPr>
            <a:endParaRPr lang="en-US" dirty="0"/>
          </a:p>
        </p:txBody>
      </p:sp>
      <p:pic>
        <p:nvPicPr>
          <p:cNvPr id="4" name="Picture 3">
            <a:extLst>
              <a:ext uri="{FF2B5EF4-FFF2-40B4-BE49-F238E27FC236}">
                <a16:creationId xmlns:a16="http://schemas.microsoft.com/office/drawing/2014/main" xmlns="" id="{7D13E859-C25C-4703-8B85-94C5E0AAFE92}"/>
              </a:ext>
            </a:extLst>
          </p:cNvPr>
          <p:cNvPicPr>
            <a:picLocks noChangeAspect="1"/>
          </p:cNvPicPr>
          <p:nvPr/>
        </p:nvPicPr>
        <p:blipFill>
          <a:blip r:embed="rId5"/>
          <a:stretch>
            <a:fillRect/>
          </a:stretch>
        </p:blipFill>
        <p:spPr>
          <a:xfrm>
            <a:off x="7503563" y="6126318"/>
            <a:ext cx="4321655" cy="630385"/>
          </a:xfrm>
          <a:prstGeom prst="rect">
            <a:avLst/>
          </a:prstGeom>
        </p:spPr>
      </p:pic>
    </p:spTree>
    <p:extLst>
      <p:ext uri="{BB962C8B-B14F-4D97-AF65-F5344CB8AC3E}">
        <p14:creationId xmlns:p14="http://schemas.microsoft.com/office/powerpoint/2010/main" xmlns="" val="4175673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6272-5C99-48FA-BF6C-B42DF6E79C79}"/>
              </a:ext>
            </a:extLst>
          </p:cNvPr>
          <p:cNvSpPr>
            <a:spLocks noGrp="1"/>
          </p:cNvSpPr>
          <p:nvPr>
            <p:ph type="title"/>
          </p:nvPr>
        </p:nvSpPr>
        <p:spPr>
          <a:xfrm>
            <a:off x="514708" y="457201"/>
            <a:ext cx="11067691" cy="1143000"/>
          </a:xfrm>
        </p:spPr>
        <p:txBody>
          <a:bodyPr/>
          <a:lstStyle/>
          <a:p>
            <a:r>
              <a:rPr lang="en-US" sz="7200" dirty="0">
                <a:latin typeface="Arial Black" panose="020B0A04020102020204" pitchFamily="34" charset="0"/>
              </a:rPr>
              <a:t>Resources</a:t>
            </a:r>
          </a:p>
        </p:txBody>
      </p:sp>
      <p:sp>
        <p:nvSpPr>
          <p:cNvPr id="3" name="Content Placeholder 2">
            <a:extLst>
              <a:ext uri="{FF2B5EF4-FFF2-40B4-BE49-F238E27FC236}">
                <a16:creationId xmlns:a16="http://schemas.microsoft.com/office/drawing/2014/main" xmlns="" id="{88791C55-DBD2-4CED-9769-F23BD301AA55}"/>
              </a:ext>
            </a:extLst>
          </p:cNvPr>
          <p:cNvSpPr>
            <a:spLocks noGrp="1"/>
          </p:cNvSpPr>
          <p:nvPr>
            <p:ph idx="1"/>
          </p:nvPr>
        </p:nvSpPr>
        <p:spPr>
          <a:xfrm>
            <a:off x="609600" y="1600201"/>
            <a:ext cx="10972800" cy="4673599"/>
          </a:xfrm>
        </p:spPr>
        <p:txBody>
          <a:bodyPr>
            <a:normAutofit fontScale="40000" lnSpcReduction="20000"/>
          </a:bodyPr>
          <a:lstStyle/>
          <a:p>
            <a:pPr marL="0" indent="0">
              <a:buNone/>
            </a:pPr>
            <a:r>
              <a:rPr lang="en-US" sz="5100" dirty="0"/>
              <a:t>  </a:t>
            </a:r>
          </a:p>
          <a:p>
            <a:pPr marL="0" indent="0">
              <a:buNone/>
            </a:pPr>
            <a:r>
              <a:rPr lang="en-US" sz="5100" dirty="0" err="1"/>
              <a:t>OnTrackNY</a:t>
            </a:r>
            <a:r>
              <a:rPr lang="en-US" sz="5100" dirty="0"/>
              <a:t> (NY’s First Episode Psychosis Program)</a:t>
            </a:r>
          </a:p>
          <a:p>
            <a:pPr marL="0" indent="0">
              <a:buNone/>
            </a:pPr>
            <a:r>
              <a:rPr lang="en-US" sz="5100" u="sng" dirty="0">
                <a:hlinkClick r:id="rId2"/>
              </a:rPr>
              <a:t>https://www.ontrackny.org/</a:t>
            </a:r>
            <a:endParaRPr lang="en-US" sz="5100" dirty="0"/>
          </a:p>
          <a:p>
            <a:pPr marL="0" indent="0">
              <a:buNone/>
            </a:pPr>
            <a:r>
              <a:rPr lang="en-US" sz="5100" dirty="0"/>
              <a:t> </a:t>
            </a:r>
          </a:p>
          <a:p>
            <a:pPr marL="0" indent="0">
              <a:buNone/>
            </a:pPr>
            <a:r>
              <a:rPr lang="en-US" sz="5100" dirty="0"/>
              <a:t>Suicide Prevention Lifeline</a:t>
            </a:r>
          </a:p>
          <a:p>
            <a:pPr marL="0" indent="0">
              <a:buNone/>
            </a:pPr>
            <a:r>
              <a:rPr lang="en-US" sz="5100" u="sng" dirty="0">
                <a:hlinkClick r:id="rId3"/>
              </a:rPr>
              <a:t>https://suicidepreventionlifeline.org/talk-to-someone-now/</a:t>
            </a:r>
            <a:endParaRPr lang="en-US" sz="5100" dirty="0"/>
          </a:p>
          <a:p>
            <a:pPr marL="0" indent="0">
              <a:buNone/>
            </a:pPr>
            <a:r>
              <a:rPr lang="en-US" sz="5100" dirty="0"/>
              <a:t>1-800-273-8255</a:t>
            </a:r>
          </a:p>
          <a:p>
            <a:pPr marL="0" indent="0">
              <a:buNone/>
            </a:pPr>
            <a:r>
              <a:rPr lang="en-US" sz="5100" dirty="0"/>
              <a:t> </a:t>
            </a:r>
          </a:p>
          <a:p>
            <a:pPr marL="0" indent="0">
              <a:buNone/>
            </a:pPr>
            <a:r>
              <a:rPr lang="en-US" sz="5100" dirty="0"/>
              <a:t>Crisis Text Line</a:t>
            </a:r>
          </a:p>
          <a:p>
            <a:pPr marL="0" indent="0">
              <a:buNone/>
            </a:pPr>
            <a:r>
              <a:rPr lang="en-US" sz="5100" u="sng" dirty="0">
                <a:hlinkClick r:id="rId4"/>
              </a:rPr>
              <a:t>https://www.crisistextline.org/</a:t>
            </a:r>
            <a:endParaRPr lang="en-US" sz="5100" dirty="0"/>
          </a:p>
          <a:p>
            <a:pPr marL="0" indent="0">
              <a:buNone/>
            </a:pPr>
            <a:r>
              <a:rPr lang="en-US" sz="5100" dirty="0"/>
              <a:t>Text “Got5” to 741-741</a:t>
            </a:r>
          </a:p>
          <a:p>
            <a:pPr marL="0" indent="0">
              <a:buNone/>
            </a:pPr>
            <a:r>
              <a:rPr lang="en-US" sz="5100" dirty="0"/>
              <a:t> </a:t>
            </a:r>
          </a:p>
          <a:p>
            <a:pPr marL="0" indent="0">
              <a:buNone/>
            </a:pPr>
            <a:r>
              <a:rPr lang="en-US" sz="5100" dirty="0"/>
              <a:t>Youth Power! (Youth Peer Advocacy)</a:t>
            </a:r>
          </a:p>
          <a:p>
            <a:pPr marL="0" indent="0">
              <a:buNone/>
            </a:pPr>
            <a:r>
              <a:rPr lang="en-US" sz="5100" u="sng" dirty="0">
                <a:hlinkClick r:id="rId5"/>
              </a:rPr>
              <a:t>http://www.youthpowerny.org/</a:t>
            </a:r>
            <a:endParaRPr lang="en-US" sz="5100" dirty="0"/>
          </a:p>
          <a:p>
            <a:pPr marL="609585" lvl="1" indent="0">
              <a:buNone/>
            </a:pPr>
            <a:endParaRPr lang="en-US" dirty="0"/>
          </a:p>
        </p:txBody>
      </p:sp>
      <p:pic>
        <p:nvPicPr>
          <p:cNvPr id="4" name="Picture 3">
            <a:extLst>
              <a:ext uri="{FF2B5EF4-FFF2-40B4-BE49-F238E27FC236}">
                <a16:creationId xmlns:a16="http://schemas.microsoft.com/office/drawing/2014/main" xmlns="" id="{8CA20A83-745F-43C4-B8B4-2E752B7CF34D}"/>
              </a:ext>
            </a:extLst>
          </p:cNvPr>
          <p:cNvPicPr>
            <a:picLocks noChangeAspect="1"/>
          </p:cNvPicPr>
          <p:nvPr/>
        </p:nvPicPr>
        <p:blipFill>
          <a:blip r:embed="rId6"/>
          <a:stretch>
            <a:fillRect/>
          </a:stretch>
        </p:blipFill>
        <p:spPr>
          <a:xfrm>
            <a:off x="7588229" y="6085606"/>
            <a:ext cx="4321655" cy="630385"/>
          </a:xfrm>
          <a:prstGeom prst="rect">
            <a:avLst/>
          </a:prstGeom>
        </p:spPr>
      </p:pic>
    </p:spTree>
    <p:extLst>
      <p:ext uri="{BB962C8B-B14F-4D97-AF65-F5344CB8AC3E}">
        <p14:creationId xmlns:p14="http://schemas.microsoft.com/office/powerpoint/2010/main" xmlns="" val="3700088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981200" y="995680"/>
            <a:ext cx="8798560" cy="4622800"/>
          </a:xfrm>
        </p:spPr>
        <p:txBody>
          <a:bodyPr anchor="t"/>
          <a:lstStyle/>
          <a:p>
            <a:pPr marL="0" indent="0" algn="ctr">
              <a:buNone/>
            </a:pPr>
            <a:r>
              <a:rPr lang="en-US" sz="4800" b="1" dirty="0"/>
              <a:t>Thank you for joining us:</a:t>
            </a:r>
          </a:p>
          <a:p>
            <a:pPr marL="0" indent="0" algn="ctr">
              <a:buNone/>
            </a:pPr>
            <a:endParaRPr lang="en-US" sz="4800" b="1" dirty="0"/>
          </a:p>
          <a:p>
            <a:pPr marL="0" indent="0" algn="ctr">
              <a:buNone/>
            </a:pPr>
            <a:r>
              <a:rPr lang="en-US" sz="4800" b="1">
                <a:hlinkClick r:id="rId3"/>
              </a:rPr>
              <a:t>Stephanie.campbell</a:t>
            </a:r>
            <a:r>
              <a:rPr lang="en-US" sz="4800" b="1" dirty="0">
                <a:hlinkClick r:id="rId3"/>
              </a:rPr>
              <a:t>@oasas.ny.gov</a:t>
            </a:r>
            <a:endParaRPr lang="en-US" sz="4800" b="1" dirty="0"/>
          </a:p>
          <a:p>
            <a:pPr marL="0" indent="0" algn="ctr">
              <a:buNone/>
            </a:pPr>
            <a:r>
              <a:rPr lang="en-US" sz="4800" b="1" dirty="0">
                <a:hlinkClick r:id="rId4"/>
              </a:rPr>
              <a:t>Lynn@nyscouncil.org</a:t>
            </a:r>
            <a:endParaRPr lang="en-US" sz="4800" b="1" dirty="0"/>
          </a:p>
          <a:p>
            <a:pPr marL="0" indent="0" algn="ctr">
              <a:buNone/>
            </a:pPr>
            <a:endParaRPr lang="en-US" sz="4800" b="1" dirty="0"/>
          </a:p>
          <a:p>
            <a:pPr marL="0" indent="0" algn="ctr">
              <a:buNone/>
            </a:pPr>
            <a:endParaRPr lang="en-US" sz="4800" b="1" dirty="0"/>
          </a:p>
          <a:p>
            <a:pPr marL="0" indent="0" algn="ctr">
              <a:buNone/>
            </a:pPr>
            <a:endParaRPr lang="en-US" sz="4800" b="1" dirty="0"/>
          </a:p>
        </p:txBody>
      </p:sp>
      <p:pic>
        <p:nvPicPr>
          <p:cNvPr id="3" name="Picture 2">
            <a:extLst>
              <a:ext uri="{FF2B5EF4-FFF2-40B4-BE49-F238E27FC236}">
                <a16:creationId xmlns:a16="http://schemas.microsoft.com/office/drawing/2014/main" xmlns="" id="{064BCC8F-9B8B-41FA-8B75-CFA8DB038069}"/>
              </a:ext>
            </a:extLst>
          </p:cNvPr>
          <p:cNvPicPr>
            <a:picLocks noChangeAspect="1"/>
          </p:cNvPicPr>
          <p:nvPr/>
        </p:nvPicPr>
        <p:blipFill>
          <a:blip r:embed="rId5"/>
          <a:stretch>
            <a:fillRect/>
          </a:stretch>
        </p:blipFill>
        <p:spPr>
          <a:xfrm>
            <a:off x="7469696" y="6045502"/>
            <a:ext cx="4321655" cy="630385"/>
          </a:xfrm>
          <a:prstGeom prst="rect">
            <a:avLst/>
          </a:prstGeom>
        </p:spPr>
      </p:pic>
    </p:spTree>
    <p:extLst>
      <p:ext uri="{BB962C8B-B14F-4D97-AF65-F5344CB8AC3E}">
        <p14:creationId xmlns:p14="http://schemas.microsoft.com/office/powerpoint/2010/main" xmlns="" val="327457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AFADBD-8823-411A-A583-97043C4CB38F}"/>
              </a:ext>
            </a:extLst>
          </p:cNvPr>
          <p:cNvSpPr>
            <a:spLocks noGrp="1"/>
          </p:cNvSpPr>
          <p:nvPr>
            <p:ph type="title"/>
          </p:nvPr>
        </p:nvSpPr>
        <p:spPr/>
        <p:txBody>
          <a:bodyPr/>
          <a:lstStyle/>
          <a:p>
            <a:r>
              <a:rPr lang="en-US" dirty="0"/>
              <a:t>Common Terms</a:t>
            </a:r>
          </a:p>
        </p:txBody>
      </p:sp>
      <p:sp>
        <p:nvSpPr>
          <p:cNvPr id="3" name="Content Placeholder 2">
            <a:extLst>
              <a:ext uri="{FF2B5EF4-FFF2-40B4-BE49-F238E27FC236}">
                <a16:creationId xmlns:a16="http://schemas.microsoft.com/office/drawing/2014/main" xmlns="" id="{4836ECD6-6D1F-44B5-B0B0-B5C15EE60C46}"/>
              </a:ext>
            </a:extLst>
          </p:cNvPr>
          <p:cNvSpPr>
            <a:spLocks noGrp="1"/>
          </p:cNvSpPr>
          <p:nvPr>
            <p:ph idx="1"/>
          </p:nvPr>
        </p:nvSpPr>
        <p:spPr>
          <a:xfrm>
            <a:off x="609600" y="1600199"/>
            <a:ext cx="10972800" cy="4781550"/>
          </a:xfrm>
        </p:spPr>
        <p:txBody>
          <a:bodyPr>
            <a:normAutofit fontScale="62500" lnSpcReduction="20000"/>
          </a:bodyPr>
          <a:lstStyle/>
          <a:p>
            <a:r>
              <a:rPr lang="en-US" b="1" dirty="0"/>
              <a:t>Appeal</a:t>
            </a:r>
            <a:r>
              <a:rPr lang="en-US" dirty="0"/>
              <a:t> – the process where an insurer’s decision to not cover a service is reviewed</a:t>
            </a:r>
          </a:p>
          <a:p>
            <a:r>
              <a:rPr lang="en-US" b="1" dirty="0"/>
              <a:t>Cost sharing </a:t>
            </a:r>
            <a:r>
              <a:rPr lang="en-US" dirty="0"/>
              <a:t>– this is money the covered person has agreed to pay when receiving services or prior to insurance taking effect, e.g. copayment, coinsurance or deductible.</a:t>
            </a:r>
            <a:endParaRPr lang="en-US" b="1" dirty="0"/>
          </a:p>
          <a:p>
            <a:r>
              <a:rPr lang="en-US" b="1" dirty="0"/>
              <a:t>Covered</a:t>
            </a:r>
            <a:r>
              <a:rPr lang="en-US" dirty="0"/>
              <a:t> – Insurance will pay for services</a:t>
            </a:r>
          </a:p>
          <a:p>
            <a:r>
              <a:rPr lang="en-US" b="1" dirty="0"/>
              <a:t>Network</a:t>
            </a:r>
            <a:r>
              <a:rPr lang="en-US" dirty="0"/>
              <a:t> – Providers who are contracted with an insurer to provide services at a mutually agreed upon rate</a:t>
            </a:r>
          </a:p>
          <a:p>
            <a:r>
              <a:rPr lang="en-US" b="1" dirty="0"/>
              <a:t>Utilization review </a:t>
            </a:r>
            <a:r>
              <a:rPr lang="en-US" dirty="0"/>
              <a:t>– An insurer or their agent looks at a service to determine if it is medically needed and appropriate, including review of medical records, clinical consultations, before, during or after services are rendered.</a:t>
            </a:r>
          </a:p>
        </p:txBody>
      </p:sp>
      <p:sp>
        <p:nvSpPr>
          <p:cNvPr id="4" name="Slide Number Placeholder 3">
            <a:extLst>
              <a:ext uri="{FF2B5EF4-FFF2-40B4-BE49-F238E27FC236}">
                <a16:creationId xmlns:a16="http://schemas.microsoft.com/office/drawing/2014/main" xmlns="" id="{C89AB500-E7B8-4C4D-8201-B01D625A7FA7}"/>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6</a:t>
            </a:fld>
            <a:endParaRPr lang="en-US">
              <a:solidFill>
                <a:prstClr val="black"/>
              </a:solidFill>
            </a:endParaRPr>
          </a:p>
        </p:txBody>
      </p:sp>
      <p:pic>
        <p:nvPicPr>
          <p:cNvPr id="5" name="Picture 4">
            <a:extLst>
              <a:ext uri="{FF2B5EF4-FFF2-40B4-BE49-F238E27FC236}">
                <a16:creationId xmlns:a16="http://schemas.microsoft.com/office/drawing/2014/main" xmlns="" id="{B935496A-1B61-442C-831F-8946CAE71A88}"/>
              </a:ext>
            </a:extLst>
          </p:cNvPr>
          <p:cNvPicPr>
            <a:picLocks noChangeAspect="1"/>
          </p:cNvPicPr>
          <p:nvPr/>
        </p:nvPicPr>
        <p:blipFill>
          <a:blip r:embed="rId2"/>
          <a:stretch>
            <a:fillRect/>
          </a:stretch>
        </p:blipFill>
        <p:spPr>
          <a:xfrm>
            <a:off x="7418896" y="6003775"/>
            <a:ext cx="4321655" cy="630385"/>
          </a:xfrm>
          <a:prstGeom prst="rect">
            <a:avLst/>
          </a:prstGeom>
        </p:spPr>
      </p:pic>
    </p:spTree>
    <p:extLst>
      <p:ext uri="{BB962C8B-B14F-4D97-AF65-F5344CB8AC3E}">
        <p14:creationId xmlns:p14="http://schemas.microsoft.com/office/powerpoint/2010/main" xmlns="" val="375280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3D73D-233A-483D-870E-BA773927EDCC}"/>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xmlns="" id="{046E351E-C3EE-490C-B276-8E26E80BEA58}"/>
              </a:ext>
            </a:extLst>
          </p:cNvPr>
          <p:cNvSpPr>
            <a:spLocks noGrp="1"/>
          </p:cNvSpPr>
          <p:nvPr>
            <p:ph idx="1"/>
          </p:nvPr>
        </p:nvSpPr>
        <p:spPr/>
        <p:txBody>
          <a:bodyPr/>
          <a:lstStyle/>
          <a:p>
            <a:r>
              <a:rPr lang="en-US" sz="2400" dirty="0"/>
              <a:t>History of discrimination of SUD/MH community by health insurers</a:t>
            </a:r>
          </a:p>
          <a:p>
            <a:pPr marL="0" indent="0">
              <a:buNone/>
            </a:pPr>
            <a:endParaRPr lang="en-US" sz="2400" dirty="0"/>
          </a:p>
          <a:p>
            <a:r>
              <a:rPr lang="en-US" sz="2400" dirty="0"/>
              <a:t>2015 Milliman study found in NY:</a:t>
            </a:r>
          </a:p>
          <a:p>
            <a:pPr lvl="1"/>
            <a:r>
              <a:rPr lang="en-US" sz="2400" dirty="0"/>
              <a:t>Individuals forced to go </a:t>
            </a:r>
            <a:r>
              <a:rPr lang="en-US" sz="2400" b="1" dirty="0"/>
              <a:t>out-of-network</a:t>
            </a:r>
            <a:r>
              <a:rPr lang="en-US" sz="2400" dirty="0"/>
              <a:t> for MH/SUD care more than for medical/surgical care</a:t>
            </a:r>
          </a:p>
          <a:p>
            <a:pPr lvl="1"/>
            <a:r>
              <a:rPr lang="en-US" sz="2400" dirty="0"/>
              <a:t>MH/SUD providers </a:t>
            </a:r>
            <a:r>
              <a:rPr lang="en-US" sz="2400" b="1" dirty="0"/>
              <a:t>paid less </a:t>
            </a:r>
            <a:r>
              <a:rPr lang="en-US" sz="2400" dirty="0"/>
              <a:t>than medical/surgical providers for exact same procedure codes</a:t>
            </a:r>
          </a:p>
          <a:p>
            <a:pPr lvl="1"/>
            <a:r>
              <a:rPr lang="en-US" sz="2400" dirty="0"/>
              <a:t>Disparities worsened from 2013 to 2015</a:t>
            </a:r>
          </a:p>
          <a:p>
            <a:pPr lvl="1"/>
            <a:endParaRPr lang="en-US" sz="2400" dirty="0"/>
          </a:p>
          <a:p>
            <a:r>
              <a:rPr lang="en-US" sz="2400" dirty="0"/>
              <a:t>6 Settlements by NY Attorney General against NY plans (2014-2016) found widespread parity violations</a:t>
            </a:r>
          </a:p>
          <a:p>
            <a:endParaRPr lang="en-US" dirty="0"/>
          </a:p>
        </p:txBody>
      </p:sp>
      <p:sp>
        <p:nvSpPr>
          <p:cNvPr id="4" name="Slide Number Placeholder 3">
            <a:extLst>
              <a:ext uri="{FF2B5EF4-FFF2-40B4-BE49-F238E27FC236}">
                <a16:creationId xmlns:a16="http://schemas.microsoft.com/office/drawing/2014/main" xmlns="" id="{96D3527B-5ADD-423A-90A7-A4F2E41367AC}"/>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7</a:t>
            </a:fld>
            <a:endParaRPr lang="en-US">
              <a:solidFill>
                <a:prstClr val="black"/>
              </a:solidFill>
            </a:endParaRPr>
          </a:p>
        </p:txBody>
      </p:sp>
      <p:pic>
        <p:nvPicPr>
          <p:cNvPr id="5" name="Picture 4">
            <a:extLst>
              <a:ext uri="{FF2B5EF4-FFF2-40B4-BE49-F238E27FC236}">
                <a16:creationId xmlns:a16="http://schemas.microsoft.com/office/drawing/2014/main" xmlns="" id="{BA6D4ABE-E61D-4B62-9858-B2DCA8E94FDB}"/>
              </a:ext>
            </a:extLst>
          </p:cNvPr>
          <p:cNvPicPr>
            <a:picLocks noChangeAspect="1"/>
          </p:cNvPicPr>
          <p:nvPr/>
        </p:nvPicPr>
        <p:blipFill>
          <a:blip r:embed="rId2"/>
          <a:stretch>
            <a:fillRect/>
          </a:stretch>
        </p:blipFill>
        <p:spPr>
          <a:xfrm>
            <a:off x="7556919" y="6049961"/>
            <a:ext cx="4321655" cy="630385"/>
          </a:xfrm>
          <a:prstGeom prst="rect">
            <a:avLst/>
          </a:prstGeom>
        </p:spPr>
      </p:pic>
    </p:spTree>
    <p:extLst>
      <p:ext uri="{BB962C8B-B14F-4D97-AF65-F5344CB8AC3E}">
        <p14:creationId xmlns:p14="http://schemas.microsoft.com/office/powerpoint/2010/main" xmlns="" val="86441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92982-54C0-4746-9CEA-4ED5C80A5A0A}"/>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xmlns="" id="{FD7CC6E7-D083-4C52-AC52-DD90D2DE782B}"/>
              </a:ext>
            </a:extLst>
          </p:cNvPr>
          <p:cNvSpPr>
            <a:spLocks noGrp="1"/>
          </p:cNvSpPr>
          <p:nvPr>
            <p:ph idx="1"/>
          </p:nvPr>
        </p:nvSpPr>
        <p:spPr>
          <a:xfrm>
            <a:off x="609600" y="1600200"/>
            <a:ext cx="10972800" cy="4609214"/>
          </a:xfrm>
        </p:spPr>
        <p:txBody>
          <a:bodyPr/>
          <a:lstStyle/>
          <a:p>
            <a:r>
              <a:rPr lang="en-US" sz="2000" dirty="0"/>
              <a:t>Commercial Insurance versus Medicaid Insurance Access </a:t>
            </a:r>
          </a:p>
          <a:p>
            <a:pPr lvl="1"/>
            <a:r>
              <a:rPr lang="en-US" sz="2000" dirty="0"/>
              <a:t>Kaiser study = adults with SUD w/ Medicaid 2X more likely to access treatment than those with commercial insurance</a:t>
            </a:r>
          </a:p>
          <a:p>
            <a:pPr lvl="1"/>
            <a:r>
              <a:rPr lang="en-US" sz="2000" dirty="0"/>
              <a:t>Weissman study in </a:t>
            </a:r>
            <a:r>
              <a:rPr lang="en-US" sz="2000" i="1" dirty="0"/>
              <a:t>Psychiatric Services </a:t>
            </a:r>
            <a:r>
              <a:rPr lang="en-US" sz="2000" dirty="0"/>
              <a:t>= less access to care among adults with serious mental health with private vs. Medicaid</a:t>
            </a:r>
          </a:p>
          <a:p>
            <a:pPr lvl="1"/>
            <a:endParaRPr lang="en-US" sz="2000" dirty="0"/>
          </a:p>
          <a:p>
            <a:r>
              <a:rPr lang="en-US" sz="2000" dirty="0"/>
              <a:t>CHA data shows:</a:t>
            </a:r>
          </a:p>
          <a:p>
            <a:pPr lvl="1"/>
            <a:r>
              <a:rPr lang="en-US" sz="2000" dirty="0"/>
              <a:t># of clients w/ SUD + doubled since 2013</a:t>
            </a:r>
          </a:p>
          <a:p>
            <a:pPr lvl="1"/>
            <a:r>
              <a:rPr lang="en-US" sz="2000" dirty="0"/>
              <a:t>SUD clients 5X more likely to need help appealing service denials (25% of SUD clients vs. 5% for all others)</a:t>
            </a:r>
          </a:p>
          <a:p>
            <a:pPr lvl="1"/>
            <a:r>
              <a:rPr lang="en-US" sz="2000" dirty="0"/>
              <a:t>These cases can involve complex parity issues  </a:t>
            </a:r>
          </a:p>
          <a:p>
            <a:pPr lvl="1"/>
            <a:r>
              <a:rPr lang="en-US" sz="2000" dirty="0"/>
              <a:t>Consumers and Providers lack knowledge of SUD treatment and insurance coverage </a:t>
            </a:r>
          </a:p>
          <a:p>
            <a:endParaRPr lang="en-US" dirty="0"/>
          </a:p>
        </p:txBody>
      </p:sp>
      <p:sp>
        <p:nvSpPr>
          <p:cNvPr id="4" name="Slide Number Placeholder 3">
            <a:extLst>
              <a:ext uri="{FF2B5EF4-FFF2-40B4-BE49-F238E27FC236}">
                <a16:creationId xmlns:a16="http://schemas.microsoft.com/office/drawing/2014/main" xmlns="" id="{C1E8243B-8F93-451A-830F-5F7D80E8271E}"/>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8</a:t>
            </a:fld>
            <a:endParaRPr lang="en-US">
              <a:solidFill>
                <a:prstClr val="black"/>
              </a:solidFill>
            </a:endParaRPr>
          </a:p>
        </p:txBody>
      </p:sp>
      <p:pic>
        <p:nvPicPr>
          <p:cNvPr id="5" name="Picture 4">
            <a:extLst>
              <a:ext uri="{FF2B5EF4-FFF2-40B4-BE49-F238E27FC236}">
                <a16:creationId xmlns:a16="http://schemas.microsoft.com/office/drawing/2014/main" xmlns="" id="{C47C18C3-E364-474C-81A8-788846388776}"/>
              </a:ext>
            </a:extLst>
          </p:cNvPr>
          <p:cNvPicPr>
            <a:picLocks noChangeAspect="1"/>
          </p:cNvPicPr>
          <p:nvPr/>
        </p:nvPicPr>
        <p:blipFill>
          <a:blip r:embed="rId2"/>
          <a:stretch>
            <a:fillRect/>
          </a:stretch>
        </p:blipFill>
        <p:spPr>
          <a:xfrm>
            <a:off x="7337616" y="6076782"/>
            <a:ext cx="4321655" cy="630385"/>
          </a:xfrm>
          <a:prstGeom prst="rect">
            <a:avLst/>
          </a:prstGeom>
        </p:spPr>
      </p:pic>
    </p:spTree>
    <p:extLst>
      <p:ext uri="{BB962C8B-B14F-4D97-AF65-F5344CB8AC3E}">
        <p14:creationId xmlns:p14="http://schemas.microsoft.com/office/powerpoint/2010/main" xmlns="" val="232695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E63A4-638D-4487-B978-438EDE0851C3}"/>
              </a:ext>
            </a:extLst>
          </p:cNvPr>
          <p:cNvSpPr>
            <a:spLocks noGrp="1"/>
          </p:cNvSpPr>
          <p:nvPr>
            <p:ph type="title"/>
          </p:nvPr>
        </p:nvSpPr>
        <p:spPr/>
        <p:txBody>
          <a:bodyPr/>
          <a:lstStyle/>
          <a:p>
            <a:r>
              <a:rPr lang="en-US" dirty="0"/>
              <a:t>What’s the solution?</a:t>
            </a:r>
          </a:p>
        </p:txBody>
      </p:sp>
      <p:sp>
        <p:nvSpPr>
          <p:cNvPr id="3" name="Content Placeholder 2">
            <a:extLst>
              <a:ext uri="{FF2B5EF4-FFF2-40B4-BE49-F238E27FC236}">
                <a16:creationId xmlns:a16="http://schemas.microsoft.com/office/drawing/2014/main" xmlns="" id="{B70CDEF3-0277-4719-BFF6-8900448FDB57}"/>
              </a:ext>
            </a:extLst>
          </p:cNvPr>
          <p:cNvSpPr>
            <a:spLocks noGrp="1"/>
          </p:cNvSpPr>
          <p:nvPr>
            <p:ph idx="1"/>
          </p:nvPr>
        </p:nvSpPr>
        <p:spPr/>
        <p:txBody>
          <a:bodyPr/>
          <a:lstStyle/>
          <a:p>
            <a:r>
              <a:rPr lang="en-US" sz="2100" dirty="0"/>
              <a:t>Federal and state laws passed to address these problems:</a:t>
            </a:r>
          </a:p>
          <a:p>
            <a:pPr lvl="1"/>
            <a:r>
              <a:rPr lang="en-US" sz="2100" dirty="0"/>
              <a:t>2006: NY Timothy’s Law (mental health parity)</a:t>
            </a:r>
          </a:p>
          <a:p>
            <a:pPr lvl="1"/>
            <a:r>
              <a:rPr lang="en-US" sz="2100" dirty="0"/>
              <a:t>2008: federal Mental Health Parity and Addiction Equity Act</a:t>
            </a:r>
          </a:p>
          <a:p>
            <a:pPr lvl="1"/>
            <a:r>
              <a:rPr lang="en-US" sz="2100" dirty="0"/>
              <a:t>2010: Affordable Care Act (expanded parity, EHBs)</a:t>
            </a:r>
          </a:p>
          <a:p>
            <a:pPr lvl="1"/>
            <a:r>
              <a:rPr lang="en-US" sz="2100" dirty="0"/>
              <a:t>2014: NY laws in response to opioid crisis addressing UR program requirements</a:t>
            </a:r>
          </a:p>
          <a:p>
            <a:pPr lvl="1"/>
            <a:r>
              <a:rPr lang="en-US" sz="2100" dirty="0"/>
              <a:t>2016: more NY laws in response to crisis: no PA for bedded treatment, access to MAT, OASAS to designate level of care tool (LOCADTR)</a:t>
            </a:r>
          </a:p>
          <a:p>
            <a:pPr lvl="1"/>
            <a:r>
              <a:rPr lang="en-US" sz="2100" dirty="0"/>
              <a:t>2019: no PA for MAT; no PA/CUR for 28 days for IP/OP; 1/day co-pay; co-pay = PCP visit; enhanced parity enforcement/reporting; ER protocols for MAT; predatory broker protections; OMH review/approve medical necessity criteria; no PA adolescent MH inpatient</a:t>
            </a:r>
          </a:p>
          <a:p>
            <a:endParaRPr lang="en-US" dirty="0"/>
          </a:p>
        </p:txBody>
      </p:sp>
      <p:sp>
        <p:nvSpPr>
          <p:cNvPr id="4" name="Slide Number Placeholder 3">
            <a:extLst>
              <a:ext uri="{FF2B5EF4-FFF2-40B4-BE49-F238E27FC236}">
                <a16:creationId xmlns:a16="http://schemas.microsoft.com/office/drawing/2014/main" xmlns="" id="{B4A85925-0FCF-4D45-8C15-C015B5D6C301}"/>
              </a:ext>
            </a:extLst>
          </p:cNvPr>
          <p:cNvSpPr>
            <a:spLocks noGrp="1"/>
          </p:cNvSpPr>
          <p:nvPr>
            <p:ph type="sldNum" sz="quarter" idx="10"/>
          </p:nvPr>
        </p:nvSpPr>
        <p:spPr/>
        <p:txBody>
          <a:bodyPr/>
          <a:lstStyle/>
          <a:p>
            <a:pPr>
              <a:defRPr/>
            </a:pPr>
            <a:fld id="{C7B31D74-2052-4419-B11C-D9908E73BE61}" type="slidenum">
              <a:rPr lang="en-US" smtClean="0">
                <a:solidFill>
                  <a:prstClr val="black"/>
                </a:solidFill>
              </a:rPr>
              <a:pPr>
                <a:defRPr/>
              </a:pPr>
              <a:t>9</a:t>
            </a:fld>
            <a:endParaRPr lang="en-US">
              <a:solidFill>
                <a:prstClr val="black"/>
              </a:solidFill>
            </a:endParaRPr>
          </a:p>
        </p:txBody>
      </p:sp>
      <p:pic>
        <p:nvPicPr>
          <p:cNvPr id="5" name="Picture 4">
            <a:extLst>
              <a:ext uri="{FF2B5EF4-FFF2-40B4-BE49-F238E27FC236}">
                <a16:creationId xmlns:a16="http://schemas.microsoft.com/office/drawing/2014/main" xmlns="" id="{D0C9127A-0B29-4F17-906E-08E4733D4661}"/>
              </a:ext>
            </a:extLst>
          </p:cNvPr>
          <p:cNvPicPr>
            <a:picLocks noChangeAspect="1"/>
          </p:cNvPicPr>
          <p:nvPr/>
        </p:nvPicPr>
        <p:blipFill>
          <a:blip r:embed="rId2"/>
          <a:stretch>
            <a:fillRect/>
          </a:stretch>
        </p:blipFill>
        <p:spPr>
          <a:xfrm>
            <a:off x="7378256" y="5989489"/>
            <a:ext cx="4321655" cy="630385"/>
          </a:xfrm>
          <a:prstGeom prst="rect">
            <a:avLst/>
          </a:prstGeom>
        </p:spPr>
      </p:pic>
    </p:spTree>
    <p:extLst>
      <p:ext uri="{BB962C8B-B14F-4D97-AF65-F5344CB8AC3E}">
        <p14:creationId xmlns:p14="http://schemas.microsoft.com/office/powerpoint/2010/main" xmlns="" val="918897453"/>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3877</TotalTime>
  <Words>3388</Words>
  <Application>Microsoft Office PowerPoint</Application>
  <PresentationFormat>Custom</PresentationFormat>
  <Paragraphs>364</Paragraphs>
  <Slides>53</Slides>
  <Notes>5</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Cover Master</vt:lpstr>
      <vt:lpstr>1_Content Master</vt:lpstr>
      <vt:lpstr>3_Content Master</vt:lpstr>
      <vt:lpstr>Slide 1</vt:lpstr>
      <vt:lpstr>Menu </vt:lpstr>
      <vt:lpstr>Slide 3</vt:lpstr>
      <vt:lpstr>Stigma – Impact </vt:lpstr>
      <vt:lpstr>Stigma - Impact</vt:lpstr>
      <vt:lpstr>Common Terms</vt:lpstr>
      <vt:lpstr>What’s the problem?</vt:lpstr>
      <vt:lpstr>What’s the problem?</vt:lpstr>
      <vt:lpstr>What’s the solution?</vt:lpstr>
      <vt:lpstr>Federal Coverage Generally</vt:lpstr>
      <vt:lpstr>Federal Coverage Continued</vt:lpstr>
      <vt:lpstr>NYS Coverage Laws: Timothy’s Law</vt:lpstr>
      <vt:lpstr>State MH Coverage –Law</vt:lpstr>
      <vt:lpstr>2014-16 Insurance Law Changes</vt:lpstr>
      <vt:lpstr>2017 Insurance Law Changes</vt:lpstr>
      <vt:lpstr>2019 Insurance Law Changes</vt:lpstr>
      <vt:lpstr>2019 Insurance Law Changes</vt:lpstr>
      <vt:lpstr>2019 Insurance Law Changes</vt:lpstr>
      <vt:lpstr>2018: CHAMP</vt:lpstr>
      <vt:lpstr>CHAMP</vt:lpstr>
      <vt:lpstr>CHAMP</vt:lpstr>
      <vt:lpstr>CHAMP</vt:lpstr>
      <vt:lpstr>How do I know if a plan is covered by NY State laws?</vt:lpstr>
      <vt:lpstr>What plans are not covered by NY State laws?</vt:lpstr>
      <vt:lpstr>SUD Specific Coverage Requirements</vt:lpstr>
      <vt:lpstr>In Network vs. Out of Network</vt:lpstr>
      <vt:lpstr>Am I entitled to coverage of care from an Out Of Network (OON) facility?</vt:lpstr>
      <vt:lpstr>What to ask about Out Of Network (OON) care?</vt:lpstr>
      <vt:lpstr>What if my insurer won’t cover care at an out of network facility?</vt:lpstr>
      <vt:lpstr>What is “Medical Necessity”?</vt:lpstr>
      <vt:lpstr>Level of Care for Alcohol and Drug Treatment Referral  (LOCADTR)</vt:lpstr>
      <vt:lpstr>What is Utilization Review?</vt:lpstr>
      <vt:lpstr>UR: Pre-Authorization</vt:lpstr>
      <vt:lpstr>UR: Concurrent Review</vt:lpstr>
      <vt:lpstr>UR: Retrospective Review</vt:lpstr>
      <vt:lpstr>Additional Rules for Medications</vt:lpstr>
      <vt:lpstr>Medications</vt:lpstr>
      <vt:lpstr>What is an Appeal?</vt:lpstr>
      <vt:lpstr>What is an Appeal?</vt:lpstr>
      <vt:lpstr>Internal Appeal?</vt:lpstr>
      <vt:lpstr>What is an External Appeal?</vt:lpstr>
      <vt:lpstr>What is an External Appeal?</vt:lpstr>
      <vt:lpstr>FAQ 1: Can the insurer ask for all patient records every time?</vt:lpstr>
      <vt:lpstr>FAQ 2:  Am I only allowed to have 28 days of treatment? </vt:lpstr>
      <vt:lpstr>FAQ 3:  What is a predatory broker? </vt:lpstr>
      <vt:lpstr>Coverage of Services provided by a CASAC:</vt:lpstr>
      <vt:lpstr>RECOVERY TAX CREDIT</vt:lpstr>
      <vt:lpstr>Slide 48</vt:lpstr>
      <vt:lpstr>Slide 49</vt:lpstr>
      <vt:lpstr>Resources</vt:lpstr>
      <vt:lpstr>Resources</vt:lpstr>
      <vt:lpstr>Resources</vt:lpstr>
      <vt:lpstr>Slide 53</vt:lpstr>
    </vt:vector>
  </TitlesOfParts>
  <Company>State of New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Bonneau, Peggy (OASAS)</dc:creator>
  <cp:lastModifiedBy>User-121518</cp:lastModifiedBy>
  <cp:revision>223</cp:revision>
  <cp:lastPrinted>2019-02-08T21:50:38Z</cp:lastPrinted>
  <dcterms:created xsi:type="dcterms:W3CDTF">2016-01-20T18:06:40Z</dcterms:created>
  <dcterms:modified xsi:type="dcterms:W3CDTF">2019-04-26T11:40:48Z</dcterms:modified>
</cp:coreProperties>
</file>