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60" r:id="rId2"/>
    <p:sldMasterId id="2147483674" r:id="rId3"/>
  </p:sldMasterIdLst>
  <p:notesMasterIdLst>
    <p:notesMasterId r:id="rId17"/>
  </p:notesMasterIdLst>
  <p:sldIdLst>
    <p:sldId id="256" r:id="rId4"/>
    <p:sldId id="268" r:id="rId5"/>
    <p:sldId id="264" r:id="rId6"/>
    <p:sldId id="270" r:id="rId7"/>
    <p:sldId id="261" r:id="rId8"/>
    <p:sldId id="266" r:id="rId9"/>
    <p:sldId id="271" r:id="rId10"/>
    <p:sldId id="272" r:id="rId11"/>
    <p:sldId id="273" r:id="rId12"/>
    <p:sldId id="274" r:id="rId13"/>
    <p:sldId id="275" r:id="rId14"/>
    <p:sldId id="276" r:id="rId15"/>
    <p:sldId id="278" r:id="rId16"/>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a:srgbClr val="646569"/>
    <a:srgbClr val="553278"/>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61" autoAdjust="0"/>
    <p:restoredTop sz="87269" autoAdjust="0"/>
  </p:normalViewPr>
  <p:slideViewPr>
    <p:cSldViewPr>
      <p:cViewPr varScale="1">
        <p:scale>
          <a:sx n="132" d="100"/>
          <a:sy n="132" d="100"/>
        </p:scale>
        <p:origin x="792" y="11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11/06/2018</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dirty="0"/>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CON includes programmatic narrative of the project; org chart/integration in existing services; staffing; financials, service area and population served</a:t>
            </a:r>
          </a:p>
          <a:p>
            <a:r>
              <a:rPr lang="en-US" dirty="0"/>
              <a:t>DOH has also included UNOS application</a:t>
            </a:r>
          </a:p>
          <a:p>
            <a:r>
              <a:rPr lang="en-US" dirty="0"/>
              <a:t>Started in 1996 w TC review</a:t>
            </a:r>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dirty="0"/>
          </a:p>
        </p:txBody>
      </p:sp>
    </p:spTree>
    <p:extLst>
      <p:ext uri="{BB962C8B-B14F-4D97-AF65-F5344CB8AC3E}">
        <p14:creationId xmlns:p14="http://schemas.microsoft.com/office/powerpoint/2010/main" val="3889923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dirty="0"/>
          </a:p>
        </p:txBody>
      </p:sp>
    </p:spTree>
    <p:extLst>
      <p:ext uri="{BB962C8B-B14F-4D97-AF65-F5344CB8AC3E}">
        <p14:creationId xmlns:p14="http://schemas.microsoft.com/office/powerpoint/2010/main" val="973005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4</a:t>
            </a:fld>
            <a:endParaRPr lang="en-US"/>
          </a:p>
        </p:txBody>
      </p:sp>
    </p:spTree>
    <p:extLst>
      <p:ext uri="{BB962C8B-B14F-4D97-AF65-F5344CB8AC3E}">
        <p14:creationId xmlns:p14="http://schemas.microsoft.com/office/powerpoint/2010/main" val="1641726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5</a:t>
            </a:fld>
            <a:endParaRPr lang="en-US"/>
          </a:p>
        </p:txBody>
      </p:sp>
    </p:spTree>
    <p:extLst>
      <p:ext uri="{BB962C8B-B14F-4D97-AF65-F5344CB8AC3E}">
        <p14:creationId xmlns:p14="http://schemas.microsoft.com/office/powerpoint/2010/main" val="642930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6</a:t>
            </a:fld>
            <a:endParaRPr lang="en-US"/>
          </a:p>
        </p:txBody>
      </p:sp>
    </p:spTree>
    <p:extLst>
      <p:ext uri="{BB962C8B-B14F-4D97-AF65-F5344CB8AC3E}">
        <p14:creationId xmlns:p14="http://schemas.microsoft.com/office/powerpoint/2010/main" val="3903123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7</a:t>
            </a:fld>
            <a:endParaRPr lang="en-US"/>
          </a:p>
        </p:txBody>
      </p:sp>
    </p:spTree>
    <p:extLst>
      <p:ext uri="{BB962C8B-B14F-4D97-AF65-F5344CB8AC3E}">
        <p14:creationId xmlns:p14="http://schemas.microsoft.com/office/powerpoint/2010/main" val="2300694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069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9815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8874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498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07622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3835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4455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404872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116018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11/06/2018</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dirty="0"/>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196702" cy="813816"/>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dirty="0"/>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hhs.gov/ocr/privacy/hipaa/understanding/consumers/index.html"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s://profiles.health.ny.gov/nursing_home/index" TargetMode="External"/><Relationship Id="rId7" Type="http://schemas.openxmlformats.org/officeDocument/2006/relationships/hyperlink" Target="https://profiles.health.ny.gov/" TargetMode="External"/><Relationship Id="rId2" Type="http://schemas.openxmlformats.org/officeDocument/2006/relationships/hyperlink" Target="https://profiles.health.ny.gov/hospital/index" TargetMode="External"/><Relationship Id="rId1" Type="http://schemas.openxmlformats.org/officeDocument/2006/relationships/slideLayout" Target="../slideLayouts/slideLayout8.xml"/><Relationship Id="rId6" Type="http://schemas.openxmlformats.org/officeDocument/2006/relationships/hyperlink" Target="https://profiles.health.ny.gov/acf/index" TargetMode="External"/><Relationship Id="rId5" Type="http://schemas.openxmlformats.org/officeDocument/2006/relationships/hyperlink" Target="https://profiles.health.ny.gov/hospice/index" TargetMode="External"/><Relationship Id="rId4" Type="http://schemas.openxmlformats.org/officeDocument/2006/relationships/hyperlink" Target="https://profiles.health.ny.gov/home_care/inde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profiles.health.ny.gov/hospital/pages/financial_aid_info" TargetMode="External"/><Relationship Id="rId2" Type="http://schemas.openxmlformats.org/officeDocument/2006/relationships/hyperlink" Target="https://www.health.ny.gov/professionals/patients/patient_rights/" TargetMode="External"/><Relationship Id="rId1" Type="http://schemas.openxmlformats.org/officeDocument/2006/relationships/slideLayout" Target="../slideLayouts/slideLayout8.xml"/><Relationship Id="rId5" Type="http://schemas.openxmlformats.org/officeDocument/2006/relationships/hyperlink" Target="http://www.communityhealthadvocates.org/" TargetMode="External"/><Relationship Id="rId4" Type="http://schemas.openxmlformats.org/officeDocument/2006/relationships/hyperlink" Target="https://www.cms.gov/Medicare/Medicare-General-Information/BNI/Downloads/CR9935-MOON-Instruction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apps.health.ny.gov/surveyd8/facility-complaint-form#no-back"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28600" y="1428750"/>
            <a:ext cx="8763000" cy="1938992"/>
          </a:xfrm>
          <a:prstGeom prst="rect">
            <a:avLst/>
          </a:prstGeom>
          <a:noFill/>
          <a:ln>
            <a:noFill/>
          </a:ln>
        </p:spPr>
        <p:txBody>
          <a:bodyPr wrap="square" rtlCol="0">
            <a:spAutoFit/>
          </a:bodyPr>
          <a:lstStyle/>
          <a:p>
            <a:pPr algn="ctr"/>
            <a:r>
              <a:rPr lang="en-US" sz="4000" b="1" dirty="0">
                <a:solidFill>
                  <a:srgbClr val="002D73"/>
                </a:solidFill>
                <a:latin typeface="Arial" panose="020B0604020202020204" pitchFamily="34" charset="0"/>
                <a:cs typeface="Arial" panose="020B0604020202020204" pitchFamily="34" charset="0"/>
              </a:rPr>
              <a:t>“Your Rights as a Hospital Patient” for Seniors</a:t>
            </a:r>
          </a:p>
          <a:p>
            <a:pPr algn="ctr"/>
            <a:r>
              <a:rPr lang="en-US" sz="4000" b="1" dirty="0">
                <a:solidFill>
                  <a:srgbClr val="002D73"/>
                </a:solidFill>
                <a:latin typeface="Arial" panose="020B0604020202020204" pitchFamily="34" charset="0"/>
                <a:cs typeface="Arial" panose="020B0604020202020204" pitchFamily="34" charset="0"/>
              </a:rPr>
              <a:t>in New York State</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6760E-6688-4068-8C3F-AC81031B38C7}"/>
              </a:ext>
            </a:extLst>
          </p:cNvPr>
          <p:cNvSpPr>
            <a:spLocks noGrp="1"/>
          </p:cNvSpPr>
          <p:nvPr>
            <p:ph type="title"/>
          </p:nvPr>
        </p:nvSpPr>
        <p:spPr>
          <a:xfrm>
            <a:off x="457200" y="206374"/>
            <a:ext cx="8229600" cy="1298575"/>
          </a:xfrm>
        </p:spPr>
        <p:txBody>
          <a:bodyPr>
            <a:normAutofit/>
          </a:bodyPr>
          <a:lstStyle/>
          <a:p>
            <a:r>
              <a:rPr lang="en-US" b="1" dirty="0">
                <a:solidFill>
                  <a:srgbClr val="002D73"/>
                </a:solidFill>
              </a:rPr>
              <a:t>Your Medical Records</a:t>
            </a:r>
          </a:p>
        </p:txBody>
      </p:sp>
      <p:sp>
        <p:nvSpPr>
          <p:cNvPr id="3" name="Rectangle 2">
            <a:extLst>
              <a:ext uri="{FF2B5EF4-FFF2-40B4-BE49-F238E27FC236}">
                <a16:creationId xmlns:a16="http://schemas.microsoft.com/office/drawing/2014/main" id="{B0D4A2B8-8152-4833-8BF9-604AFB76F976}"/>
              </a:ext>
            </a:extLst>
          </p:cNvPr>
          <p:cNvSpPr/>
          <p:nvPr/>
        </p:nvSpPr>
        <p:spPr>
          <a:xfrm>
            <a:off x="457200" y="1352550"/>
            <a:ext cx="8229600" cy="3277820"/>
          </a:xfrm>
          <a:prstGeom prst="rect">
            <a:avLst/>
          </a:prstGeom>
        </p:spPr>
        <p:txBody>
          <a:bodyPr wrap="square">
            <a:spAutoFit/>
          </a:bodyPr>
          <a:lstStyle/>
          <a:p>
            <a:pPr marL="285750" indent="-285750">
              <a:spcBef>
                <a:spcPts val="600"/>
              </a:spcBef>
              <a:buFont typeface="Arial" panose="020B0604020202020204" pitchFamily="34" charset="0"/>
              <a:buChar char="•"/>
            </a:pPr>
            <a:r>
              <a:rPr lang="en-US" sz="1600" dirty="0">
                <a:solidFill>
                  <a:srgbClr val="002D73"/>
                </a:solidFill>
                <a:latin typeface="Arial" panose="020B0604020202020204" pitchFamily="34" charset="0"/>
                <a:cs typeface="Arial" panose="020B0604020202020204" pitchFamily="34" charset="0"/>
              </a:rPr>
              <a:t>You have a right to review your medical records without charge and to get a copy of your medical records for a reasonable fee from most health care providers, including doctors, hospitals, pharmacies, and nursing homes, as well as from your health plan.</a:t>
            </a:r>
          </a:p>
          <a:p>
            <a:pPr marL="285750" indent="-285750">
              <a:spcBef>
                <a:spcPts val="600"/>
              </a:spcBef>
              <a:buFont typeface="Arial" panose="020B0604020202020204" pitchFamily="34" charset="0"/>
              <a:buChar char="•"/>
            </a:pPr>
            <a:r>
              <a:rPr lang="en-US" sz="1600" dirty="0">
                <a:solidFill>
                  <a:srgbClr val="002D73"/>
                </a:solidFill>
                <a:latin typeface="Arial" panose="020B0604020202020204" pitchFamily="34" charset="0"/>
                <a:cs typeface="Arial" panose="020B0604020202020204" pitchFamily="34" charset="0"/>
              </a:rPr>
              <a:t>You have a right to ask that your plan or provider give you this information electronically if your plan or health care provider is able to do so.  For more information about your right to access your records, visit the Federal Health and Human Services website at </a:t>
            </a:r>
            <a:r>
              <a:rPr lang="en-US" sz="1600" dirty="0">
                <a:solidFill>
                  <a:srgbClr val="002D73"/>
                </a:solidFill>
                <a:latin typeface="Arial" panose="020B0604020202020204" pitchFamily="34" charset="0"/>
                <a:cs typeface="Arial" panose="020B0604020202020204" pitchFamily="34" charset="0"/>
                <a:hlinkClick r:id="rId2"/>
              </a:rPr>
              <a:t>HHS</a:t>
            </a:r>
            <a:r>
              <a:rPr lang="en-US" sz="1600" dirty="0">
                <a:solidFill>
                  <a:srgbClr val="002D73"/>
                </a:solidFill>
                <a:latin typeface="Arial" panose="020B0604020202020204" pitchFamily="34" charset="0"/>
                <a:cs typeface="Arial" panose="020B0604020202020204" pitchFamily="34" charset="0"/>
              </a:rPr>
              <a:t> </a:t>
            </a:r>
            <a:r>
              <a:rPr lang="en-US" sz="1600" dirty="0">
                <a:solidFill>
                  <a:srgbClr val="002D73"/>
                </a:solidFill>
                <a:latin typeface="Arial" panose="020B0604020202020204" pitchFamily="34" charset="0"/>
                <a:cs typeface="Arial" panose="020B0604020202020204" pitchFamily="34" charset="0"/>
                <a:hlinkClick r:id="rId2"/>
              </a:rPr>
              <a:t>Office for Civil Rights</a:t>
            </a:r>
            <a:r>
              <a:rPr lang="en-US" sz="1600" dirty="0">
                <a:solidFill>
                  <a:srgbClr val="002D73"/>
                </a:solidFill>
                <a:latin typeface="Arial" panose="020B0604020202020204" pitchFamily="34" charset="0"/>
                <a:cs typeface="Arial" panose="020B0604020202020204" pitchFamily="34" charset="0"/>
              </a:rPr>
              <a:t>.</a:t>
            </a:r>
          </a:p>
          <a:p>
            <a:pPr marL="285750" indent="-285750">
              <a:spcBef>
                <a:spcPts val="600"/>
              </a:spcBef>
              <a:buFont typeface="Arial" panose="020B0604020202020204" pitchFamily="34" charset="0"/>
              <a:buChar char="•"/>
            </a:pPr>
            <a:r>
              <a:rPr lang="en-US" sz="1600" dirty="0">
                <a:solidFill>
                  <a:srgbClr val="002D73"/>
                </a:solidFill>
                <a:latin typeface="Arial" panose="020B0604020202020204" pitchFamily="34" charset="0"/>
                <a:cs typeface="Arial" panose="020B0604020202020204" pitchFamily="34" charset="0"/>
              </a:rPr>
              <a:t>You cannot be denied a copy of your medical records solely because you cannot afford to pay.</a:t>
            </a:r>
          </a:p>
          <a:p>
            <a:pPr marL="285750" indent="-285750">
              <a:spcBef>
                <a:spcPts val="600"/>
              </a:spcBef>
              <a:buFont typeface="Arial" panose="020B0604020202020204" pitchFamily="34" charset="0"/>
              <a:buChar char="•"/>
            </a:pPr>
            <a:r>
              <a:rPr lang="en-US" sz="1600" dirty="0">
                <a:solidFill>
                  <a:srgbClr val="002D73"/>
                </a:solidFill>
                <a:latin typeface="Arial" panose="020B0604020202020204" pitchFamily="34" charset="0"/>
                <a:cs typeface="Arial" panose="020B0604020202020204" pitchFamily="34" charset="0"/>
              </a:rPr>
              <a:t>If you’re still denied medical records, you may complain to the Department of Health by calling 1-800-804-5447 and/or appeal to DOH Medical Records Access Review Committee by calling </a:t>
            </a:r>
            <a:r>
              <a:rPr lang="en-US" sz="1600" dirty="0">
                <a:solidFill>
                  <a:schemeClr val="tx2"/>
                </a:solidFill>
                <a:latin typeface="Arial" panose="020B0604020202020204" pitchFamily="34" charset="0"/>
                <a:cs typeface="Arial" panose="020B0604020202020204" pitchFamily="34" charset="0"/>
              </a:rPr>
              <a:t>1-800-663-6114.</a:t>
            </a:r>
          </a:p>
        </p:txBody>
      </p:sp>
    </p:spTree>
    <p:extLst>
      <p:ext uri="{BB962C8B-B14F-4D97-AF65-F5344CB8AC3E}">
        <p14:creationId xmlns:p14="http://schemas.microsoft.com/office/powerpoint/2010/main" val="1212621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2EEEA-435B-4516-9913-4879EB38D401}"/>
              </a:ext>
            </a:extLst>
          </p:cNvPr>
          <p:cNvSpPr>
            <a:spLocks noGrp="1"/>
          </p:cNvSpPr>
          <p:nvPr>
            <p:ph type="title"/>
          </p:nvPr>
        </p:nvSpPr>
        <p:spPr>
          <a:xfrm>
            <a:off x="304800" y="361950"/>
            <a:ext cx="8229600" cy="1146175"/>
          </a:xfrm>
        </p:spPr>
        <p:txBody>
          <a:bodyPr>
            <a:normAutofit/>
          </a:bodyPr>
          <a:lstStyle/>
          <a:p>
            <a:r>
              <a:rPr lang="en-US" sz="3600" b="1" dirty="0">
                <a:solidFill>
                  <a:srgbClr val="002D73"/>
                </a:solidFill>
              </a:rPr>
              <a:t>Deciding About Health Care</a:t>
            </a:r>
            <a:br>
              <a:rPr lang="en-US" b="1" dirty="0">
                <a:solidFill>
                  <a:srgbClr val="002D73"/>
                </a:solidFill>
              </a:rPr>
            </a:br>
            <a:r>
              <a:rPr lang="en-US" sz="2200" b="1" dirty="0">
                <a:solidFill>
                  <a:srgbClr val="002D73"/>
                </a:solidFill>
              </a:rPr>
              <a:t>A Guide for Patients and Families</a:t>
            </a:r>
          </a:p>
        </p:txBody>
      </p:sp>
      <p:sp>
        <p:nvSpPr>
          <p:cNvPr id="3" name="Rectangle 2">
            <a:extLst>
              <a:ext uri="{FF2B5EF4-FFF2-40B4-BE49-F238E27FC236}">
                <a16:creationId xmlns:a16="http://schemas.microsoft.com/office/drawing/2014/main" id="{B5D34562-70EA-4428-ADA8-510CDEB1B62E}"/>
              </a:ext>
            </a:extLst>
          </p:cNvPr>
          <p:cNvSpPr/>
          <p:nvPr/>
        </p:nvSpPr>
        <p:spPr>
          <a:xfrm>
            <a:off x="457200" y="1733550"/>
            <a:ext cx="8196197" cy="2954655"/>
          </a:xfrm>
          <a:prstGeom prst="rect">
            <a:avLst/>
          </a:prstGeom>
        </p:spPr>
        <p:txBody>
          <a:bodyPr wrap="square">
            <a:spAutoFit/>
          </a:bodyPr>
          <a:lstStyle/>
          <a:p>
            <a:pPr marL="285750" indent="-285750">
              <a:buFont typeface="Arial" panose="020B0604020202020204" pitchFamily="34" charset="0"/>
              <a:buChar char="•"/>
            </a:pPr>
            <a:r>
              <a:rPr lang="en-US" sz="1600" dirty="0">
                <a:solidFill>
                  <a:srgbClr val="002D73"/>
                </a:solidFill>
                <a:latin typeface="Arial" panose="020B0604020202020204" pitchFamily="34" charset="0"/>
                <a:cs typeface="Arial" panose="020B0604020202020204" pitchFamily="34" charset="0"/>
              </a:rPr>
              <a:t>The “</a:t>
            </a:r>
            <a:r>
              <a:rPr lang="en-US" sz="1600" b="1" dirty="0">
                <a:solidFill>
                  <a:srgbClr val="002D73"/>
                </a:solidFill>
                <a:latin typeface="Arial" panose="020B0604020202020204" pitchFamily="34" charset="0"/>
                <a:cs typeface="Arial" panose="020B0604020202020204" pitchFamily="34" charset="0"/>
              </a:rPr>
              <a:t>Your Rights as a Hospital Patient in NYS</a:t>
            </a:r>
            <a:r>
              <a:rPr lang="en-US" sz="1600" dirty="0">
                <a:solidFill>
                  <a:srgbClr val="002D73"/>
                </a:solidFill>
                <a:latin typeface="Arial" panose="020B0604020202020204" pitchFamily="34" charset="0"/>
                <a:cs typeface="Arial" panose="020B0604020202020204" pitchFamily="34" charset="0"/>
              </a:rPr>
              <a:t>” booklet features a Guide for patients and for those who will make health care decisions (or surrogate decision-making) for patients in hospitals or nursing homes.</a:t>
            </a:r>
          </a:p>
          <a:p>
            <a:pPr marL="285750" indent="-285750">
              <a:spcBef>
                <a:spcPts val="600"/>
              </a:spcBef>
              <a:buFont typeface="Arial" panose="020B0604020202020204" pitchFamily="34" charset="0"/>
              <a:buChar char="•"/>
            </a:pPr>
            <a:r>
              <a:rPr lang="en-US" sz="1600" dirty="0">
                <a:solidFill>
                  <a:srgbClr val="002D73"/>
                </a:solidFill>
                <a:latin typeface="Arial" panose="020B0604020202020204" pitchFamily="34" charset="0"/>
                <a:cs typeface="Arial" panose="020B0604020202020204" pitchFamily="34" charset="0"/>
              </a:rPr>
              <a:t>The Guide includes information on Advance Directives and Health Care Proxies, which are written instructions about health care treatment made by adult patients before they lose decision-making capacity. The “</a:t>
            </a:r>
            <a:r>
              <a:rPr lang="en-US" sz="1600" b="1" dirty="0">
                <a:solidFill>
                  <a:srgbClr val="002D73"/>
                </a:solidFill>
                <a:latin typeface="Arial" panose="020B0604020202020204" pitchFamily="34" charset="0"/>
                <a:cs typeface="Arial" panose="020B0604020202020204" pitchFamily="34" charset="0"/>
              </a:rPr>
              <a:t>Health Care Proxy – Appointing Your Health Care Agent in NYS</a:t>
            </a:r>
            <a:r>
              <a:rPr lang="en-US" sz="1600" dirty="0">
                <a:solidFill>
                  <a:srgbClr val="002D73"/>
                </a:solidFill>
                <a:latin typeface="Arial" panose="020B0604020202020204" pitchFamily="34" charset="0"/>
                <a:cs typeface="Arial" panose="020B0604020202020204" pitchFamily="34" charset="0"/>
              </a:rPr>
              <a:t>” form DOH-1430 and instructions is included in the booklet.</a:t>
            </a:r>
          </a:p>
          <a:p>
            <a:pPr marL="285750" indent="-285750">
              <a:spcBef>
                <a:spcPts val="600"/>
              </a:spcBef>
              <a:buFont typeface="Arial" panose="020B0604020202020204" pitchFamily="34" charset="0"/>
              <a:buChar char="•"/>
            </a:pPr>
            <a:r>
              <a:rPr lang="en-US" sz="1600" dirty="0">
                <a:solidFill>
                  <a:srgbClr val="002D73"/>
                </a:solidFill>
                <a:latin typeface="Arial" panose="020B0604020202020204" pitchFamily="34" charset="0"/>
                <a:cs typeface="Arial" panose="020B0604020202020204" pitchFamily="34" charset="0"/>
              </a:rPr>
              <a:t>The Guide also includes information about </a:t>
            </a:r>
            <a:r>
              <a:rPr lang="en-US" sz="1600" b="1" dirty="0">
                <a:solidFill>
                  <a:srgbClr val="002D73"/>
                </a:solidFill>
                <a:latin typeface="Arial" panose="020B0604020202020204" pitchFamily="34" charset="0"/>
                <a:cs typeface="Arial" panose="020B0604020202020204" pitchFamily="34" charset="0"/>
              </a:rPr>
              <a:t>DNR Order</a:t>
            </a:r>
            <a:r>
              <a:rPr lang="en-US" sz="1600" dirty="0">
                <a:solidFill>
                  <a:srgbClr val="002D73"/>
                </a:solidFill>
                <a:latin typeface="Arial" panose="020B0604020202020204" pitchFamily="34" charset="0"/>
                <a:cs typeface="Arial" panose="020B0604020202020204" pitchFamily="34" charset="0"/>
              </a:rPr>
              <a:t> (Do Not Resuscitate) or </a:t>
            </a:r>
            <a:r>
              <a:rPr lang="en-US" sz="1600" b="1" dirty="0">
                <a:solidFill>
                  <a:srgbClr val="002D73"/>
                </a:solidFill>
                <a:latin typeface="Arial" panose="020B0604020202020204" pitchFamily="34" charset="0"/>
                <a:cs typeface="Arial" panose="020B0604020202020204" pitchFamily="34" charset="0"/>
              </a:rPr>
              <a:t>non-DNR Order</a:t>
            </a:r>
            <a:r>
              <a:rPr lang="en-US" sz="1600" dirty="0">
                <a:solidFill>
                  <a:srgbClr val="002D73"/>
                </a:solidFill>
                <a:latin typeface="Arial" panose="020B0604020202020204" pitchFamily="34" charset="0"/>
                <a:cs typeface="Arial" panose="020B0604020202020204" pitchFamily="34" charset="0"/>
              </a:rPr>
              <a:t> (form DOH-3474) or MOLST (Medical Orders for Life-Sustaining Treatment) DOH-5003 form.</a:t>
            </a:r>
          </a:p>
        </p:txBody>
      </p:sp>
    </p:spTree>
    <p:extLst>
      <p:ext uri="{BB962C8B-B14F-4D97-AF65-F5344CB8AC3E}">
        <p14:creationId xmlns:p14="http://schemas.microsoft.com/office/powerpoint/2010/main" val="1810804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A2CA-337C-4230-B470-885981D7F065}"/>
              </a:ext>
            </a:extLst>
          </p:cNvPr>
          <p:cNvSpPr>
            <a:spLocks noGrp="1"/>
          </p:cNvSpPr>
          <p:nvPr>
            <p:ph type="title"/>
          </p:nvPr>
        </p:nvSpPr>
        <p:spPr>
          <a:xfrm>
            <a:off x="440498" y="342900"/>
            <a:ext cx="8229600" cy="857250"/>
          </a:xfrm>
        </p:spPr>
        <p:txBody>
          <a:bodyPr/>
          <a:lstStyle/>
          <a:p>
            <a:r>
              <a:rPr lang="en-US" b="1" dirty="0">
                <a:solidFill>
                  <a:srgbClr val="002D73"/>
                </a:solidFill>
              </a:rPr>
              <a:t>Health Profiles</a:t>
            </a:r>
          </a:p>
        </p:txBody>
      </p:sp>
      <p:sp>
        <p:nvSpPr>
          <p:cNvPr id="3" name="Rectangle 2">
            <a:extLst>
              <a:ext uri="{FF2B5EF4-FFF2-40B4-BE49-F238E27FC236}">
                <a16:creationId xmlns:a16="http://schemas.microsoft.com/office/drawing/2014/main" id="{66A719BB-6A4F-4AC0-8456-CF369A262F01}"/>
              </a:ext>
            </a:extLst>
          </p:cNvPr>
          <p:cNvSpPr/>
          <p:nvPr/>
        </p:nvSpPr>
        <p:spPr>
          <a:xfrm>
            <a:off x="419373" y="1047750"/>
            <a:ext cx="8196197" cy="3416320"/>
          </a:xfrm>
          <a:prstGeom prst="rect">
            <a:avLst/>
          </a:prstGeom>
        </p:spPr>
        <p:txBody>
          <a:bodyPr wrap="square">
            <a:spAutoFit/>
          </a:bodyPr>
          <a:lstStyle/>
          <a:p>
            <a:pPr algn="ctr"/>
            <a:r>
              <a:rPr lang="en-US" sz="2000" b="1" dirty="0">
                <a:solidFill>
                  <a:srgbClr val="002D73"/>
                </a:solidFill>
                <a:latin typeface="Arial" panose="020B0604020202020204" pitchFamily="34" charset="0"/>
                <a:cs typeface="Arial" panose="020B0604020202020204" pitchFamily="34" charset="0"/>
              </a:rPr>
              <a:t>*** Find and Compare Quality, Safety,</a:t>
            </a:r>
          </a:p>
          <a:p>
            <a:pPr algn="ctr"/>
            <a:r>
              <a:rPr lang="en-US" sz="2000" b="1" dirty="0">
                <a:solidFill>
                  <a:srgbClr val="002D73"/>
                </a:solidFill>
                <a:latin typeface="Arial" panose="020B0604020202020204" pitchFamily="34" charset="0"/>
                <a:cs typeface="Arial" panose="020B0604020202020204" pitchFamily="34" charset="0"/>
              </a:rPr>
              <a:t>and Inspections Information ***</a:t>
            </a:r>
            <a:br>
              <a:rPr lang="en-US" sz="2000" dirty="0">
                <a:solidFill>
                  <a:srgbClr val="002D73"/>
                </a:solidFill>
                <a:latin typeface="Arial" panose="020B0604020202020204" pitchFamily="34" charset="0"/>
                <a:cs typeface="Arial" panose="020B0604020202020204" pitchFamily="34" charset="0"/>
              </a:rPr>
            </a:br>
            <a:endParaRPr lang="en-US" sz="2000" dirty="0">
              <a:solidFill>
                <a:srgbClr val="002D73"/>
              </a:solidFill>
              <a:latin typeface="Arial" panose="020B0604020202020204" pitchFamily="34" charset="0"/>
              <a:cs typeface="Arial" panose="020B0604020202020204" pitchFamily="34" charset="0"/>
            </a:endParaRPr>
          </a:p>
          <a:p>
            <a:pPr algn="ctr"/>
            <a:endParaRPr lang="en-US" sz="2000" dirty="0">
              <a:solidFill>
                <a:srgbClr val="002D73"/>
              </a:solidFill>
              <a:latin typeface="Arial" panose="020B0604020202020204" pitchFamily="34" charset="0"/>
              <a:cs typeface="Arial" panose="020B0604020202020204" pitchFamily="34" charset="0"/>
            </a:endParaRPr>
          </a:p>
          <a:p>
            <a:r>
              <a:rPr lang="en-US" sz="2000" dirty="0">
                <a:solidFill>
                  <a:srgbClr val="002D73"/>
                </a:solidFill>
                <a:latin typeface="Arial" panose="020B0604020202020204" pitchFamily="34" charset="0"/>
                <a:cs typeface="Arial" panose="020B0604020202020204" pitchFamily="34" charset="0"/>
              </a:rPr>
              <a:t>Health Profiles provides useful information about </a:t>
            </a:r>
            <a:r>
              <a:rPr lang="en-US" sz="2000" dirty="0">
                <a:latin typeface="Arial" panose="020B0604020202020204" pitchFamily="34" charset="0"/>
                <a:cs typeface="Arial" panose="020B0604020202020204" pitchFamily="34" charset="0"/>
              </a:rPr>
              <a:t>quality and safety information on New York's </a:t>
            </a:r>
            <a:r>
              <a:rPr lang="en-US" sz="2000" dirty="0">
                <a:latin typeface="Arial" panose="020B0604020202020204" pitchFamily="34" charset="0"/>
                <a:cs typeface="Arial" panose="020B0604020202020204" pitchFamily="34" charset="0"/>
                <a:hlinkClick r:id="rId2"/>
              </a:rPr>
              <a:t>hospitals</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hlinkClick r:id="rId3"/>
              </a:rPr>
              <a:t>nursing homes</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hlinkClick r:id="rId4"/>
              </a:rPr>
              <a:t>home care agencies</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hlinkClick r:id="rId5"/>
              </a:rPr>
              <a:t>hospices</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hlinkClick r:id="rId6"/>
              </a:rPr>
              <a:t>adult care facilities</a:t>
            </a:r>
            <a:r>
              <a:rPr lang="en-US" sz="2000" dirty="0">
                <a:latin typeface="Arial" panose="020B0604020202020204" pitchFamily="34" charset="0"/>
                <a:cs typeface="Arial" panose="020B0604020202020204" pitchFamily="34" charset="0"/>
              </a:rPr>
              <a:t> and other healthcare providers.</a:t>
            </a:r>
          </a:p>
          <a:p>
            <a:r>
              <a:rPr lang="en-US" sz="2000" dirty="0">
                <a:latin typeface="Arial" panose="020B0604020202020204" pitchFamily="34" charset="0"/>
                <a:cs typeface="Arial" panose="020B0604020202020204" pitchFamily="34" charset="0"/>
              </a:rPr>
              <a:t> </a:t>
            </a:r>
          </a:p>
          <a:p>
            <a:r>
              <a:rPr lang="en-US" sz="2000" dirty="0">
                <a:solidFill>
                  <a:srgbClr val="002D73"/>
                </a:solidFill>
                <a:latin typeface="Arial" panose="020B0604020202020204" pitchFamily="34" charset="0"/>
                <a:cs typeface="Arial" panose="020B0604020202020204" pitchFamily="34" charset="0"/>
                <a:hlinkClick r:id="rId7"/>
              </a:rPr>
              <a:t>https://profiles.health.ny.gov/</a:t>
            </a:r>
            <a:endParaRPr lang="en-US" sz="2000" dirty="0">
              <a:solidFill>
                <a:srgbClr val="002D73"/>
              </a:solidFill>
              <a:latin typeface="Arial" panose="020B0604020202020204" pitchFamily="34" charset="0"/>
              <a:cs typeface="Arial" panose="020B0604020202020204" pitchFamily="34" charset="0"/>
            </a:endParaRPr>
          </a:p>
          <a:p>
            <a:endParaRPr lang="en-US" dirty="0">
              <a:solidFill>
                <a:srgbClr val="002D73"/>
              </a:solidFill>
              <a:latin typeface="Arial" panose="020B0604020202020204" pitchFamily="34" charset="0"/>
              <a:cs typeface="Arial" panose="020B0604020202020204" pitchFamily="34" charset="0"/>
            </a:endParaRPr>
          </a:p>
          <a:p>
            <a:endParaRPr lang="en-US" dirty="0">
              <a:solidFill>
                <a:srgbClr val="002D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6035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0017F-8C71-4FF7-A31E-133ED75ABB67}"/>
              </a:ext>
            </a:extLst>
          </p:cNvPr>
          <p:cNvSpPr>
            <a:spLocks noGrp="1"/>
          </p:cNvSpPr>
          <p:nvPr>
            <p:ph type="title"/>
          </p:nvPr>
        </p:nvSpPr>
        <p:spPr/>
        <p:txBody>
          <a:bodyPr/>
          <a:lstStyle/>
          <a:p>
            <a:r>
              <a:rPr lang="en-US" b="1" dirty="0">
                <a:solidFill>
                  <a:srgbClr val="002D73"/>
                </a:solidFill>
              </a:rPr>
              <a:t>Helpful Links</a:t>
            </a:r>
            <a:endParaRPr lang="en-US" dirty="0"/>
          </a:p>
        </p:txBody>
      </p:sp>
      <p:sp>
        <p:nvSpPr>
          <p:cNvPr id="4" name="Rectangle 3">
            <a:extLst>
              <a:ext uri="{FF2B5EF4-FFF2-40B4-BE49-F238E27FC236}">
                <a16:creationId xmlns:a16="http://schemas.microsoft.com/office/drawing/2014/main" id="{E95FE8FE-6CCB-49CB-8A0D-63524625E087}"/>
              </a:ext>
            </a:extLst>
          </p:cNvPr>
          <p:cNvSpPr/>
          <p:nvPr/>
        </p:nvSpPr>
        <p:spPr>
          <a:xfrm>
            <a:off x="488133" y="1029486"/>
            <a:ext cx="8534400" cy="3785652"/>
          </a:xfrm>
          <a:prstGeom prst="rect">
            <a:avLst/>
          </a:prstGeom>
        </p:spPr>
        <p:txBody>
          <a:bodyPr wrap="square">
            <a:spAutoFit/>
          </a:bodyPr>
          <a:lstStyle/>
          <a:p>
            <a:r>
              <a:rPr lang="en-US" sz="1600" b="1" dirty="0">
                <a:latin typeface="Arial" panose="020B0604020202020204" pitchFamily="34" charset="0"/>
                <a:cs typeface="Arial" panose="020B0604020202020204" pitchFamily="34" charset="0"/>
              </a:rPr>
              <a:t>Patient Right Publications in New York State</a:t>
            </a:r>
          </a:p>
          <a:p>
            <a:r>
              <a:rPr lang="en-US" sz="1600" dirty="0">
                <a:latin typeface="Arial" panose="020B0604020202020204" pitchFamily="34" charset="0"/>
                <a:cs typeface="Arial" panose="020B0604020202020204" pitchFamily="34" charset="0"/>
                <a:hlinkClick r:id="rId2"/>
              </a:rPr>
              <a:t>https://www.health.ny.gov/professionals/patients/patient_rights/</a:t>
            </a:r>
            <a:endParaRPr lang="en-US" sz="1600"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Financial Aid Information</a:t>
            </a:r>
          </a:p>
          <a:p>
            <a:r>
              <a:rPr lang="en-US" sz="1600" dirty="0">
                <a:latin typeface="Arial" panose="020B0604020202020204" pitchFamily="34" charset="0"/>
                <a:cs typeface="Arial" panose="020B0604020202020204" pitchFamily="34" charset="0"/>
                <a:hlinkClick r:id="rId3"/>
              </a:rPr>
              <a:t>https://profiles.health.ny.gov/hospital/pages/financial_aid_info</a:t>
            </a:r>
            <a:endParaRPr lang="en-US" sz="1600" dirty="0">
              <a:latin typeface="Arial" panose="020B0604020202020204" pitchFamily="34" charset="0"/>
              <a:cs typeface="Arial" panose="020B0604020202020204" pitchFamily="34" charset="0"/>
            </a:endParaRPr>
          </a:p>
          <a:p>
            <a:endParaRPr lang="en-US" sz="1600" dirty="0">
              <a:solidFill>
                <a:srgbClr val="002D73"/>
              </a:solidFill>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Observation Status</a:t>
            </a:r>
          </a:p>
          <a:p>
            <a:r>
              <a:rPr lang="en-US" sz="1600" dirty="0">
                <a:latin typeface="Arial" panose="020B0604020202020204" pitchFamily="34" charset="0"/>
                <a:cs typeface="Arial" panose="020B0604020202020204" pitchFamily="34" charset="0"/>
              </a:rPr>
              <a:t>Medicare Outpatient Observation Notice (MOON) to Medicare beneficiaries to advise that you have been assigned to “Observation Status”. </a:t>
            </a:r>
            <a:r>
              <a:rPr lang="en-US" sz="1600" dirty="0">
                <a:latin typeface="Arial" panose="020B0604020202020204" pitchFamily="34" charset="0"/>
                <a:cs typeface="Arial" panose="020B0604020202020204" pitchFamily="34" charset="0"/>
                <a:hlinkClick r:id="rId4"/>
              </a:rPr>
              <a:t>https://www.cms.gov/Medicare/Medicare-General-Information/BNI/Downloads/CR9935-MOON-Instructions.pdf</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Community Health Advocates </a:t>
            </a:r>
          </a:p>
          <a:p>
            <a:r>
              <a:rPr lang="en-US" sz="1600" dirty="0">
                <a:latin typeface="Arial" panose="020B0604020202020204" pitchFamily="34" charset="0"/>
                <a:cs typeface="Arial" panose="020B0604020202020204" pitchFamily="34" charset="0"/>
              </a:rPr>
              <a:t>Helps New Yorkers navigate the complex health care system by providing individual assistance, outreach, and education to communities throughout  New York State.</a:t>
            </a:r>
            <a:r>
              <a:rPr lang="en-US" sz="1600" b="1" dirty="0">
                <a:latin typeface="Arial" panose="020B0604020202020204" pitchFamily="34" charset="0"/>
                <a:cs typeface="Arial" panose="020B0604020202020204" pitchFamily="34" charset="0"/>
              </a:rPr>
              <a:t>   </a:t>
            </a:r>
            <a:r>
              <a:rPr lang="en-US" sz="1600" dirty="0">
                <a:solidFill>
                  <a:srgbClr val="002D73"/>
                </a:solidFill>
                <a:latin typeface="Arial" panose="020B0604020202020204" pitchFamily="34" charset="0"/>
                <a:cs typeface="Arial" panose="020B0604020202020204" pitchFamily="34" charset="0"/>
                <a:hlinkClick r:id="rId5"/>
              </a:rPr>
              <a:t>www.communityhealthadvocates.org</a:t>
            </a:r>
            <a:endParaRPr lang="en-US" sz="1600" dirty="0">
              <a:solidFill>
                <a:srgbClr val="002D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680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8F042-C571-417F-AECC-C2EB24D418C0}"/>
              </a:ext>
            </a:extLst>
          </p:cNvPr>
          <p:cNvSpPr>
            <a:spLocks noGrp="1"/>
          </p:cNvSpPr>
          <p:nvPr>
            <p:ph type="title"/>
          </p:nvPr>
        </p:nvSpPr>
        <p:spPr>
          <a:xfrm>
            <a:off x="457200" y="285750"/>
            <a:ext cx="8229600" cy="762000"/>
          </a:xfrm>
        </p:spPr>
        <p:txBody>
          <a:bodyPr>
            <a:noAutofit/>
          </a:bodyPr>
          <a:lstStyle/>
          <a:p>
            <a:r>
              <a:rPr lang="en-US" sz="3200" b="1" dirty="0">
                <a:solidFill>
                  <a:srgbClr val="002060"/>
                </a:solidFill>
              </a:rPr>
              <a:t>About Your Rights in the Hospital</a:t>
            </a:r>
          </a:p>
        </p:txBody>
      </p:sp>
      <p:sp>
        <p:nvSpPr>
          <p:cNvPr id="3" name="Content Placeholder 2">
            <a:extLst>
              <a:ext uri="{FF2B5EF4-FFF2-40B4-BE49-F238E27FC236}">
                <a16:creationId xmlns:a16="http://schemas.microsoft.com/office/drawing/2014/main" id="{11F6220E-655F-4BD8-94C1-E900EE72DCBC}"/>
              </a:ext>
            </a:extLst>
          </p:cNvPr>
          <p:cNvSpPr>
            <a:spLocks noGrp="1"/>
          </p:cNvSpPr>
          <p:nvPr>
            <p:ph idx="1"/>
          </p:nvPr>
        </p:nvSpPr>
        <p:spPr>
          <a:xfrm>
            <a:off x="457200" y="971550"/>
            <a:ext cx="8229600" cy="3810000"/>
          </a:xfrm>
        </p:spPr>
        <p:txBody>
          <a:bodyPr>
            <a:normAutofit fontScale="92500"/>
          </a:bodyPr>
          <a:lstStyle/>
          <a:p>
            <a:pPr marL="0" indent="0">
              <a:buNone/>
            </a:pPr>
            <a:r>
              <a:rPr lang="en-US" sz="2400" dirty="0">
                <a:solidFill>
                  <a:srgbClr val="002D73"/>
                </a:solidFill>
              </a:rPr>
              <a:t>“</a:t>
            </a:r>
            <a:r>
              <a:rPr lang="en-US" sz="2400" b="1" dirty="0">
                <a:solidFill>
                  <a:srgbClr val="002D73"/>
                </a:solidFill>
              </a:rPr>
              <a:t>Your Rights as a Hospital Patient in NYS</a:t>
            </a:r>
            <a:r>
              <a:rPr lang="en-US" sz="2400" dirty="0">
                <a:solidFill>
                  <a:srgbClr val="002D73"/>
                </a:solidFill>
              </a:rPr>
              <a:t>” booklet:</a:t>
            </a:r>
          </a:p>
          <a:p>
            <a:r>
              <a:rPr lang="en-US" sz="2400" dirty="0">
                <a:solidFill>
                  <a:srgbClr val="002D73"/>
                </a:solidFill>
              </a:rPr>
              <a:t>State/Federal laws require all patients when admitted into a hospital to be given certain information and materials.</a:t>
            </a:r>
          </a:p>
          <a:p>
            <a:r>
              <a:rPr lang="en-US" sz="2400" dirty="0">
                <a:solidFill>
                  <a:srgbClr val="002D73"/>
                </a:solidFill>
              </a:rPr>
              <a:t>This booklet is a collection of this information into one place, it explains the rights of patients, which includes advice for patients on how best get assistance. </a:t>
            </a:r>
          </a:p>
          <a:p>
            <a:r>
              <a:rPr lang="en-US" sz="2400" dirty="0">
                <a:solidFill>
                  <a:srgbClr val="002D73"/>
                </a:solidFill>
              </a:rPr>
              <a:t>It is given to all patients for reference and is available on-line in the top six (6) languages of NYS.</a:t>
            </a:r>
          </a:p>
          <a:p>
            <a:r>
              <a:rPr lang="en-US" sz="2400" dirty="0">
                <a:solidFill>
                  <a:srgbClr val="002D73"/>
                </a:solidFill>
              </a:rPr>
              <a:t>Review it carefully and share it with your health care agent, families or friends who are involved in your care.</a:t>
            </a:r>
          </a:p>
        </p:txBody>
      </p:sp>
    </p:spTree>
    <p:extLst>
      <p:ext uri="{BB962C8B-B14F-4D97-AF65-F5344CB8AC3E}">
        <p14:creationId xmlns:p14="http://schemas.microsoft.com/office/powerpoint/2010/main" val="4095480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93FB8-F273-4A3A-B547-B7F8F2EA6500}"/>
              </a:ext>
            </a:extLst>
          </p:cNvPr>
          <p:cNvSpPr>
            <a:spLocks noGrp="1"/>
          </p:cNvSpPr>
          <p:nvPr>
            <p:ph type="title"/>
          </p:nvPr>
        </p:nvSpPr>
        <p:spPr>
          <a:xfrm>
            <a:off x="486888" y="438150"/>
            <a:ext cx="8229600" cy="857250"/>
          </a:xfrm>
        </p:spPr>
        <p:txBody>
          <a:bodyPr>
            <a:noAutofit/>
          </a:bodyPr>
          <a:lstStyle/>
          <a:p>
            <a:r>
              <a:rPr lang="en-US" sz="3200" b="1" dirty="0">
                <a:solidFill>
                  <a:srgbClr val="002D73"/>
                </a:solidFill>
              </a:rPr>
              <a:t>Concerns or Problems</a:t>
            </a:r>
            <a:br>
              <a:rPr lang="en-US" sz="3200" b="1" dirty="0">
                <a:solidFill>
                  <a:srgbClr val="002D73"/>
                </a:solidFill>
              </a:rPr>
            </a:br>
            <a:r>
              <a:rPr lang="en-US" sz="3200" b="1" dirty="0">
                <a:solidFill>
                  <a:srgbClr val="002D73"/>
                </a:solidFill>
              </a:rPr>
              <a:t>about Your Hospital Care</a:t>
            </a:r>
          </a:p>
        </p:txBody>
      </p:sp>
      <p:sp>
        <p:nvSpPr>
          <p:cNvPr id="3" name="Content Placeholder 2">
            <a:extLst>
              <a:ext uri="{FF2B5EF4-FFF2-40B4-BE49-F238E27FC236}">
                <a16:creationId xmlns:a16="http://schemas.microsoft.com/office/drawing/2014/main" id="{3C959D86-3610-4277-83B7-19048C4AA2BE}"/>
              </a:ext>
            </a:extLst>
          </p:cNvPr>
          <p:cNvSpPr>
            <a:spLocks noGrp="1"/>
          </p:cNvSpPr>
          <p:nvPr>
            <p:ph idx="1"/>
          </p:nvPr>
        </p:nvSpPr>
        <p:spPr>
          <a:xfrm>
            <a:off x="372588" y="1428750"/>
            <a:ext cx="8458200" cy="3390900"/>
          </a:xfrm>
        </p:spPr>
        <p:txBody>
          <a:bodyPr>
            <a:normAutofit fontScale="92500" lnSpcReduction="20000"/>
          </a:bodyPr>
          <a:lstStyle/>
          <a:p>
            <a:pPr marL="285750">
              <a:spcAft>
                <a:spcPts val="600"/>
              </a:spcAft>
            </a:pPr>
            <a:r>
              <a:rPr lang="en-US" sz="2500" dirty="0">
                <a:solidFill>
                  <a:srgbClr val="002D73"/>
                </a:solidFill>
              </a:rPr>
              <a:t>If you have a concern related to care during your hospital stay, first speak with your doctor, nurse, or staff member. You have a right</a:t>
            </a:r>
          </a:p>
          <a:p>
            <a:pPr marL="285750">
              <a:spcAft>
                <a:spcPts val="600"/>
              </a:spcAft>
            </a:pPr>
            <a:r>
              <a:rPr lang="en-US" sz="2500" dirty="0">
                <a:solidFill>
                  <a:srgbClr val="002D73"/>
                </a:solidFill>
              </a:rPr>
              <a:t>If the problem is not resolved, reach out to the hospital’s patient representative who can help with the following:</a:t>
            </a:r>
          </a:p>
          <a:p>
            <a:pPr lvl="1">
              <a:spcBef>
                <a:spcPts val="0"/>
              </a:spcBef>
              <a:spcAft>
                <a:spcPts val="300"/>
              </a:spcAft>
            </a:pPr>
            <a:r>
              <a:rPr lang="en-US" sz="2000" dirty="0">
                <a:solidFill>
                  <a:srgbClr val="002D73"/>
                </a:solidFill>
              </a:rPr>
              <a:t>help you get answers or arrange for special help or needs;</a:t>
            </a:r>
          </a:p>
          <a:p>
            <a:pPr lvl="1">
              <a:spcBef>
                <a:spcPts val="0"/>
              </a:spcBef>
              <a:spcAft>
                <a:spcPts val="300"/>
              </a:spcAft>
            </a:pPr>
            <a:r>
              <a:rPr lang="en-US" sz="2000" dirty="0">
                <a:solidFill>
                  <a:srgbClr val="002D73"/>
                </a:solidFill>
              </a:rPr>
              <a:t>make contacts with your family;</a:t>
            </a:r>
          </a:p>
          <a:p>
            <a:pPr lvl="1">
              <a:spcBef>
                <a:spcPts val="0"/>
              </a:spcBef>
              <a:spcAft>
                <a:spcPts val="300"/>
              </a:spcAft>
            </a:pPr>
            <a:r>
              <a:rPr lang="en-US" sz="2000" dirty="0">
                <a:solidFill>
                  <a:srgbClr val="002D73"/>
                </a:solidFill>
              </a:rPr>
              <a:t>get foreign language and sign language interpreters; and</a:t>
            </a:r>
          </a:p>
          <a:p>
            <a:pPr lvl="1">
              <a:spcBef>
                <a:spcPts val="0"/>
              </a:spcBef>
              <a:spcAft>
                <a:spcPts val="300"/>
              </a:spcAft>
            </a:pPr>
            <a:r>
              <a:rPr lang="en-US" sz="2000" dirty="0">
                <a:solidFill>
                  <a:srgbClr val="002D73"/>
                </a:solidFill>
              </a:rPr>
              <a:t>generally make your hospital stay easier.</a:t>
            </a:r>
          </a:p>
          <a:p>
            <a:pPr lvl="1">
              <a:spcBef>
                <a:spcPts val="0"/>
              </a:spcBef>
              <a:spcAft>
                <a:spcPts val="300"/>
              </a:spcAft>
            </a:pPr>
            <a:r>
              <a:rPr lang="en-US" sz="2000" dirty="0">
                <a:solidFill>
                  <a:srgbClr val="002D73"/>
                </a:solidFill>
              </a:rPr>
              <a:t>You can contact your patient representative </a:t>
            </a:r>
            <a:r>
              <a:rPr lang="en-US" sz="2000" b="1" dirty="0">
                <a:solidFill>
                  <a:srgbClr val="002D73"/>
                </a:solidFill>
              </a:rPr>
              <a:t>before </a:t>
            </a:r>
            <a:r>
              <a:rPr lang="en-US" sz="2000" dirty="0">
                <a:solidFill>
                  <a:srgbClr val="002D73"/>
                </a:solidFill>
              </a:rPr>
              <a:t>you enter the hospital to be sure your special needs are made when you arrive.</a:t>
            </a:r>
          </a:p>
          <a:p>
            <a:pPr marL="400050" lvl="1" indent="0">
              <a:spcBef>
                <a:spcPts val="0"/>
              </a:spcBef>
              <a:buNone/>
            </a:pPr>
            <a:endParaRPr lang="en-US" sz="2000" dirty="0">
              <a:solidFill>
                <a:srgbClr val="002D73"/>
              </a:solidFill>
            </a:endParaRPr>
          </a:p>
          <a:p>
            <a:pPr marL="285750" indent="-285750"/>
            <a:endParaRPr lang="en-US" dirty="0">
              <a:solidFill>
                <a:srgbClr val="646569"/>
              </a:solidFill>
            </a:endParaRPr>
          </a:p>
          <a:p>
            <a:pPr marL="285750" indent="-285750"/>
            <a:endParaRPr lang="en-US" dirty="0">
              <a:solidFill>
                <a:srgbClr val="646569"/>
              </a:solidFill>
            </a:endParaRPr>
          </a:p>
        </p:txBody>
      </p:sp>
    </p:spTree>
    <p:extLst>
      <p:ext uri="{BB962C8B-B14F-4D97-AF65-F5344CB8AC3E}">
        <p14:creationId xmlns:p14="http://schemas.microsoft.com/office/powerpoint/2010/main" val="69453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8229600" cy="990600"/>
          </a:xfrm>
        </p:spPr>
        <p:txBody>
          <a:bodyPr>
            <a:noAutofit/>
          </a:bodyPr>
          <a:lstStyle/>
          <a:p>
            <a:r>
              <a:rPr lang="en-US" sz="3600" b="1" dirty="0">
                <a:solidFill>
                  <a:srgbClr val="002D73"/>
                </a:solidFill>
              </a:rPr>
              <a:t>If You Have A</a:t>
            </a:r>
            <a:br>
              <a:rPr lang="en-US" sz="3600" b="1" dirty="0">
                <a:solidFill>
                  <a:srgbClr val="002D73"/>
                </a:solidFill>
              </a:rPr>
            </a:br>
            <a:r>
              <a:rPr lang="en-US" sz="3600" b="1" dirty="0">
                <a:solidFill>
                  <a:srgbClr val="002D73"/>
                </a:solidFill>
              </a:rPr>
              <a:t>Complaint About Your Care</a:t>
            </a:r>
          </a:p>
        </p:txBody>
      </p:sp>
      <p:sp>
        <p:nvSpPr>
          <p:cNvPr id="3" name="Content Placeholder 2"/>
          <p:cNvSpPr>
            <a:spLocks noGrp="1"/>
          </p:cNvSpPr>
          <p:nvPr>
            <p:ph idx="1"/>
          </p:nvPr>
        </p:nvSpPr>
        <p:spPr>
          <a:xfrm>
            <a:off x="457200" y="1809750"/>
            <a:ext cx="8229600" cy="2743200"/>
          </a:xfrm>
        </p:spPr>
        <p:txBody>
          <a:bodyPr>
            <a:normAutofit fontScale="92500" lnSpcReduction="10000"/>
          </a:bodyPr>
          <a:lstStyle/>
          <a:p>
            <a:r>
              <a:rPr lang="en-US" sz="1900" dirty="0">
                <a:solidFill>
                  <a:srgbClr val="002D73"/>
                </a:solidFill>
              </a:rPr>
              <a:t>At any time, you may contact the NYS Department of Health by regular mail at:</a:t>
            </a:r>
          </a:p>
          <a:p>
            <a:pPr marL="400050" lvl="1" indent="0">
              <a:spcBef>
                <a:spcPts val="600"/>
              </a:spcBef>
              <a:buNone/>
            </a:pPr>
            <a:r>
              <a:rPr lang="en-US" sz="1500" dirty="0">
                <a:solidFill>
                  <a:srgbClr val="002D73"/>
                </a:solidFill>
              </a:rPr>
              <a:t>New York State Department of Health</a:t>
            </a:r>
            <a:br>
              <a:rPr lang="en-US" sz="1500" dirty="0">
                <a:solidFill>
                  <a:srgbClr val="002D73"/>
                </a:solidFill>
              </a:rPr>
            </a:br>
            <a:r>
              <a:rPr lang="en-US" sz="1500" dirty="0">
                <a:solidFill>
                  <a:srgbClr val="002D73"/>
                </a:solidFill>
              </a:rPr>
              <a:t>Centralized Hospital Intake Program</a:t>
            </a:r>
            <a:br>
              <a:rPr lang="en-US" sz="1500" dirty="0">
                <a:solidFill>
                  <a:srgbClr val="002D73"/>
                </a:solidFill>
              </a:rPr>
            </a:br>
            <a:r>
              <a:rPr lang="en-US" sz="1500" dirty="0">
                <a:solidFill>
                  <a:srgbClr val="002D73"/>
                </a:solidFill>
              </a:rPr>
              <a:t>Mailstop: CA/DCS</a:t>
            </a:r>
            <a:br>
              <a:rPr lang="en-US" sz="1500" dirty="0">
                <a:solidFill>
                  <a:srgbClr val="002D73"/>
                </a:solidFill>
              </a:rPr>
            </a:br>
            <a:r>
              <a:rPr lang="en-US" sz="1500" dirty="0">
                <a:solidFill>
                  <a:srgbClr val="002D73"/>
                </a:solidFill>
              </a:rPr>
              <a:t>Empire State Plaza</a:t>
            </a:r>
            <a:br>
              <a:rPr lang="en-US" sz="1500" dirty="0">
                <a:solidFill>
                  <a:srgbClr val="002D73"/>
                </a:solidFill>
              </a:rPr>
            </a:br>
            <a:r>
              <a:rPr lang="en-US" sz="1500" dirty="0">
                <a:solidFill>
                  <a:srgbClr val="002D73"/>
                </a:solidFill>
              </a:rPr>
              <a:t>Albany, NY 12237</a:t>
            </a:r>
          </a:p>
          <a:p>
            <a:r>
              <a:rPr lang="en-US" sz="1900" dirty="0">
                <a:solidFill>
                  <a:srgbClr val="002D73"/>
                </a:solidFill>
              </a:rPr>
              <a:t>Or by </a:t>
            </a:r>
            <a:r>
              <a:rPr lang="en-US" sz="1900" b="1" dirty="0">
                <a:solidFill>
                  <a:srgbClr val="002D73"/>
                </a:solidFill>
              </a:rPr>
              <a:t>phone at:   </a:t>
            </a:r>
            <a:r>
              <a:rPr lang="en-US" sz="1900" b="1" dirty="0">
                <a:solidFill>
                  <a:srgbClr val="FF0000"/>
                </a:solidFill>
              </a:rPr>
              <a:t>1-800-804-5447</a:t>
            </a:r>
          </a:p>
          <a:p>
            <a:r>
              <a:rPr lang="en-US" sz="1900" dirty="0">
                <a:solidFill>
                  <a:srgbClr val="002D73"/>
                </a:solidFill>
              </a:rPr>
              <a:t>Or submit your complaint or concern via an </a:t>
            </a:r>
            <a:r>
              <a:rPr lang="en-US" sz="1900" b="1" dirty="0">
                <a:solidFill>
                  <a:srgbClr val="002D73"/>
                </a:solidFill>
              </a:rPr>
              <a:t>on-line electronic Facility Complaint form </a:t>
            </a:r>
            <a:r>
              <a:rPr lang="en-US" sz="1900" dirty="0">
                <a:solidFill>
                  <a:srgbClr val="002D73"/>
                </a:solidFill>
              </a:rPr>
              <a:t>at </a:t>
            </a:r>
            <a:r>
              <a:rPr lang="en-US" sz="1900" dirty="0">
                <a:solidFill>
                  <a:srgbClr val="002D73"/>
                </a:solidFill>
                <a:hlinkClick r:id="rId3"/>
              </a:rPr>
              <a:t>https://apps.health.ny.gov/surveyd8/facility-complaint-form#no-back</a:t>
            </a:r>
            <a:endParaRPr lang="en-US" sz="1900" dirty="0">
              <a:solidFill>
                <a:srgbClr val="002D73"/>
              </a:solidFill>
            </a:endParaRPr>
          </a:p>
          <a:p>
            <a:pPr marL="0" indent="0">
              <a:buNone/>
            </a:pPr>
            <a:endParaRPr lang="en-US" sz="1900" i="1" dirty="0">
              <a:solidFill>
                <a:srgbClr val="002D73"/>
              </a:solidFill>
            </a:endParaRPr>
          </a:p>
          <a:p>
            <a:pPr marL="0" indent="0">
              <a:buNone/>
            </a:pPr>
            <a:endParaRPr lang="en-US" dirty="0">
              <a:solidFill>
                <a:srgbClr val="646569"/>
              </a:solidFill>
            </a:endParaRPr>
          </a:p>
        </p:txBody>
      </p:sp>
    </p:spTree>
    <p:extLst>
      <p:ext uri="{BB962C8B-B14F-4D97-AF65-F5344CB8AC3E}">
        <p14:creationId xmlns:p14="http://schemas.microsoft.com/office/powerpoint/2010/main" val="117549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82B2059-ACC5-4D76-973F-F18B6D8894EE}"/>
              </a:ext>
            </a:extLst>
          </p:cNvPr>
          <p:cNvSpPr>
            <a:spLocks noGrp="1"/>
          </p:cNvSpPr>
          <p:nvPr>
            <p:ph type="title"/>
          </p:nvPr>
        </p:nvSpPr>
        <p:spPr>
          <a:xfrm>
            <a:off x="363828" y="438150"/>
            <a:ext cx="8229600" cy="1143000"/>
          </a:xfrm>
        </p:spPr>
        <p:txBody>
          <a:bodyPr>
            <a:noAutofit/>
          </a:bodyPr>
          <a:lstStyle/>
          <a:p>
            <a:r>
              <a:rPr lang="en-US" sz="3600" b="1" dirty="0">
                <a:solidFill>
                  <a:srgbClr val="002D73"/>
                </a:solidFill>
              </a:rPr>
              <a:t>If you’re being asked </a:t>
            </a:r>
            <a:br>
              <a:rPr lang="en-US" sz="3600" b="1" dirty="0">
                <a:solidFill>
                  <a:srgbClr val="002D73"/>
                </a:solidFill>
              </a:rPr>
            </a:br>
            <a:r>
              <a:rPr lang="en-US" sz="3600" b="1" dirty="0">
                <a:solidFill>
                  <a:srgbClr val="002D73"/>
                </a:solidFill>
              </a:rPr>
              <a:t>to leave the hospital too soon….</a:t>
            </a:r>
          </a:p>
        </p:txBody>
      </p:sp>
      <p:sp>
        <p:nvSpPr>
          <p:cNvPr id="12" name="Content Placeholder 11">
            <a:extLst>
              <a:ext uri="{FF2B5EF4-FFF2-40B4-BE49-F238E27FC236}">
                <a16:creationId xmlns:a16="http://schemas.microsoft.com/office/drawing/2014/main" id="{71F3F021-F658-49AB-B0DF-57DC2A07746B}"/>
              </a:ext>
            </a:extLst>
          </p:cNvPr>
          <p:cNvSpPr>
            <a:spLocks noGrp="1"/>
          </p:cNvSpPr>
          <p:nvPr>
            <p:ph idx="1"/>
          </p:nvPr>
        </p:nvSpPr>
        <p:spPr>
          <a:xfrm>
            <a:off x="363828" y="1657350"/>
            <a:ext cx="8458200" cy="2971800"/>
          </a:xfrm>
        </p:spPr>
        <p:txBody>
          <a:bodyPr>
            <a:normAutofit/>
          </a:bodyPr>
          <a:lstStyle/>
          <a:p>
            <a:pPr marL="0" indent="0">
              <a:buNone/>
            </a:pPr>
            <a:r>
              <a:rPr lang="en-US" sz="1800" dirty="0">
                <a:solidFill>
                  <a:srgbClr val="002D73"/>
                </a:solidFill>
              </a:rPr>
              <a:t>You have the right to appeal decisions made by your doctor, hospital staff or managed care plan:</a:t>
            </a:r>
          </a:p>
          <a:p>
            <a:r>
              <a:rPr lang="en-US" sz="1800" dirty="0">
                <a:solidFill>
                  <a:srgbClr val="002D73"/>
                </a:solidFill>
              </a:rPr>
              <a:t>The law requires that you receive advance notice of your discharge </a:t>
            </a:r>
            <a:r>
              <a:rPr lang="en-US" sz="1800" u="sng" dirty="0">
                <a:solidFill>
                  <a:srgbClr val="002D73"/>
                </a:solidFill>
              </a:rPr>
              <a:t>in writing</a:t>
            </a:r>
            <a:r>
              <a:rPr lang="en-US" sz="1800" dirty="0">
                <a:solidFill>
                  <a:srgbClr val="002D73"/>
                </a:solidFill>
              </a:rPr>
              <a:t>. You will need this discharge notice in order to appeal. The notice must include:</a:t>
            </a:r>
          </a:p>
          <a:p>
            <a:pPr lvl="1">
              <a:buFontTx/>
              <a:buChar char="-"/>
            </a:pPr>
            <a:r>
              <a:rPr lang="en-US" sz="1800" dirty="0">
                <a:solidFill>
                  <a:srgbClr val="002D73"/>
                </a:solidFill>
              </a:rPr>
              <a:t>The date the physician and/or hospital plans to discharge you;</a:t>
            </a:r>
          </a:p>
          <a:p>
            <a:pPr lvl="1">
              <a:buFontTx/>
              <a:buChar char="-"/>
            </a:pPr>
            <a:r>
              <a:rPr lang="en-US" sz="1800" dirty="0">
                <a:solidFill>
                  <a:srgbClr val="002D73"/>
                </a:solidFill>
              </a:rPr>
              <a:t>How to appeal if you wish to remain in hospital; and</a:t>
            </a:r>
          </a:p>
          <a:p>
            <a:pPr lvl="1">
              <a:buFontTx/>
              <a:buChar char="-"/>
            </a:pPr>
            <a:r>
              <a:rPr lang="en-US" sz="1800" dirty="0">
                <a:solidFill>
                  <a:srgbClr val="002D73"/>
                </a:solidFill>
              </a:rPr>
              <a:t>A special number to call with any problems relating to leaving.</a:t>
            </a:r>
          </a:p>
          <a:p>
            <a:pPr lvl="1">
              <a:buFontTx/>
              <a:buChar char="-"/>
            </a:pPr>
            <a:r>
              <a:rPr lang="en-US" sz="1800" dirty="0">
                <a:solidFill>
                  <a:srgbClr val="002D73"/>
                </a:solidFill>
              </a:rPr>
              <a:t>You may have to pay for the continued stay if you lose your appeal.</a:t>
            </a:r>
          </a:p>
        </p:txBody>
      </p:sp>
    </p:spTree>
    <p:extLst>
      <p:ext uri="{BB962C8B-B14F-4D97-AF65-F5344CB8AC3E}">
        <p14:creationId xmlns:p14="http://schemas.microsoft.com/office/powerpoint/2010/main" val="4160620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C246EF-FB1C-4AAE-B494-4069CB6B0885}"/>
              </a:ext>
            </a:extLst>
          </p:cNvPr>
          <p:cNvSpPr>
            <a:spLocks noGrp="1"/>
          </p:cNvSpPr>
          <p:nvPr>
            <p:ph idx="1"/>
          </p:nvPr>
        </p:nvSpPr>
        <p:spPr>
          <a:xfrm>
            <a:off x="304800" y="1504950"/>
            <a:ext cx="8458200" cy="2743200"/>
          </a:xfrm>
        </p:spPr>
        <p:txBody>
          <a:bodyPr>
            <a:normAutofit/>
          </a:bodyPr>
          <a:lstStyle/>
          <a:p>
            <a:pPr>
              <a:spcAft>
                <a:spcPts val="1200"/>
              </a:spcAft>
            </a:pPr>
            <a:r>
              <a:rPr lang="en-US" sz="2000" dirty="0">
                <a:solidFill>
                  <a:srgbClr val="002D73"/>
                </a:solidFill>
              </a:rPr>
              <a:t>Your Discharge Plan must describe the arrangements for any future health care you may need after discharge.</a:t>
            </a:r>
          </a:p>
          <a:p>
            <a:pPr>
              <a:spcAft>
                <a:spcPts val="1200"/>
              </a:spcAft>
            </a:pPr>
            <a:r>
              <a:rPr lang="en-US" sz="2000" dirty="0">
                <a:solidFill>
                  <a:srgbClr val="002D73"/>
                </a:solidFill>
              </a:rPr>
              <a:t>You may not be discharged until the services required in your plan are secured and determined by the hospital to be reasonably available.</a:t>
            </a:r>
          </a:p>
          <a:p>
            <a:pPr>
              <a:spcAft>
                <a:spcPts val="1200"/>
              </a:spcAft>
            </a:pPr>
            <a:r>
              <a:rPr lang="en-US" sz="2000" dirty="0">
                <a:solidFill>
                  <a:srgbClr val="002D73"/>
                </a:solidFill>
              </a:rPr>
              <a:t>Patients (or their rep) must be given the opportunity to sign the documents and receive a copy of the signed documents.</a:t>
            </a:r>
          </a:p>
        </p:txBody>
      </p:sp>
      <p:sp>
        <p:nvSpPr>
          <p:cNvPr id="4" name="Title 10">
            <a:extLst>
              <a:ext uri="{FF2B5EF4-FFF2-40B4-BE49-F238E27FC236}">
                <a16:creationId xmlns:a16="http://schemas.microsoft.com/office/drawing/2014/main" id="{160450F9-DB84-4E6C-9BBD-D38590DA1FD2}"/>
              </a:ext>
            </a:extLst>
          </p:cNvPr>
          <p:cNvSpPr>
            <a:spLocks noGrp="1"/>
          </p:cNvSpPr>
          <p:nvPr>
            <p:ph type="title"/>
          </p:nvPr>
        </p:nvSpPr>
        <p:spPr>
          <a:xfrm>
            <a:off x="419100" y="361950"/>
            <a:ext cx="8229600" cy="838200"/>
          </a:xfrm>
        </p:spPr>
        <p:txBody>
          <a:bodyPr>
            <a:normAutofit/>
          </a:bodyPr>
          <a:lstStyle/>
          <a:p>
            <a:r>
              <a:rPr lang="en-US" sz="3600" b="1" dirty="0">
                <a:solidFill>
                  <a:srgbClr val="002D73"/>
                </a:solidFill>
              </a:rPr>
              <a:t>Your Discharge Plan</a:t>
            </a:r>
          </a:p>
        </p:txBody>
      </p:sp>
    </p:spTree>
    <p:extLst>
      <p:ext uri="{BB962C8B-B14F-4D97-AF65-F5344CB8AC3E}">
        <p14:creationId xmlns:p14="http://schemas.microsoft.com/office/powerpoint/2010/main" val="2714817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C246EF-FB1C-4AAE-B494-4069CB6B0885}"/>
              </a:ext>
            </a:extLst>
          </p:cNvPr>
          <p:cNvSpPr>
            <a:spLocks noGrp="1"/>
          </p:cNvSpPr>
          <p:nvPr>
            <p:ph idx="1"/>
          </p:nvPr>
        </p:nvSpPr>
        <p:spPr>
          <a:xfrm>
            <a:off x="304800" y="1491343"/>
            <a:ext cx="8458200" cy="2833007"/>
          </a:xfrm>
        </p:spPr>
        <p:txBody>
          <a:bodyPr>
            <a:normAutofit fontScale="32500" lnSpcReduction="20000"/>
          </a:bodyPr>
          <a:lstStyle/>
          <a:p>
            <a:pPr>
              <a:spcAft>
                <a:spcPts val="1200"/>
              </a:spcAft>
            </a:pPr>
            <a:r>
              <a:rPr lang="en-US" sz="5000" dirty="0">
                <a:solidFill>
                  <a:srgbClr val="002D73"/>
                </a:solidFill>
              </a:rPr>
              <a:t>As a Medicare patient, you have a right to appeal your discharge plan through the Independent Dispute Resolution process;</a:t>
            </a:r>
          </a:p>
          <a:p>
            <a:pPr>
              <a:spcAft>
                <a:spcPts val="1200"/>
              </a:spcAft>
            </a:pPr>
            <a:r>
              <a:rPr lang="en-US" sz="5000" dirty="0">
                <a:solidFill>
                  <a:srgbClr val="002D73"/>
                </a:solidFill>
              </a:rPr>
              <a:t>Ask to have your discharge plan be reviewed by a Quality Improvement Organization (QIO) </a:t>
            </a:r>
            <a:r>
              <a:rPr lang="en-US" sz="5000" b="1" dirty="0" err="1">
                <a:solidFill>
                  <a:srgbClr val="002D73"/>
                </a:solidFill>
              </a:rPr>
              <a:t>Livanta</a:t>
            </a:r>
            <a:r>
              <a:rPr lang="en-US" sz="5000" dirty="0">
                <a:solidFill>
                  <a:srgbClr val="002D73"/>
                </a:solidFill>
              </a:rPr>
              <a:t>, which is an outside reviewer hired by Medicare to look at your case to decide whether you are ready to leave the hospital.</a:t>
            </a:r>
          </a:p>
          <a:p>
            <a:pPr>
              <a:spcAft>
                <a:spcPts val="1200"/>
              </a:spcAft>
            </a:pPr>
            <a:r>
              <a:rPr lang="en-US" sz="5000" dirty="0">
                <a:solidFill>
                  <a:srgbClr val="002D73"/>
                </a:solidFill>
              </a:rPr>
              <a:t>You must call </a:t>
            </a:r>
            <a:r>
              <a:rPr lang="en-US" sz="5000" b="1" u="sng" dirty="0">
                <a:solidFill>
                  <a:srgbClr val="002D73"/>
                </a:solidFill>
              </a:rPr>
              <a:t>before</a:t>
            </a:r>
            <a:r>
              <a:rPr lang="en-US" sz="5000" dirty="0">
                <a:solidFill>
                  <a:srgbClr val="002D73"/>
                </a:solidFill>
              </a:rPr>
              <a:t> you are discharged, and doing so, you will not have to pay for the services you receive with the exception of copays and deductibles. </a:t>
            </a:r>
          </a:p>
          <a:p>
            <a:pPr>
              <a:spcAft>
                <a:spcPts val="1200"/>
              </a:spcAft>
            </a:pPr>
            <a:r>
              <a:rPr lang="en-US" sz="5000" b="1" dirty="0">
                <a:solidFill>
                  <a:srgbClr val="002D73"/>
                </a:solidFill>
              </a:rPr>
              <a:t>Call </a:t>
            </a:r>
            <a:r>
              <a:rPr lang="en-US" sz="5000" b="1" dirty="0" err="1">
                <a:solidFill>
                  <a:srgbClr val="002D73"/>
                </a:solidFill>
              </a:rPr>
              <a:t>Livanta</a:t>
            </a:r>
            <a:r>
              <a:rPr lang="en-US" sz="5000" b="1" dirty="0">
                <a:solidFill>
                  <a:srgbClr val="002D73"/>
                </a:solidFill>
              </a:rPr>
              <a:t> at 1-866-815-5440.</a:t>
            </a:r>
          </a:p>
          <a:p>
            <a:pPr>
              <a:spcAft>
                <a:spcPts val="1200"/>
              </a:spcAft>
            </a:pPr>
            <a:r>
              <a:rPr lang="en-US" sz="5000" dirty="0">
                <a:solidFill>
                  <a:srgbClr val="002D73"/>
                </a:solidFill>
              </a:rPr>
              <a:t>The </a:t>
            </a:r>
            <a:r>
              <a:rPr lang="en-US" sz="5000" b="1" dirty="0">
                <a:solidFill>
                  <a:srgbClr val="002D73"/>
                </a:solidFill>
              </a:rPr>
              <a:t>Your Rights </a:t>
            </a:r>
            <a:r>
              <a:rPr lang="en-US" sz="5000" dirty="0">
                <a:solidFill>
                  <a:srgbClr val="002D73"/>
                </a:solidFill>
              </a:rPr>
              <a:t>booklet includes steps on how to appeal.</a:t>
            </a:r>
          </a:p>
        </p:txBody>
      </p:sp>
      <p:sp>
        <p:nvSpPr>
          <p:cNvPr id="4" name="Title 10">
            <a:extLst>
              <a:ext uri="{FF2B5EF4-FFF2-40B4-BE49-F238E27FC236}">
                <a16:creationId xmlns:a16="http://schemas.microsoft.com/office/drawing/2014/main" id="{160450F9-DB84-4E6C-9BBD-D38590DA1FD2}"/>
              </a:ext>
            </a:extLst>
          </p:cNvPr>
          <p:cNvSpPr>
            <a:spLocks noGrp="1"/>
          </p:cNvSpPr>
          <p:nvPr>
            <p:ph type="title"/>
          </p:nvPr>
        </p:nvSpPr>
        <p:spPr>
          <a:xfrm>
            <a:off x="419100" y="285750"/>
            <a:ext cx="8229600" cy="1219200"/>
          </a:xfrm>
        </p:spPr>
        <p:txBody>
          <a:bodyPr>
            <a:normAutofit/>
          </a:bodyPr>
          <a:lstStyle/>
          <a:p>
            <a:r>
              <a:rPr lang="en-US" b="1" dirty="0">
                <a:solidFill>
                  <a:srgbClr val="002D73"/>
                </a:solidFill>
              </a:rPr>
              <a:t>Appeal Your Discharge</a:t>
            </a:r>
          </a:p>
        </p:txBody>
      </p:sp>
    </p:spTree>
    <p:extLst>
      <p:ext uri="{BB962C8B-B14F-4D97-AF65-F5344CB8AC3E}">
        <p14:creationId xmlns:p14="http://schemas.microsoft.com/office/powerpoint/2010/main" val="306071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907ED-48C7-4C1B-A58B-73BA8DC3DAD9}"/>
              </a:ext>
            </a:extLst>
          </p:cNvPr>
          <p:cNvSpPr>
            <a:spLocks noGrp="1"/>
          </p:cNvSpPr>
          <p:nvPr>
            <p:ph type="title"/>
          </p:nvPr>
        </p:nvSpPr>
        <p:spPr>
          <a:xfrm>
            <a:off x="457200" y="438150"/>
            <a:ext cx="8229600" cy="857250"/>
          </a:xfrm>
        </p:spPr>
        <p:txBody>
          <a:bodyPr/>
          <a:lstStyle/>
          <a:p>
            <a:r>
              <a:rPr lang="en-US" b="1" dirty="0">
                <a:solidFill>
                  <a:srgbClr val="002D73"/>
                </a:solidFill>
              </a:rPr>
              <a:t>Billing / Financial Assistance</a:t>
            </a:r>
          </a:p>
        </p:txBody>
      </p:sp>
      <p:sp>
        <p:nvSpPr>
          <p:cNvPr id="4" name="Content Placeholder 2">
            <a:extLst>
              <a:ext uri="{FF2B5EF4-FFF2-40B4-BE49-F238E27FC236}">
                <a16:creationId xmlns:a16="http://schemas.microsoft.com/office/drawing/2014/main" id="{C7514DCB-33AD-447F-953F-72FFD065542A}"/>
              </a:ext>
            </a:extLst>
          </p:cNvPr>
          <p:cNvSpPr txBox="1">
            <a:spLocks/>
          </p:cNvSpPr>
          <p:nvPr/>
        </p:nvSpPr>
        <p:spPr>
          <a:xfrm>
            <a:off x="342900" y="1504950"/>
            <a:ext cx="8458200" cy="2942359"/>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600"/>
              </a:spcAft>
            </a:pPr>
            <a:r>
              <a:rPr lang="en-US" sz="1800" dirty="0">
                <a:solidFill>
                  <a:srgbClr val="002D73"/>
                </a:solidFill>
              </a:rPr>
              <a:t>Qualified patients can access and apply for financial assistance (Charity Care) through the hospital.</a:t>
            </a:r>
          </a:p>
          <a:p>
            <a:pPr>
              <a:spcAft>
                <a:spcPts val="600"/>
              </a:spcAft>
            </a:pPr>
            <a:r>
              <a:rPr lang="en-US" sz="1800" dirty="0">
                <a:solidFill>
                  <a:srgbClr val="002D73"/>
                </a:solidFill>
              </a:rPr>
              <a:t>Hospitals are mandated by State law to have financial aid policy and information posted on their website.  </a:t>
            </a:r>
          </a:p>
          <a:p>
            <a:pPr>
              <a:spcAft>
                <a:spcPts val="600"/>
              </a:spcAft>
            </a:pPr>
            <a:r>
              <a:rPr lang="en-US" sz="1800" dirty="0">
                <a:solidFill>
                  <a:srgbClr val="002D73"/>
                </a:solidFill>
              </a:rPr>
              <a:t>Be aware that patients need to attend to their bill within 90 days or financial assistance will not be available.</a:t>
            </a:r>
          </a:p>
          <a:p>
            <a:pPr>
              <a:spcAft>
                <a:spcPts val="600"/>
              </a:spcAft>
            </a:pPr>
            <a:r>
              <a:rPr lang="en-US" sz="1800" dirty="0">
                <a:solidFill>
                  <a:srgbClr val="002D73"/>
                </a:solidFill>
              </a:rPr>
              <a:t>If you have a complaint or concern about your bill or financial aid, the Department’s Centralized Complaint hotline 1-800-804-5447 will review and work with both the hospital and complainant to address and to remedy identified concerns.</a:t>
            </a:r>
          </a:p>
        </p:txBody>
      </p:sp>
    </p:spTree>
    <p:extLst>
      <p:ext uri="{BB962C8B-B14F-4D97-AF65-F5344CB8AC3E}">
        <p14:creationId xmlns:p14="http://schemas.microsoft.com/office/powerpoint/2010/main" val="1700220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1A61D-BB18-4A15-92A4-5CF9B5F9B3EB}"/>
              </a:ext>
            </a:extLst>
          </p:cNvPr>
          <p:cNvSpPr>
            <a:spLocks noGrp="1"/>
          </p:cNvSpPr>
          <p:nvPr>
            <p:ph type="title"/>
          </p:nvPr>
        </p:nvSpPr>
        <p:spPr>
          <a:xfrm>
            <a:off x="457200" y="361950"/>
            <a:ext cx="8229600" cy="857250"/>
          </a:xfrm>
        </p:spPr>
        <p:txBody>
          <a:bodyPr/>
          <a:lstStyle/>
          <a:p>
            <a:r>
              <a:rPr lang="en-US" b="1" dirty="0">
                <a:solidFill>
                  <a:srgbClr val="002D73"/>
                </a:solidFill>
              </a:rPr>
              <a:t>Denial Appeals</a:t>
            </a:r>
          </a:p>
        </p:txBody>
      </p:sp>
      <p:sp>
        <p:nvSpPr>
          <p:cNvPr id="4" name="Rectangle 3">
            <a:extLst>
              <a:ext uri="{FF2B5EF4-FFF2-40B4-BE49-F238E27FC236}">
                <a16:creationId xmlns:a16="http://schemas.microsoft.com/office/drawing/2014/main" id="{DCD72947-E8E8-4267-9F38-B075DCEDF305}"/>
              </a:ext>
            </a:extLst>
          </p:cNvPr>
          <p:cNvSpPr/>
          <p:nvPr/>
        </p:nvSpPr>
        <p:spPr>
          <a:xfrm>
            <a:off x="457200" y="1428750"/>
            <a:ext cx="8229600" cy="1723549"/>
          </a:xfrm>
          <a:prstGeom prst="rect">
            <a:avLst/>
          </a:prstGeom>
        </p:spPr>
        <p:txBody>
          <a:bodyPr wrap="square">
            <a:spAutoFit/>
          </a:bodyPr>
          <a:lstStyle/>
          <a:p>
            <a:pPr marL="342900" indent="-342900">
              <a:spcBef>
                <a:spcPts val="1200"/>
              </a:spcBef>
              <a:spcAft>
                <a:spcPts val="1200"/>
              </a:spcAft>
              <a:buFont typeface="Arial" panose="020B0604020202020204" pitchFamily="34" charset="0"/>
              <a:buChar char="•"/>
            </a:pPr>
            <a:r>
              <a:rPr lang="en-US" sz="2400" dirty="0">
                <a:solidFill>
                  <a:srgbClr val="002D73"/>
                </a:solidFill>
                <a:latin typeface="Arial" panose="020B0604020202020204" pitchFamily="34" charset="0"/>
                <a:cs typeface="Arial" panose="020B0604020202020204" pitchFamily="34" charset="0"/>
              </a:rPr>
              <a:t>If your financial aid is denied, a hospital must issue the denial in writing with information on how to appeal. </a:t>
            </a:r>
          </a:p>
          <a:p>
            <a:pPr marL="342900" indent="-342900">
              <a:spcAft>
                <a:spcPts val="1200"/>
              </a:spcAft>
              <a:buFont typeface="Arial" panose="020B0604020202020204" pitchFamily="34" charset="0"/>
              <a:buChar char="•"/>
            </a:pPr>
            <a:r>
              <a:rPr lang="en-US" sz="2400" dirty="0">
                <a:solidFill>
                  <a:srgbClr val="002D73"/>
                </a:solidFill>
                <a:latin typeface="Arial" panose="020B0604020202020204" pitchFamily="34" charset="0"/>
                <a:cs typeface="Arial" panose="020B0604020202020204" pitchFamily="34" charset="0"/>
              </a:rPr>
              <a:t>Hospitals may not collect any money from a patient if the patient’s application for financial assistance is pending</a:t>
            </a:r>
            <a:endParaRPr lang="en-US" dirty="0">
              <a:solidFill>
                <a:srgbClr val="002D73"/>
              </a:solidFill>
            </a:endParaRPr>
          </a:p>
        </p:txBody>
      </p:sp>
    </p:spTree>
    <p:extLst>
      <p:ext uri="{BB962C8B-B14F-4D97-AF65-F5344CB8AC3E}">
        <p14:creationId xmlns:p14="http://schemas.microsoft.com/office/powerpoint/2010/main" val="3083175978"/>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10298</TotalTime>
  <Words>1083</Words>
  <Application>Microsoft Office PowerPoint</Application>
  <PresentationFormat>On-screen Show (16:9)</PresentationFormat>
  <Paragraphs>84</Paragraphs>
  <Slides>13</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13</vt:i4>
      </vt:variant>
    </vt:vector>
  </HeadingPairs>
  <TitlesOfParts>
    <vt:vector size="18" baseType="lpstr">
      <vt:lpstr>Arial</vt:lpstr>
      <vt:lpstr>Calibri</vt:lpstr>
      <vt:lpstr>Cover Master</vt:lpstr>
      <vt:lpstr>Section Master</vt:lpstr>
      <vt:lpstr>2_Custom Design</vt:lpstr>
      <vt:lpstr>PowerPoint Presentation</vt:lpstr>
      <vt:lpstr>About Your Rights in the Hospital</vt:lpstr>
      <vt:lpstr>Concerns or Problems about Your Hospital Care</vt:lpstr>
      <vt:lpstr>If You Have A Complaint About Your Care</vt:lpstr>
      <vt:lpstr>If you’re being asked  to leave the hospital too soon….</vt:lpstr>
      <vt:lpstr>Your Discharge Plan</vt:lpstr>
      <vt:lpstr>Appeal Your Discharge</vt:lpstr>
      <vt:lpstr>Billing / Financial Assistance</vt:lpstr>
      <vt:lpstr>Denial Appeals</vt:lpstr>
      <vt:lpstr>Your Medical Records</vt:lpstr>
      <vt:lpstr>Deciding About Health Care A Guide for Patients and Families</vt:lpstr>
      <vt:lpstr>Health Profiles</vt:lpstr>
      <vt:lpstr>Helpful Links</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Leslie, Ruth W (HEALTH)</cp:lastModifiedBy>
  <cp:revision>228</cp:revision>
  <cp:lastPrinted>2018-04-26T14:21:36Z</cp:lastPrinted>
  <dcterms:created xsi:type="dcterms:W3CDTF">2014-12-09T18:34:34Z</dcterms:created>
  <dcterms:modified xsi:type="dcterms:W3CDTF">2018-11-06T20:32:46Z</dcterms:modified>
</cp:coreProperties>
</file>