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6"/>
  </p:notesMasterIdLst>
  <p:handoutMasterIdLst>
    <p:handoutMasterId r:id="rId27"/>
  </p:handoutMasterIdLst>
  <p:sldIdLst>
    <p:sldId id="256" r:id="rId3"/>
    <p:sldId id="293" r:id="rId4"/>
    <p:sldId id="311" r:id="rId5"/>
    <p:sldId id="327" r:id="rId6"/>
    <p:sldId id="328" r:id="rId7"/>
    <p:sldId id="259" r:id="rId8"/>
    <p:sldId id="321" r:id="rId9"/>
    <p:sldId id="320" r:id="rId10"/>
    <p:sldId id="297" r:id="rId11"/>
    <p:sldId id="264" r:id="rId12"/>
    <p:sldId id="322" r:id="rId13"/>
    <p:sldId id="299" r:id="rId14"/>
    <p:sldId id="298" r:id="rId15"/>
    <p:sldId id="316" r:id="rId16"/>
    <p:sldId id="302" r:id="rId17"/>
    <p:sldId id="300" r:id="rId18"/>
    <p:sldId id="315" r:id="rId19"/>
    <p:sldId id="301" r:id="rId20"/>
    <p:sldId id="303" r:id="rId21"/>
    <p:sldId id="304" r:id="rId22"/>
    <p:sldId id="310" r:id="rId23"/>
    <p:sldId id="326" r:id="rId24"/>
    <p:sldId id="329"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6D4B"/>
    <a:srgbClr val="FF3300"/>
    <a:srgbClr val="FF9900"/>
    <a:srgbClr val="FFCC00"/>
    <a:srgbClr val="FF6600"/>
    <a:srgbClr val="FFFFFF"/>
    <a:srgbClr val="D20000"/>
    <a:srgbClr val="BFEFBF"/>
    <a:srgbClr val="8EEE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286" autoAdjust="0"/>
  </p:normalViewPr>
  <p:slideViewPr>
    <p:cSldViewPr>
      <p:cViewPr>
        <p:scale>
          <a:sx n="100" d="100"/>
          <a:sy n="100" d="100"/>
        </p:scale>
        <p:origin x="-1032"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300" y="-108"/>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35748D3-66DE-4D47-8214-A764733FD653}" type="datetimeFigureOut">
              <a:rPr lang="en-US" smtClean="0"/>
              <a:pPr/>
              <a:t>9/20/2018</a:t>
            </a:fld>
            <a:endParaRPr lang="en-US" dirty="0"/>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A64C2C9D-B207-45C3-8EC2-E2B12410BDDE}"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498DB960-2B76-49A4-B4DC-4E752D1B98C4}" type="datetimeFigureOut">
              <a:rPr lang="en-US" smtClean="0"/>
              <a:pPr/>
              <a:t>9/20/2018</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BFC0730A-D9D0-4B64-B15A-CC5DED520116}"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charset="0"/>
                <a:cs typeface="Arial" charset="0"/>
              </a:rPr>
              <a:t>Here are some examples of fraud and abuse:</a:t>
            </a:r>
          </a:p>
          <a:p>
            <a:pPr>
              <a:buFontTx/>
              <a:buChar char="•"/>
            </a:pPr>
            <a:r>
              <a:rPr lang="en-US" altLang="en-US" dirty="0" smtClean="0">
                <a:latin typeface="Arial" charset="0"/>
                <a:cs typeface="Arial" charset="0"/>
              </a:rPr>
              <a:t>Billing for services, supplies, or equipment that were not provided</a:t>
            </a:r>
          </a:p>
          <a:p>
            <a:pPr>
              <a:buFontTx/>
              <a:buChar char="•"/>
            </a:pPr>
            <a:r>
              <a:rPr lang="en-US" altLang="en-US" dirty="0" smtClean="0">
                <a:latin typeface="Arial" charset="0"/>
                <a:cs typeface="Arial" charset="0"/>
              </a:rPr>
              <a:t>Billing for excessive medical supplies</a:t>
            </a:r>
          </a:p>
          <a:p>
            <a:pPr>
              <a:buFontTx/>
              <a:buChar char="•"/>
            </a:pPr>
            <a:r>
              <a:rPr lang="en-US" altLang="en-US" dirty="0" smtClean="0">
                <a:latin typeface="Arial" charset="0"/>
                <a:cs typeface="Arial" charset="0"/>
              </a:rPr>
              <a:t>Obtaining or giving Medicare number for “free” services; treat any offer of free services in exchange for your Medicare or health care identification number with caution</a:t>
            </a:r>
          </a:p>
          <a:p>
            <a:pPr>
              <a:buFontTx/>
              <a:buChar char="•"/>
            </a:pPr>
            <a:r>
              <a:rPr lang="en-US" altLang="en-US" dirty="0" smtClean="0">
                <a:latin typeface="Arial" charset="0"/>
                <a:cs typeface="Arial" charset="0"/>
              </a:rPr>
              <a:t>Improper coding to obtain a higher payment</a:t>
            </a:r>
          </a:p>
          <a:p>
            <a:pPr>
              <a:buFontTx/>
              <a:buChar char="•"/>
            </a:pPr>
            <a:r>
              <a:rPr lang="en-US" altLang="en-US" dirty="0" smtClean="0">
                <a:latin typeface="Arial" charset="0"/>
                <a:cs typeface="Arial" charset="0"/>
              </a:rPr>
              <a:t>Unneeded or excessive x‐rays and lab tests</a:t>
            </a:r>
          </a:p>
          <a:p>
            <a:pPr>
              <a:buFontTx/>
              <a:buChar char="•"/>
            </a:pPr>
            <a:r>
              <a:rPr lang="en-US" altLang="en-US" dirty="0" smtClean="0">
                <a:latin typeface="Arial" charset="0"/>
                <a:cs typeface="Arial" charset="0"/>
              </a:rPr>
              <a:t>Claims for services that are not medically necessary</a:t>
            </a:r>
          </a:p>
          <a:p>
            <a:pPr>
              <a:buFontTx/>
              <a:buChar char="•"/>
            </a:pPr>
            <a:r>
              <a:rPr lang="en-US" altLang="en-US" dirty="0" smtClean="0">
                <a:latin typeface="Arial" charset="0"/>
                <a:cs typeface="Arial" charset="0"/>
              </a:rPr>
              <a:t>Using another person’s Medicare number, or letting someone else use your number, to obtain medical care, supplies, or equipment</a:t>
            </a:r>
            <a:endParaRPr lang="en-US" altLang="en-US" dirty="0" smtClean="0"/>
          </a:p>
          <a:p>
            <a:endParaRPr lang="en-US" altLang="en-US" dirty="0" smtClean="0"/>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So, what can YOU do to take charge and help prevent Medicare fraud, errors, and abuse? I am here to tell you how in three easy steps: protect, detect, and report. </a:t>
            </a:r>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charset="0"/>
                <a:cs typeface="Arial" charset="0"/>
              </a:rPr>
              <a:t>First, protect yourself and your loved ones from Medicare fraud and abuse!</a:t>
            </a:r>
          </a:p>
          <a:p>
            <a:pPr>
              <a:buFontTx/>
              <a:buChar char="•"/>
            </a:pPr>
            <a:r>
              <a:rPr lang="en-US" altLang="en-US" dirty="0" smtClean="0">
                <a:latin typeface="Arial" charset="0"/>
                <a:cs typeface="Arial" charset="0"/>
              </a:rPr>
              <a:t>Do treat your Medicare and Social Security cards and numbers like your credit card. Don't give out your Medicare number except to your doctor or other Medicare provider. Don’t carry your Medicare card unless you will need it. Only take it to doctors’ appointments, visits to your hospital or clinic, or trips to the pharmacy.</a:t>
            </a:r>
          </a:p>
          <a:p>
            <a:pPr>
              <a:buFontTx/>
              <a:buChar char="•"/>
            </a:pPr>
            <a:r>
              <a:rPr lang="en-US" altLang="en-US" dirty="0" smtClean="0">
                <a:latin typeface="Arial" charset="0"/>
                <a:cs typeface="Arial" charset="0"/>
              </a:rPr>
              <a:t>Do watch out for identity theft. Scam artists will not only use your Medicare number to defraud the Medicare system, but this is also one way that people can steal your identity, since your Social Security number is typically included in your Medicare number! </a:t>
            </a:r>
          </a:p>
          <a:p>
            <a:pPr>
              <a:buFontTx/>
              <a:buChar char="•"/>
            </a:pPr>
            <a:r>
              <a:rPr lang="en-US" altLang="en-US" dirty="0" smtClean="0">
                <a:latin typeface="Arial" charset="0"/>
                <a:cs typeface="Arial" charset="0"/>
              </a:rPr>
              <a:t>Do be aware that Medicare doesn’t call or visit to sell you anything. However, Medicare does now require their contractors to contact beneficiaries from time to time, so make sure to be vigilant. Keep in mind that you don’t have to talk to anyone who calls you or shows up at your door who you do not trust…Medicare contractors will understand. </a:t>
            </a:r>
          </a:p>
          <a:p>
            <a:pPr>
              <a:buFontTx/>
              <a:buChar char="•"/>
            </a:pPr>
            <a:r>
              <a:rPr lang="en-US" altLang="en-US" dirty="0" smtClean="0">
                <a:latin typeface="Arial" charset="0"/>
                <a:cs typeface="Arial" charset="0"/>
              </a:rPr>
              <a:t>Do be cautious of offers for “free” medical services. If it sounds too good to be true, it probably is!</a:t>
            </a:r>
          </a:p>
          <a:p>
            <a:pPr>
              <a:buFontTx/>
              <a:buChar char="•"/>
            </a:pPr>
            <a:r>
              <a:rPr lang="en-US" altLang="en-US" dirty="0" smtClean="0">
                <a:latin typeface="Arial" charset="0"/>
                <a:cs typeface="Arial" charset="0"/>
              </a:rPr>
              <a:t>Do pass it on! Share this information with friends and family members who might not already know how to prevent Medicare fraud and abuse. </a:t>
            </a:r>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altLang="en-US" sz="1100" dirty="0" smtClean="0">
                <a:latin typeface="Arial" charset="0"/>
                <a:cs typeface="Arial" charset="0"/>
              </a:rPr>
              <a:t>Second, </a:t>
            </a:r>
            <a:r>
              <a:rPr lang="en-US" altLang="en-US" sz="1100" b="0" dirty="0" smtClean="0">
                <a:latin typeface="Arial" charset="0"/>
                <a:cs typeface="Arial" charset="0"/>
              </a:rPr>
              <a:t>detect </a:t>
            </a:r>
            <a:r>
              <a:rPr lang="en-US" altLang="en-US" sz="1100" dirty="0" smtClean="0">
                <a:latin typeface="Arial" charset="0"/>
                <a:cs typeface="Arial" charset="0"/>
              </a:rPr>
              <a:t>Medicare fraud and abuse. Even when you do everything right, there is a chance that you could be a target of health care fraud. There are many ways that your personal information can be used without your permission.</a:t>
            </a:r>
          </a:p>
          <a:p>
            <a:pPr marL="171450" indent="-171450">
              <a:buFont typeface="Arial" panose="020B0604020202020204" pitchFamily="34" charset="0"/>
              <a:buChar char="•"/>
            </a:pPr>
            <a:r>
              <a:rPr lang="en-US" altLang="en-US" sz="1100" dirty="0" smtClean="0">
                <a:latin typeface="Arial" charset="0"/>
                <a:cs typeface="Arial" charset="0"/>
              </a:rPr>
              <a:t>Record doctor visits, tests and procedures in your personal health care journal or calendar.</a:t>
            </a:r>
          </a:p>
          <a:p>
            <a:pPr marL="171450" indent="-171450">
              <a:buFont typeface="Arial" panose="020B0604020202020204" pitchFamily="34" charset="0"/>
              <a:buChar char="•"/>
            </a:pPr>
            <a:r>
              <a:rPr lang="en-US" altLang="en-US" sz="1100" dirty="0" smtClean="0">
                <a:latin typeface="Arial" charset="0"/>
                <a:cs typeface="Arial" charset="0"/>
              </a:rPr>
              <a:t>Always review your Medicare Summary Notice and Explanation of Benefits for mistakes.</a:t>
            </a:r>
          </a:p>
          <a:p>
            <a:pPr marL="171450" indent="-171450">
              <a:buFont typeface="Arial" panose="020B0604020202020204" pitchFamily="34" charset="0"/>
              <a:buChar char="•"/>
            </a:pPr>
            <a:r>
              <a:rPr lang="en-US" altLang="en-US" sz="1100" dirty="0" smtClean="0">
                <a:latin typeface="Arial" charset="0"/>
                <a:cs typeface="Arial" charset="0"/>
              </a:rPr>
              <a:t>Look for three things on your billing statements:</a:t>
            </a:r>
          </a:p>
          <a:p>
            <a:pPr marL="685800" lvl="1" indent="-228600">
              <a:buFont typeface="+mj-lt"/>
              <a:buAutoNum type="arabicPeriod"/>
            </a:pPr>
            <a:r>
              <a:rPr lang="en-US" altLang="en-US" sz="1100" dirty="0" smtClean="0">
                <a:latin typeface="Arial" charset="0"/>
                <a:cs typeface="Arial" charset="0"/>
              </a:rPr>
              <a:t>Charges for something you didn’t receive</a:t>
            </a:r>
          </a:p>
          <a:p>
            <a:pPr marL="685800" lvl="1" indent="-228600">
              <a:buFont typeface="+mj-lt"/>
              <a:buAutoNum type="arabicPeriod"/>
            </a:pPr>
            <a:r>
              <a:rPr lang="en-US" altLang="en-US" sz="1100" dirty="0" smtClean="0">
                <a:latin typeface="Arial" charset="0"/>
                <a:cs typeface="Arial" charset="0"/>
              </a:rPr>
              <a:t>Billing for the same thing twice, and </a:t>
            </a:r>
          </a:p>
          <a:p>
            <a:pPr marL="685800" lvl="1" indent="-228600">
              <a:buFont typeface="+mj-lt"/>
              <a:buAutoNum type="arabicPeriod"/>
            </a:pPr>
            <a:r>
              <a:rPr lang="en-US" altLang="en-US" sz="1100" dirty="0" smtClean="0">
                <a:latin typeface="Arial" charset="0"/>
                <a:cs typeface="Arial" charset="0"/>
              </a:rPr>
              <a:t>Services that were not ordered by your doctor</a:t>
            </a:r>
          </a:p>
          <a:p>
            <a:pPr marL="171450" indent="-171450">
              <a:buFont typeface="Arial" panose="020B0604020202020204" pitchFamily="34" charset="0"/>
              <a:buChar char="•"/>
            </a:pPr>
            <a:r>
              <a:rPr lang="en-US" altLang="en-US" sz="1100" dirty="0" smtClean="0">
                <a:solidFill>
                  <a:srgbClr val="000000"/>
                </a:solidFill>
                <a:latin typeface="Arial" charset="0"/>
                <a:cs typeface="Arial" charset="0"/>
              </a:rPr>
              <a:t>Compare your Medicare Summary Notices and other statements to your personal health care journal and prescription drug receipts to make sure they are correct.</a:t>
            </a:r>
          </a:p>
          <a:p>
            <a:pPr marL="171450" indent="-171450">
              <a:buFont typeface="Arial" panose="020B0604020202020204" pitchFamily="34" charset="0"/>
              <a:buChar char="•"/>
            </a:pPr>
            <a:r>
              <a:rPr lang="en-US" altLang="en-US" sz="1100" dirty="0" smtClean="0">
                <a:latin typeface="Arial" charset="0"/>
                <a:cs typeface="Arial" charset="0"/>
              </a:rPr>
              <a:t>Access to your current Medicare account is available 24 hours a day at www.MyMedicare.gov.</a:t>
            </a:r>
          </a:p>
          <a:p>
            <a:endParaRPr lang="en-US" altLang="en-US" sz="1100" dirty="0" smtClean="0">
              <a:latin typeface="Arial" charset="0"/>
              <a:cs typeface="Arial" charset="0"/>
            </a:endParaRPr>
          </a:p>
          <a:p>
            <a:pPr lvl="0"/>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Arial" charset="0"/>
              </a:rPr>
              <a:t>Suggested Handouts:</a:t>
            </a: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Arial" charset="0"/>
              </a:rPr>
              <a:t>MSN Fact Sheet and</a:t>
            </a:r>
            <a:r>
              <a:rPr lang="en-US" altLang="en-US" i="1" dirty="0" smtClean="0">
                <a:solidFill>
                  <a:srgbClr val="000000"/>
                </a:solidFill>
                <a:latin typeface="Arial" charset="0"/>
                <a:cs typeface="Arial" charset="0"/>
              </a:rPr>
              <a:t> </a:t>
            </a:r>
            <a:r>
              <a:rPr lang="en-US" altLang="en-US" b="1" i="1" dirty="0" smtClean="0">
                <a:solidFill>
                  <a:srgbClr val="000000"/>
                </a:solidFill>
                <a:latin typeface="Arial" charset="0"/>
                <a:cs typeface="Arial" charset="0"/>
              </a:rPr>
              <a:t>Personal Health Care Journal </a:t>
            </a:r>
          </a:p>
          <a:p>
            <a:pPr lvl="0"/>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Available in multiple languages at www.smpresource.org &gt; Resources for SMPs &gt; SMP Resource Library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Tip: If you have time, hand out the MSN Fact Sheet and/or Personal Health Care Journal (PHCJ) and review with the group. Explain how to use your MSN to detect fraud, errors, and abuse, and review the information to look for in each type of statement. Point out the instructions in the front of the PHCJ and explain how to use it to track health care visits and what types of questions to consider at each appointment.</a:t>
            </a:r>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latin typeface="Arial" charset="0"/>
                <a:cs typeface="Arial" charset="0"/>
              </a:rPr>
              <a:t>Third, if you detect or suspect fraud or abuse, report it. You will protect other people from becoming victims and help to save your Medicare benefits. Here are the steps you should take to report your concerns:</a:t>
            </a:r>
          </a:p>
          <a:p>
            <a:pPr eaLnBrk="1" hangingPunct="1">
              <a:buFontTx/>
              <a:buChar char="•"/>
            </a:pPr>
            <a:r>
              <a:rPr lang="en-US" altLang="en-US" dirty="0" smtClean="0">
                <a:latin typeface="Arial" charset="0"/>
                <a:cs typeface="Arial" charset="0"/>
              </a:rPr>
              <a:t>First, if you have questions about information on your Medicare Summary Notice (known as your MSN) or Explanation of Benefits (called an EOB), call your provider or plan to find out if it was an error that they can correct without taking any further action. </a:t>
            </a:r>
          </a:p>
          <a:p>
            <a:pPr eaLnBrk="1" hangingPunct="1">
              <a:buFontTx/>
              <a:buChar char="•"/>
            </a:pPr>
            <a:r>
              <a:rPr lang="en-US" altLang="en-US" dirty="0" smtClean="0">
                <a:latin typeface="Arial" charset="0"/>
                <a:cs typeface="Arial" charset="0"/>
              </a:rPr>
              <a:t>If you are not satisfied with the response you get</a:t>
            </a:r>
            <a:r>
              <a:rPr lang="en-US" altLang="en-US" baseline="0" dirty="0" smtClean="0">
                <a:latin typeface="Arial" charset="0"/>
                <a:cs typeface="Arial" charset="0"/>
              </a:rPr>
              <a:t> </a:t>
            </a:r>
            <a:r>
              <a:rPr lang="en-US" altLang="en-US" dirty="0" smtClean="0">
                <a:latin typeface="Arial" charset="0"/>
                <a:cs typeface="Arial" charset="0"/>
              </a:rPr>
              <a:t>or are not comfortable calling your provider or plan, gather all of the facts that you can about your situation.</a:t>
            </a:r>
          </a:p>
          <a:p>
            <a:pPr eaLnBrk="1" hangingPunct="1">
              <a:buFontTx/>
              <a:buChar char="•"/>
            </a:pPr>
            <a:r>
              <a:rPr lang="en-US" altLang="en-US" dirty="0" smtClean="0">
                <a:latin typeface="Arial" charset="0"/>
                <a:cs typeface="Arial" charset="0"/>
              </a:rPr>
              <a:t>Make sure you have your MSN or EOB and any other supporting documentation that shows the possible fraud or abuse. </a:t>
            </a:r>
          </a:p>
          <a:p>
            <a:pPr eaLnBrk="1" hangingPunct="1">
              <a:buFontTx/>
              <a:buChar char="•"/>
            </a:pPr>
            <a:r>
              <a:rPr lang="en-US" altLang="en-US" dirty="0" smtClean="0">
                <a:latin typeface="Arial" charset="0"/>
                <a:cs typeface="Arial" charset="0"/>
              </a:rPr>
              <a:t>Then, contact your SMP if you need help.</a:t>
            </a:r>
          </a:p>
          <a:p>
            <a:pPr eaLnBrk="1" hangingPunct="1">
              <a:buFontTx/>
              <a:buChar char="•"/>
            </a:pPr>
            <a:r>
              <a:rPr lang="en-US" altLang="en-US" dirty="0" smtClean="0">
                <a:latin typeface="Arial" charset="0"/>
                <a:cs typeface="Arial" charset="0"/>
              </a:rPr>
              <a:t>Please keep in mind that services provided by your SMP are free and confidential.</a:t>
            </a:r>
          </a:p>
          <a:p>
            <a:pPr eaLnBrk="1" hangingPunct="1"/>
            <a:endParaRPr lang="en-US" altLang="en-US" dirty="0" smtClean="0">
              <a:latin typeface="Arial" charset="0"/>
              <a:cs typeface="Arial" charset="0"/>
            </a:endParaRPr>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Remember how YOU can take charge and help prevent Medicare fraud, errors, and abuse</a:t>
            </a:r>
            <a:r>
              <a:rPr lang="en-US" altLang="en-US" baseline="0" dirty="0" smtClean="0">
                <a:latin typeface="Arial" charset="0"/>
                <a:cs typeface="Arial" charset="0"/>
              </a:rPr>
              <a:t> </a:t>
            </a:r>
            <a:r>
              <a:rPr lang="en-US" altLang="en-US" dirty="0" smtClean="0">
                <a:latin typeface="Arial" charset="0"/>
                <a:cs typeface="Arial" charset="0"/>
              </a:rPr>
              <a:t>in three easy steps: protect, detect, and report! And remember to take what you know and “pass it on” to friends and loved ones who might not be as familiar with this information. </a:t>
            </a:r>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Now that you have learned how to prevent, detect, and report Medicare fraud, errors, and abuse, would you like to help other Medicare beneficiaries do so too? SMP volunteers, like ME, give group presentations like this one, provide individual counseling to beneficiaries, perform administrative work, and more! If you would like to join the SMP program as a volunteer, please talk with me after this presentation or contact the local SMP.</a:t>
            </a:r>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charset="0"/>
                <a:cs typeface="Arial" charset="0"/>
              </a:rPr>
              <a:t>If any of you have questions, please ask them now or feel free to talk to me after the presentation.</a:t>
            </a:r>
          </a:p>
          <a:p>
            <a:endParaRPr lang="en-US" altLang="en-US" dirty="0" smtClean="0">
              <a:latin typeface="Arial" charset="0"/>
              <a:cs typeface="Arial" charset="0"/>
            </a:endParaRPr>
          </a:p>
          <a:p>
            <a:r>
              <a:rPr lang="en-US" altLang="en-US" i="1" dirty="0" smtClean="0">
                <a:latin typeface="Arial" charset="0"/>
                <a:cs typeface="Arial" charset="0"/>
              </a:rPr>
              <a:t>Answer questions or have your partner agency answer questions, as applicable; see the SMP Group Education Training Manual and/or SMP Counselor Training Manual for guidance during the Q&amp;A session.</a:t>
            </a:r>
          </a:p>
          <a:p>
            <a:endParaRPr lang="en-US" altLang="en-US" dirty="0" smtClean="0">
              <a:latin typeface="Arial" charset="0"/>
              <a:cs typeface="Arial" charset="0"/>
            </a:endParaRPr>
          </a:p>
          <a:p>
            <a:r>
              <a:rPr lang="en-US" altLang="en-US" dirty="0" smtClean="0">
                <a:latin typeface="Arial" charset="0"/>
                <a:cs typeface="Arial" charset="0"/>
              </a:rPr>
              <a:t>I hope today’s presentation has been useful in showing you how to take action to prevent Medicare fraud and abuse by taking three important steps. </a:t>
            </a:r>
          </a:p>
          <a:p>
            <a:pPr marL="228600" indent="-228600">
              <a:buAutoNum type="arabicPeriod"/>
            </a:pPr>
            <a:r>
              <a:rPr lang="en-US" altLang="en-US" dirty="0" smtClean="0">
                <a:latin typeface="Arial" charset="0"/>
                <a:cs typeface="Arial" charset="0"/>
              </a:rPr>
              <a:t>Protect your Medicare number, </a:t>
            </a:r>
          </a:p>
          <a:p>
            <a:pPr marL="228600" indent="-228600">
              <a:buAutoNum type="arabicPeriod"/>
            </a:pPr>
            <a:r>
              <a:rPr lang="en-US" altLang="en-US" dirty="0" smtClean="0">
                <a:latin typeface="Arial" charset="0"/>
                <a:cs typeface="Arial" charset="0"/>
              </a:rPr>
              <a:t>Detect fraud, errors, and abuse by reviewing your Medicare Summary Notices, and </a:t>
            </a:r>
          </a:p>
          <a:p>
            <a:pPr marL="228600" indent="-228600">
              <a:buAutoNum type="arabicPeriod"/>
            </a:pPr>
            <a:r>
              <a:rPr lang="en-US" altLang="en-US" dirty="0" smtClean="0">
                <a:latin typeface="Arial" charset="0"/>
                <a:cs typeface="Arial" charset="0"/>
              </a:rPr>
              <a:t>Report any potential issues to your SMP.  </a:t>
            </a:r>
          </a:p>
          <a:p>
            <a:pPr marL="228600" indent="-228600">
              <a:buAutoNum type="arabicPeriod"/>
            </a:pPr>
            <a:endParaRPr lang="en-US" altLang="en-US" dirty="0" smtClean="0">
              <a:latin typeface="Arial" charset="0"/>
              <a:cs typeface="Arial" charset="0"/>
            </a:endParaRPr>
          </a:p>
          <a:p>
            <a:r>
              <a:rPr lang="en-US" altLang="en-US" dirty="0" smtClean="0">
                <a:latin typeface="Arial" charset="0"/>
                <a:cs typeface="Arial" charset="0"/>
              </a:rPr>
              <a:t>Thank you for your time and for participating in this session!</a:t>
            </a:r>
            <a:endParaRPr lang="en-US" altLang="en-US" smtClean="0">
              <a:latin typeface="Arial" charset="0"/>
              <a:cs typeface="Arial" charset="0"/>
            </a:endParaRPr>
          </a:p>
          <a:p>
            <a:endParaRPr lang="en-US"/>
          </a:p>
        </p:txBody>
      </p:sp>
      <p:sp>
        <p:nvSpPr>
          <p:cNvPr id="5" name="Slide Number Placeholder 4"/>
          <p:cNvSpPr>
            <a:spLocks noGrp="1"/>
          </p:cNvSpPr>
          <p:nvPr>
            <p:ph type="sldNum" sz="quarter" idx="10"/>
          </p:nvPr>
        </p:nvSpPr>
        <p:spPr/>
        <p:txBody>
          <a:bodyPr/>
          <a:lstStyle/>
          <a:p>
            <a:fld id="{BFC0730A-D9D0-4B64-B15A-CC5DED520116}"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charset="0"/>
                <a:cs typeface="Arial" charset="0"/>
              </a:rPr>
              <a:t>If any of you have questions, please ask them now or feel free to talk to me after the presentation.</a:t>
            </a:r>
          </a:p>
          <a:p>
            <a:endParaRPr lang="en-US" altLang="en-US" dirty="0" smtClean="0">
              <a:latin typeface="Arial" charset="0"/>
              <a:cs typeface="Arial" charset="0"/>
            </a:endParaRPr>
          </a:p>
          <a:p>
            <a:r>
              <a:rPr lang="en-US" altLang="en-US" i="1" dirty="0" smtClean="0">
                <a:latin typeface="Arial" charset="0"/>
                <a:cs typeface="Arial" charset="0"/>
              </a:rPr>
              <a:t>Answer questions or have your partner agency answer questions, as applicable; see the SMP Group Education Training Manual and/or SMP Counselor Training Manual for guidance during the Q&amp;A session.</a:t>
            </a:r>
          </a:p>
          <a:p>
            <a:endParaRPr lang="en-US" altLang="en-US" dirty="0" smtClean="0">
              <a:latin typeface="Arial" charset="0"/>
              <a:cs typeface="Arial" charset="0"/>
            </a:endParaRPr>
          </a:p>
          <a:p>
            <a:r>
              <a:rPr lang="en-US" altLang="en-US" dirty="0" smtClean="0">
                <a:latin typeface="Arial" charset="0"/>
                <a:cs typeface="Arial" charset="0"/>
              </a:rPr>
              <a:t>I hope today’s presentation has been useful in showing you how to take action to prevent Medicare fraud and abuse by taking three important steps. </a:t>
            </a:r>
          </a:p>
          <a:p>
            <a:pPr marL="228600" indent="-228600">
              <a:buAutoNum type="arabicPeriod"/>
            </a:pPr>
            <a:r>
              <a:rPr lang="en-US" altLang="en-US" dirty="0" smtClean="0">
                <a:latin typeface="Arial" charset="0"/>
                <a:cs typeface="Arial" charset="0"/>
              </a:rPr>
              <a:t>Protect your Medicare number, </a:t>
            </a:r>
          </a:p>
          <a:p>
            <a:pPr marL="228600" indent="-228600">
              <a:buAutoNum type="arabicPeriod"/>
            </a:pPr>
            <a:r>
              <a:rPr lang="en-US" altLang="en-US" dirty="0" smtClean="0">
                <a:latin typeface="Arial" charset="0"/>
                <a:cs typeface="Arial" charset="0"/>
              </a:rPr>
              <a:t>Detect fraud, errors, and abuse by reviewing your Medicare Summary Notices, and </a:t>
            </a:r>
          </a:p>
          <a:p>
            <a:pPr marL="228600" indent="-228600">
              <a:buAutoNum type="arabicPeriod"/>
            </a:pPr>
            <a:r>
              <a:rPr lang="en-US" altLang="en-US" dirty="0" smtClean="0">
                <a:latin typeface="Arial" charset="0"/>
                <a:cs typeface="Arial" charset="0"/>
              </a:rPr>
              <a:t>Report any potential issues to your SMP.  </a:t>
            </a:r>
          </a:p>
          <a:p>
            <a:pPr marL="228600" indent="-228600">
              <a:buAutoNum type="arabicPeriod"/>
            </a:pPr>
            <a:endParaRPr lang="en-US" altLang="en-US" dirty="0" smtClean="0">
              <a:latin typeface="Arial" charset="0"/>
              <a:cs typeface="Arial" charset="0"/>
            </a:endParaRPr>
          </a:p>
          <a:p>
            <a:r>
              <a:rPr lang="en-US" altLang="en-US" dirty="0" smtClean="0">
                <a:latin typeface="Arial" charset="0"/>
                <a:cs typeface="Arial" charset="0"/>
              </a:rPr>
              <a:t>Thank you for your time and for participating in this session!</a:t>
            </a:r>
            <a:endParaRPr lang="en-US" altLang="en-US" smtClean="0">
              <a:latin typeface="Arial" charset="0"/>
              <a:cs typeface="Arial" charset="0"/>
            </a:endParaRPr>
          </a:p>
          <a:p>
            <a:endParaRPr lang="en-US"/>
          </a:p>
        </p:txBody>
      </p:sp>
      <p:sp>
        <p:nvSpPr>
          <p:cNvPr id="5" name="Slide Number Placeholder 4"/>
          <p:cNvSpPr>
            <a:spLocks noGrp="1"/>
          </p:cNvSpPr>
          <p:nvPr>
            <p:ph type="sldNum" sz="quarter" idx="10"/>
          </p:nvPr>
        </p:nvSpPr>
        <p:spPr/>
        <p:txBody>
          <a:bodyPr/>
          <a:lstStyle/>
          <a:p>
            <a:fld id="{BFC0730A-D9D0-4B64-B15A-CC5DED520116}"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i="1" dirty="0" smtClean="0">
                <a:latin typeface="Arial" charset="0"/>
                <a:cs typeface="Arial" charset="0"/>
              </a:rPr>
              <a:t>Suggested audience interaction to introduce this slide – ask the audience: </a:t>
            </a:r>
          </a:p>
          <a:p>
            <a:r>
              <a:rPr lang="en-US" altLang="en-US" dirty="0" smtClean="0">
                <a:latin typeface="Arial" charset="0"/>
                <a:cs typeface="Arial" charset="0"/>
              </a:rPr>
              <a:t>How many of you are Medicare beneficiaries? </a:t>
            </a:r>
            <a:r>
              <a:rPr lang="en-US" altLang="en-US" i="1" dirty="0" smtClean="0">
                <a:latin typeface="Arial" charset="0"/>
                <a:cs typeface="Arial" charset="0"/>
              </a:rPr>
              <a:t>(raise hands)</a:t>
            </a:r>
          </a:p>
          <a:p>
            <a:r>
              <a:rPr lang="en-US" altLang="en-US" i="0" dirty="0" smtClean="0">
                <a:latin typeface="Arial" charset="0"/>
                <a:cs typeface="Arial" charset="0"/>
              </a:rPr>
              <a:t>How many of you are caregivers? </a:t>
            </a:r>
            <a:r>
              <a:rPr lang="en-US" altLang="en-US" i="1" dirty="0" smtClean="0">
                <a:latin typeface="Arial" charset="0"/>
                <a:cs typeface="Arial" charset="0"/>
              </a:rPr>
              <a:t>(raise hands)</a:t>
            </a:r>
          </a:p>
          <a:p>
            <a:r>
              <a:rPr lang="en-US" altLang="en-US" dirty="0" smtClean="0">
                <a:latin typeface="Arial" charset="0"/>
                <a:cs typeface="Arial" charset="0"/>
              </a:rPr>
              <a:t>How many of you pay taxes? </a:t>
            </a:r>
            <a:r>
              <a:rPr lang="en-US" altLang="en-US" i="1" dirty="0" smtClean="0">
                <a:latin typeface="Arial" charset="0"/>
                <a:cs typeface="Arial" charset="0"/>
              </a:rPr>
              <a:t>(raise hands)</a:t>
            </a:r>
          </a:p>
          <a:p>
            <a:endParaRPr lang="en-US" altLang="en-US" b="1" dirty="0" smtClean="0">
              <a:latin typeface="Arial" charset="0"/>
              <a:cs typeface="Arial" charset="0"/>
            </a:endParaRPr>
          </a:p>
          <a:p>
            <a:r>
              <a:rPr lang="en-US" altLang="en-US" dirty="0" smtClean="0">
                <a:latin typeface="Arial" charset="0"/>
                <a:cs typeface="Arial" charset="0"/>
              </a:rPr>
              <a:t>You might be wondering, why should I care about Medicare fraud? Well, Medicare fraud, errors, and abuse affect everyone!</a:t>
            </a:r>
          </a:p>
          <a:p>
            <a:endParaRPr lang="en-US" altLang="en-US" dirty="0" smtClean="0">
              <a:latin typeface="Arial" charset="0"/>
              <a:cs typeface="Arial" charset="0"/>
            </a:endParaRPr>
          </a:p>
          <a:p>
            <a:pPr>
              <a:buFontTx/>
              <a:buChar char="•"/>
            </a:pPr>
            <a:r>
              <a:rPr lang="en-US" altLang="en-US" dirty="0" smtClean="0">
                <a:latin typeface="Arial" charset="0"/>
                <a:cs typeface="Arial" charset="0"/>
              </a:rPr>
              <a:t>Each year, Medicare loses BILLIONS of taxpayer dollars to improper claims.</a:t>
            </a:r>
          </a:p>
          <a:p>
            <a:pPr>
              <a:buFontTx/>
              <a:buChar char="•"/>
            </a:pPr>
            <a:r>
              <a:rPr lang="en-US" altLang="en-US" dirty="0" smtClean="0">
                <a:latin typeface="Arial" charset="0"/>
                <a:cs typeface="Arial" charset="0"/>
              </a:rPr>
              <a:t>This puts the Medicare trust fund at risk for everyone and affects the future of the Medicare program.</a:t>
            </a:r>
          </a:p>
          <a:p>
            <a:pPr eaLnBrk="1" hangingPunct="1">
              <a:lnSpc>
                <a:spcPct val="80000"/>
              </a:lnSpc>
            </a:pPr>
            <a:endParaRPr lang="en-US" altLang="en-US" dirty="0" smtClean="0">
              <a:latin typeface="Arial" charset="0"/>
              <a:cs typeface="Arial" charset="0"/>
            </a:endParaRPr>
          </a:p>
          <a:p>
            <a:r>
              <a:rPr lang="en-US" altLang="en-US" dirty="0" smtClean="0">
                <a:latin typeface="Arial" charset="0"/>
                <a:cs typeface="Arial" charset="0"/>
              </a:rPr>
              <a:t>Medicare fraud, errors, and abuse also affect current Medicare beneficiaries because they result in higher Medicare premiums and waste money that could be used to increase and improve health care services.</a:t>
            </a:r>
          </a:p>
          <a:p>
            <a:endParaRPr lang="en-US" altLang="en-US" dirty="0" smtClean="0">
              <a:latin typeface="Arial" charset="0"/>
              <a:cs typeface="Arial" charset="0"/>
            </a:endParaRPr>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20000"/>
              </a:lnSpc>
              <a:spcBef>
                <a:spcPts val="0"/>
              </a:spcBef>
              <a:spcAft>
                <a:spcPts val="0"/>
              </a:spcAft>
              <a:defRPr/>
            </a:pPr>
            <a:r>
              <a:rPr lang="en-US" sz="1200" dirty="0" smtClean="0">
                <a:latin typeface="Arial" panose="020B0604020202020204" pitchFamily="34" charset="0"/>
                <a:cs typeface="Arial" panose="020B0604020202020204" pitchFamily="34" charset="0"/>
              </a:rPr>
              <a:t>Medicare fraud, errors, and abuse can</a:t>
            </a:r>
            <a:r>
              <a:rPr lang="en-US" sz="1200" baseline="0" dirty="0" smtClean="0">
                <a:latin typeface="Arial" panose="020B0604020202020204" pitchFamily="34" charset="0"/>
                <a:cs typeface="Arial" panose="020B0604020202020204" pitchFamily="34" charset="0"/>
              </a:rPr>
              <a:t> also </a:t>
            </a:r>
            <a:r>
              <a:rPr lang="en-US" sz="1200" dirty="0" smtClean="0">
                <a:latin typeface="Arial" panose="020B0604020202020204" pitchFamily="34" charset="0"/>
                <a:cs typeface="Arial" panose="020B0604020202020204" pitchFamily="34" charset="0"/>
              </a:rPr>
              <a:t>cause</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serious personal consequences for</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beneficiaries, such as medical identity theft, negative health impacts, and personal financial losses. </a:t>
            </a:r>
          </a:p>
          <a:p>
            <a:pPr>
              <a:lnSpc>
                <a:spcPct val="120000"/>
              </a:lnSpc>
              <a:spcBef>
                <a:spcPts val="0"/>
              </a:spcBef>
              <a:spcAft>
                <a:spcPts val="0"/>
              </a:spcAft>
              <a:defRPr/>
            </a:pPr>
            <a:endParaRPr lang="en-US" sz="1200" b="1"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b="1" dirty="0" smtClean="0">
                <a:latin typeface="Arial" panose="020B0604020202020204" pitchFamily="34" charset="0"/>
                <a:ea typeface="Times New Roman"/>
                <a:cs typeface="Arial" panose="020B0604020202020204" pitchFamily="34" charset="0"/>
              </a:rPr>
              <a:t>Medical Identity Theft</a:t>
            </a: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Medical identity theft occurs when a beneficiary’s Medicare number is misused, either by a provider, a supplier, or by someone posing as the real beneficiary in order to receive medical care. Such Medicare numbers are considered “compromised.” Medicare numbers are for life, even if stolen or misused, so a beneficiary whose number is compromised may be affected forever by false claims against his or her Medicare number. </a:t>
            </a:r>
          </a:p>
          <a:p>
            <a:pPr>
              <a:lnSpc>
                <a:spcPct val="120000"/>
              </a:lnSpc>
              <a:spcBef>
                <a:spcPts val="0"/>
              </a:spcBef>
              <a:spcAft>
                <a:spcPts val="0"/>
              </a:spcAft>
              <a:defRPr/>
            </a:pP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b="1" dirty="0" smtClean="0">
                <a:latin typeface="Arial" panose="020B0604020202020204" pitchFamily="34" charset="0"/>
                <a:ea typeface="Times New Roman"/>
                <a:cs typeface="Arial" panose="020B0604020202020204" pitchFamily="34" charset="0"/>
              </a:rPr>
              <a:t>Health Impact</a:t>
            </a:r>
            <a:r>
              <a:rPr lang="en-US" sz="1200" dirty="0" smtClean="0">
                <a:solidFill>
                  <a:srgbClr val="000000"/>
                </a:solidFill>
                <a:latin typeface="Arial" panose="020B0604020202020204" pitchFamily="34" charset="0"/>
                <a:ea typeface="Times New Roman"/>
                <a:cs typeface="Arial" panose="020B0604020202020204" pitchFamily="34" charset="0"/>
              </a:rPr>
              <a:t> </a:t>
            </a: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Receiving health care from a fraudulent provider can mean the quality of the care is poor, the intervention is not medically necessary, or worse: The intervention is actually harmful. A beneficiary may later receive improper medical treatment from legitimate providers as a result of inaccurate medical records that contain: </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False diagnoses </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Records showing treatments that never occurred</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Misinformation about allergies</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Incorrect lab results</a:t>
            </a:r>
          </a:p>
          <a:p>
            <a:pPr>
              <a:lnSpc>
                <a:spcPct val="120000"/>
              </a:lnSpc>
              <a:spcBef>
                <a:spcPts val="0"/>
              </a:spcBef>
              <a:spcAft>
                <a:spcPts val="0"/>
              </a:spcAft>
              <a:defRPr/>
            </a:pPr>
            <a:r>
              <a:rPr lang="en-US" sz="1200" dirty="0" smtClean="0">
                <a:latin typeface="Arial" panose="020B0604020202020204" pitchFamily="34" charset="0"/>
                <a:cs typeface="Arial" panose="020B0604020202020204" pitchFamily="34" charset="0"/>
              </a:rPr>
              <a:t>Additionally, because of inaccurate or fraudulent claims to Medicare, beneficiaries may be denied needed Medicare benefits. For example, some products and services have limits. If Medicare thinks such products and services were already provided, they will deny payment. </a:t>
            </a:r>
          </a:p>
          <a:p>
            <a:pPr fontAlgn="auto" hangingPunct="1">
              <a:lnSpc>
                <a:spcPct val="120000"/>
              </a:lnSpc>
              <a:spcBef>
                <a:spcPts val="0"/>
              </a:spcBef>
              <a:spcAft>
                <a:spcPts val="0"/>
              </a:spcAft>
              <a:defRPr/>
            </a:pPr>
            <a:endParaRPr lang="en-US" sz="1200" b="1" dirty="0" smtClean="0">
              <a:latin typeface="Arial" panose="020B0604020202020204" pitchFamily="34" charset="0"/>
              <a:ea typeface="Times New Roman"/>
              <a:cs typeface="Arial" panose="020B0604020202020204" pitchFamily="34" charset="0"/>
            </a:endParaRPr>
          </a:p>
          <a:p>
            <a:pPr fontAlgn="auto" hangingPunct="1">
              <a:lnSpc>
                <a:spcPct val="120000"/>
              </a:lnSpc>
              <a:spcBef>
                <a:spcPts val="0"/>
              </a:spcBef>
              <a:spcAft>
                <a:spcPts val="0"/>
              </a:spcAft>
              <a:defRPr/>
            </a:pPr>
            <a:r>
              <a:rPr lang="en-US" sz="1200" b="1" dirty="0" smtClean="0">
                <a:latin typeface="Arial" panose="020B0604020202020204" pitchFamily="34" charset="0"/>
                <a:ea typeface="Times New Roman"/>
                <a:cs typeface="Arial" panose="020B0604020202020204" pitchFamily="34" charset="0"/>
              </a:rPr>
              <a:t>Personal Financial Losses</a:t>
            </a: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Medicare fraud, errors, and abuse can all result in higher out-of-pocket costs for beneficiaries, such as copayments for health care services that were never provided, were excessive, or were medically unnecessary. Beneficiaries may also find themselves stuck with bills for services from providers who should have billed Medicare but instead billed the beneficiary for the entire cost of that service. Finally, because Medicare numbers also contain Social Security numbers, financial fraud can be a side effect of having one’s Medicare number compromised. Medicare numbers are as valuable as Social Security numbers to thieves who wish to set up credit card accounts with someone else’s identity.</a:t>
            </a:r>
          </a:p>
          <a:p>
            <a:pPr>
              <a:lnSpc>
                <a:spcPct val="120000"/>
              </a:lnSpc>
              <a:spcBef>
                <a:spcPts val="0"/>
              </a:spcBef>
              <a:spcAft>
                <a:spcPts val="0"/>
              </a:spcAft>
              <a:defRPr/>
            </a:pP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Also, there may</a:t>
            </a:r>
            <a:r>
              <a:rPr lang="en-US" sz="1200" baseline="0" dirty="0" smtClean="0">
                <a:latin typeface="Arial" panose="020B0604020202020204" pitchFamily="34" charset="0"/>
                <a:ea typeface="Times New Roman"/>
                <a:cs typeface="Arial" panose="020B0604020202020204" pitchFamily="34" charset="0"/>
              </a:rPr>
              <a:t> be legal consequences for beneficiaries who are complicit in fraud and abuse, since p</a:t>
            </a:r>
            <a:r>
              <a:rPr lang="en-US" sz="1200" dirty="0" smtClean="0">
                <a:latin typeface="Arial" panose="020B0604020202020204" pitchFamily="34" charset="0"/>
                <a:ea typeface="Times New Roman"/>
                <a:cs typeface="Arial" panose="020B0604020202020204" pitchFamily="34" charset="0"/>
              </a:rPr>
              <a:t>articipating in schemes to defraud Medicare is illegal! </a:t>
            </a:r>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charset="0"/>
                <a:cs typeface="Arial" charset="0"/>
              </a:rPr>
              <a:t>The Senior Medicare Patrol</a:t>
            </a:r>
            <a:r>
              <a:rPr lang="en-US" altLang="en-US" baseline="0" dirty="0" smtClean="0">
                <a:latin typeface="Arial" charset="0"/>
                <a:cs typeface="Arial" charset="0"/>
              </a:rPr>
              <a:t> is here to help you avoid these problems.</a:t>
            </a:r>
          </a:p>
          <a:p>
            <a:endParaRPr lang="en-US" altLang="en-US" dirty="0" smtClean="0">
              <a:latin typeface="Arial" charset="0"/>
              <a:cs typeface="Arial" charset="0"/>
            </a:endParaRPr>
          </a:p>
          <a:p>
            <a:r>
              <a:rPr lang="en-US" altLang="en-US" dirty="0" smtClean="0">
                <a:latin typeface="Arial" charset="0"/>
                <a:cs typeface="Arial" charset="0"/>
              </a:rPr>
              <a:t>Senior Medicare Patrol programs, or SMPs, help Medicare and Medicaid beneficiaries prevent, detect, and report health care fraud. By doing so, we help preserve the integrity of the Medicare and Medicaid programs. Because this work often requires face-to-face contact to be most effective, SMPs nationwide rely on approximately 5,000 volunteers who are active each year to help in this effort.</a:t>
            </a:r>
          </a:p>
          <a:p>
            <a:endParaRPr lang="en-US" altLang="en-US" dirty="0" smtClean="0">
              <a:latin typeface="Arial" charset="0"/>
              <a:cs typeface="Arial" charset="0"/>
            </a:endParaRPr>
          </a:p>
          <a:p>
            <a:r>
              <a:rPr lang="en-US" altLang="en-US" b="1" i="1" dirty="0" smtClean="0">
                <a:latin typeface="Arial" charset="0"/>
                <a:cs typeface="Arial" charset="0"/>
              </a:rPr>
              <a:t>Suggested Handout</a:t>
            </a:r>
            <a:r>
              <a:rPr lang="en-US" altLang="en-US" i="1" dirty="0" smtClean="0">
                <a:latin typeface="Arial" charset="0"/>
                <a:cs typeface="Arial" charset="0"/>
              </a:rPr>
              <a:t>: </a:t>
            </a:r>
            <a:r>
              <a:rPr lang="en-US" altLang="en-US" b="1" i="1" dirty="0" smtClean="0">
                <a:latin typeface="Arial" charset="0"/>
                <a:cs typeface="Arial" charset="0"/>
              </a:rPr>
              <a:t>SMP Brochure </a:t>
            </a:r>
            <a:r>
              <a:rPr lang="en-US" altLang="en-US" i="1" dirty="0" smtClean="0">
                <a:latin typeface="Arial" charset="0"/>
                <a:cs typeface="Arial" charset="0"/>
              </a:rPr>
              <a:t>(available in multiple languages)</a:t>
            </a:r>
          </a:p>
          <a:p>
            <a:r>
              <a:rPr lang="en-US" altLang="en-US" i="1" dirty="0" smtClean="0">
                <a:latin typeface="Arial" charset="0"/>
                <a:cs typeface="Arial" charset="0"/>
              </a:rPr>
              <a:t>www.smpresource.org &gt; Resources for SMPs &gt; SMP Resource Library</a:t>
            </a:r>
            <a:endParaRPr lang="en-US" altLang="en-US" i="1" dirty="0" smtClean="0"/>
          </a:p>
          <a:p>
            <a:endParaRPr lang="en-US" dirty="0"/>
          </a:p>
        </p:txBody>
      </p:sp>
      <p:sp>
        <p:nvSpPr>
          <p:cNvPr id="5" name="Slide Number Placeholder 4"/>
          <p:cNvSpPr>
            <a:spLocks noGrp="1"/>
          </p:cNvSpPr>
          <p:nvPr>
            <p:ph type="sldNum" sz="quarter" idx="10"/>
          </p:nvPr>
        </p:nvSpPr>
        <p:spPr/>
        <p:txBody>
          <a:bodyPr/>
          <a:lstStyle/>
          <a:p>
            <a:fld id="{BFC0730A-D9D0-4B64-B15A-CC5DED520116}"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smtClean="0">
                <a:latin typeface="Arial" panose="020B0604020202020204" pitchFamily="34" charset="0"/>
                <a:cs typeface="Arial" panose="020B0604020202020204" pitchFamily="34" charset="0"/>
              </a:rPr>
              <a:t>Education and prevention are at the core of the Senior Medicare Patrol program, as demonstrated by its mission: </a:t>
            </a:r>
            <a:r>
              <a:rPr lang="en-US" altLang="en-US" i="1" dirty="0" smtClean="0">
                <a:latin typeface="Arial" panose="020B0604020202020204" pitchFamily="34" charset="0"/>
                <a:cs typeface="Arial" panose="020B0604020202020204" pitchFamily="34" charset="0"/>
              </a:rPr>
              <a:t>(read the slide)</a:t>
            </a:r>
            <a:endParaRPr lang="en-US" altLang="en-US"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fld id="{BFC0730A-D9D0-4B64-B15A-CC5DED520116}"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Medicare fraud involves intentionally billing Medicare for services that were not received, or billing for a service at a higher rate than is actually justified.</a:t>
            </a:r>
          </a:p>
          <a:p>
            <a:pPr>
              <a:defRPr/>
            </a:pPr>
            <a:endParaRPr lang="en-US" kern="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fld id="{BFC0730A-D9D0-4B64-B15A-CC5DED520116}"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latin typeface="Arial" pitchFamily="34" charset="0"/>
                <a:cs typeface="Arial" pitchFamily="34" charset="0"/>
              </a:rPr>
              <a:t>Next, what is Medicare abuse?</a:t>
            </a:r>
          </a:p>
          <a:p>
            <a:pPr>
              <a:defRPr/>
            </a:pPr>
            <a:r>
              <a:rPr lang="en-US" kern="0" dirty="0" smtClean="0">
                <a:latin typeface="Arial" pitchFamily="34" charset="0"/>
                <a:cs typeface="Arial" pitchFamily="34" charset="0"/>
              </a:rPr>
              <a:t>Medicare abuse occurs when providers supply services or products that are not medically necessary or that do not meet professional standards. Medicare fraud and abuse are very similar and many times overlap.</a:t>
            </a:r>
            <a:endParaRPr lang="en-US" kern="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fld id="{BFC0730A-D9D0-4B64-B15A-CC5DED520116}"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70D5E108-A7B0-45AE-B911-0DA617BD77CF}" type="datetime1">
              <a:rPr lang="en-US" smtClean="0"/>
              <a:pPr/>
              <a:t>9/20/2018</a:t>
            </a:fld>
            <a:endParaRPr lang="en-US" dirty="0"/>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en-US" dirty="0"/>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B3FDAB-69E5-4AD2-BC33-A7441ABDE36D}" type="datetime1">
              <a:rPr lang="en-US" smtClean="0"/>
              <a:pPr/>
              <a:t>9/20/2018</a:t>
            </a:fld>
            <a:endParaRPr lang="en-US" dirty="0"/>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Date Placeholder 9"/>
          <p:cNvSpPr>
            <a:spLocks noGrp="1"/>
          </p:cNvSpPr>
          <p:nvPr>
            <p:ph type="dt" sz="half" idx="10"/>
          </p:nvPr>
        </p:nvSpPr>
        <p:spPr/>
        <p:txBody>
          <a:bodyPr/>
          <a:lstStyle/>
          <a:p>
            <a:fld id="{15011873-CCB9-4634-86D7-323A939F4054}" type="datetime1">
              <a:rPr lang="en-US" smtClean="0"/>
              <a:pPr/>
              <a:t>9/20/2018</a:t>
            </a:fld>
            <a:endParaRPr lang="en-US" dirty="0"/>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75A4351-0F1F-424B-8D97-489C52697620}" type="datetime1">
              <a:rPr lang="en-US" smtClean="0"/>
              <a:pPr/>
              <a:t>9/20/2018</a:t>
            </a:fld>
            <a:endParaRPr lang="en-US" dirty="0"/>
          </a:p>
        </p:txBody>
      </p:sp>
      <p:sp>
        <p:nvSpPr>
          <p:cNvPr id="13" name="Slide Number Placeholder 12"/>
          <p:cNvSpPr>
            <a:spLocks noGrp="1"/>
          </p:cNvSpPr>
          <p:nvPr>
            <p:ph type="sldNum" sz="quarter" idx="11"/>
          </p:nvPr>
        </p:nvSpPr>
        <p:spPr/>
        <p:txBody>
          <a:bodyPr/>
          <a:lstStyle/>
          <a:p>
            <a:fld id="{35E34FC0-4FF8-40C8-BF83-891702EE355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en-US" smtClean="0"/>
              <a:t>Click to edit Master title style</a:t>
            </a:r>
            <a:endParaRPr kumimoji="0" lang="en-US"/>
          </a:p>
        </p:txBody>
      </p:sp>
      <p:sp>
        <p:nvSpPr>
          <p:cNvPr id="10" name="Date Placeholder 9"/>
          <p:cNvSpPr>
            <a:spLocks noGrp="1"/>
          </p:cNvSpPr>
          <p:nvPr>
            <p:ph type="dt" sz="half" idx="10"/>
          </p:nvPr>
        </p:nvSpPr>
        <p:spPr/>
        <p:txBody>
          <a:bodyPr/>
          <a:lstStyle/>
          <a:p>
            <a:fld id="{98A49271-5B50-454A-BFE1-332EEA294AE8}" type="datetime1">
              <a:rPr lang="en-US" smtClean="0"/>
              <a:pPr/>
              <a:t>9/20/2018</a:t>
            </a:fld>
            <a:endParaRPr lang="en-US" dirty="0"/>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FB32A97-6929-490C-89A7-E54AD674032D}" type="datetime1">
              <a:rPr lang="en-US" smtClean="0"/>
              <a:pPr/>
              <a:t>9/20/2018</a:t>
            </a:fld>
            <a:endParaRPr lang="en-US" dirty="0"/>
          </a:p>
        </p:txBody>
      </p:sp>
      <p:sp>
        <p:nvSpPr>
          <p:cNvPr id="15" name="Slide Number Placeholder 14"/>
          <p:cNvSpPr>
            <a:spLocks noGrp="1"/>
          </p:cNvSpPr>
          <p:nvPr>
            <p:ph type="sldNum" sz="quarter" idx="11"/>
          </p:nvPr>
        </p:nvSpPr>
        <p:spPr/>
        <p:txBody>
          <a:bodyPr/>
          <a:lstStyle/>
          <a:p>
            <a:fld id="{4024F9E6-8BD1-4849-86DE-3CD23B63DC4B}"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Date Placeholder 17"/>
          <p:cNvSpPr>
            <a:spLocks noGrp="1"/>
          </p:cNvSpPr>
          <p:nvPr>
            <p:ph type="dt" sz="half" idx="10"/>
          </p:nvPr>
        </p:nvSpPr>
        <p:spPr/>
        <p:txBody>
          <a:bodyPr/>
          <a:lstStyle/>
          <a:p>
            <a:fld id="{17C01CAE-4DEB-4DF3-931F-FB3E2504C704}" type="datetime1">
              <a:rPr lang="en-US" smtClean="0"/>
              <a:pPr/>
              <a:t>9/20/2018</a:t>
            </a:fld>
            <a:endParaRPr lang="en-US" dirty="0"/>
          </a:p>
        </p:txBody>
      </p:sp>
      <p:sp>
        <p:nvSpPr>
          <p:cNvPr id="19" name="Slide Number Placeholder 18"/>
          <p:cNvSpPr>
            <a:spLocks noGrp="1"/>
          </p:cNvSpPr>
          <p:nvPr>
            <p:ph type="sldNum" sz="quarter" idx="11"/>
          </p:nvPr>
        </p:nvSpPr>
        <p:spPr/>
        <p:txBody>
          <a:bodyPr/>
          <a:lstStyle/>
          <a:p>
            <a:fld id="{4024F9E6-8BD1-4849-86DE-3CD23B63DC4B}" type="slidenum">
              <a:rPr lang="en-US" smtClean="0"/>
              <a:pPr/>
              <a:t>‹#›</a:t>
            </a:fld>
            <a:endParaRPr lang="en-US" dirty="0"/>
          </a:p>
        </p:txBody>
      </p:sp>
      <p:sp>
        <p:nvSpPr>
          <p:cNvPr id="20" name="Footer Placeholder 19"/>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5C50B88-24C1-4132-B48D-BAC9F14D924C}" type="datetime1">
              <a:rPr lang="en-US" smtClean="0"/>
              <a:pPr/>
              <a:t>9/20/2018</a:t>
            </a:fld>
            <a:endParaRPr lang="en-US" dirty="0"/>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0AE8F3-CB39-4095-A1C1-81C80A5F500D}" type="datetime1">
              <a:rPr lang="en-US" smtClean="0"/>
              <a:pPr/>
              <a:t>9/20/2018</a:t>
            </a:fld>
            <a:endParaRPr lang="en-US" dirty="0"/>
          </a:p>
        </p:txBody>
      </p:sp>
      <p:sp>
        <p:nvSpPr>
          <p:cNvPr id="6" name="Slide Number Placeholder 5"/>
          <p:cNvSpPr>
            <a:spLocks noGrp="1"/>
          </p:cNvSpPr>
          <p:nvPr>
            <p:ph type="sldNum" sz="quarter" idx="11"/>
          </p:nvPr>
        </p:nvSpPr>
        <p:spPr/>
        <p:txBody>
          <a:bodyPr/>
          <a:lstStyle/>
          <a:p>
            <a:fld id="{4024F9E6-8BD1-4849-86DE-3CD23B63DC4B}"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0356B76D-A273-4106-B9DC-AA3373FE884E}" type="datetime1">
              <a:rPr lang="en-US" smtClean="0"/>
              <a:pPr/>
              <a:t>9/20/2018</a:t>
            </a:fld>
            <a:endParaRPr lang="en-US" dirty="0"/>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en-US" dirty="0" smtClean="0"/>
              <a:t>Click icon to add picture</a:t>
            </a:r>
            <a:endParaRPr kumimoji="0" lang="en-US" dirty="0"/>
          </a:p>
        </p:txBody>
      </p:sp>
      <p:sp>
        <p:nvSpPr>
          <p:cNvPr id="15" name="Date Placeholder 14"/>
          <p:cNvSpPr>
            <a:spLocks noGrp="1"/>
          </p:cNvSpPr>
          <p:nvPr>
            <p:ph type="dt" sz="half" idx="10"/>
          </p:nvPr>
        </p:nvSpPr>
        <p:spPr/>
        <p:txBody>
          <a:bodyPr/>
          <a:lstStyle/>
          <a:p>
            <a:fld id="{D813AABC-E0DB-4BAA-B0CC-F358B522C609}" type="datetime1">
              <a:rPr lang="en-US" smtClean="0"/>
              <a:pPr/>
              <a:t>9/20/2018</a:t>
            </a:fld>
            <a:endParaRPr lang="en-US" dirty="0"/>
          </a:p>
        </p:txBody>
      </p:sp>
      <p:sp>
        <p:nvSpPr>
          <p:cNvPr id="16" name="Slide Number Placeholder 15"/>
          <p:cNvSpPr>
            <a:spLocks noGrp="1"/>
          </p:cNvSpPr>
          <p:nvPr>
            <p:ph type="sldNum" sz="quarter" idx="11"/>
          </p:nvPr>
        </p:nvSpPr>
        <p:spPr/>
        <p:txBody>
          <a:bodyPr/>
          <a:lstStyle/>
          <a:p>
            <a:fld id="{4024F9E6-8BD1-4849-86DE-3CD23B63DC4B}"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E74D5F3D-8658-4594-93D4-0CA7CCDFF34F}" type="datetime1">
              <a:rPr lang="en-US" smtClean="0"/>
              <a:pPr/>
              <a:t>9/20/2018</a:t>
            </a:fld>
            <a:endParaRPr lang="en-US" dirty="0"/>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en-US" dirty="0"/>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ysenior.or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57200" y="5181600"/>
            <a:ext cx="8458200" cy="769441"/>
          </a:xfrm>
          <a:prstGeom prst="rect">
            <a:avLst/>
          </a:prstGeom>
          <a:solidFill>
            <a:schemeClr val="tx1"/>
          </a:solidFill>
        </p:spPr>
        <p:txBody>
          <a:bodyPr wrap="square" rtlCol="0">
            <a:spAutoFit/>
          </a:bodyPr>
          <a:lstStyle/>
          <a:p>
            <a:pPr algn="r"/>
            <a:endParaRPr lang="en-US" sz="2000" b="1" dirty="0" smtClean="0">
              <a:solidFill>
                <a:schemeClr val="bg2"/>
              </a:solidFill>
              <a:latin typeface="Bell MT" pitchFamily="18" charset="0"/>
            </a:endParaRPr>
          </a:p>
          <a:p>
            <a:pPr algn="r"/>
            <a:r>
              <a:rPr lang="en-US" sz="2400" b="1" dirty="0" smtClean="0">
                <a:solidFill>
                  <a:schemeClr val="bg2"/>
                </a:solidFill>
                <a:latin typeface="Bell MT" pitchFamily="18" charset="0"/>
              </a:rPr>
              <a:t>	</a:t>
            </a:r>
            <a:endParaRPr lang="en-US" sz="2400" b="1" dirty="0">
              <a:solidFill>
                <a:schemeClr val="bg2"/>
              </a:solidFill>
              <a:latin typeface="Bell MT" pitchFamily="18" charset="0"/>
            </a:endParaRPr>
          </a:p>
        </p:txBody>
      </p:sp>
      <p:sp>
        <p:nvSpPr>
          <p:cNvPr id="17" name="Rectangle 16"/>
          <p:cNvSpPr/>
          <p:nvPr/>
        </p:nvSpPr>
        <p:spPr>
          <a:xfrm>
            <a:off x="0" y="4114800"/>
            <a:ext cx="9144000" cy="9144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0" y="3962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0" y="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62000" y="4114800"/>
            <a:ext cx="8229600" cy="646331"/>
          </a:xfrm>
          <a:prstGeom prst="rect">
            <a:avLst/>
          </a:prstGeom>
          <a:noFill/>
        </p:spPr>
        <p:txBody>
          <a:bodyPr wrap="square" rtlCol="0">
            <a:spAutoFit/>
          </a:bodyPr>
          <a:lstStyle/>
          <a:p>
            <a:pPr algn="r"/>
            <a:r>
              <a:rPr lang="en-US" sz="3600" b="1" dirty="0" smtClean="0">
                <a:latin typeface="Garamond" pitchFamily="18" charset="0"/>
              </a:rPr>
              <a:t>NY StateWide Senior Action Council</a:t>
            </a:r>
            <a:endParaRPr lang="en-US" sz="3600" b="1" dirty="0">
              <a:latin typeface="Garamond" pitchFamily="18" charset="0"/>
            </a:endParaRPr>
          </a:p>
        </p:txBody>
      </p:sp>
      <p:sp>
        <p:nvSpPr>
          <p:cNvPr id="22" name="Rectangle 21"/>
          <p:cNvSpPr/>
          <p:nvPr/>
        </p:nvSpPr>
        <p:spPr>
          <a:xfrm>
            <a:off x="304800" y="457200"/>
            <a:ext cx="8686800" cy="1323439"/>
          </a:xfrm>
          <a:prstGeom prst="rect">
            <a:avLst/>
          </a:prstGeom>
        </p:spPr>
        <p:txBody>
          <a:bodyPr wrap="square">
            <a:spAutoFit/>
          </a:bodyPr>
          <a:lstStyle/>
          <a:p>
            <a:r>
              <a:rPr lang="en-US" altLang="en-US" sz="4800" b="1" dirty="0" smtClean="0">
                <a:solidFill>
                  <a:schemeClr val="bg1"/>
                </a:solidFill>
                <a:latin typeface="Garamond" pitchFamily="18" charset="0"/>
                <a:cs typeface="Arial" charset="0"/>
              </a:rPr>
              <a:t>Take Charge… </a:t>
            </a:r>
            <a:r>
              <a:rPr lang="en-US" altLang="en-US" sz="3600" b="1" dirty="0" smtClean="0">
                <a:solidFill>
                  <a:schemeClr val="bg1"/>
                </a:solidFill>
                <a:latin typeface="Garamond" pitchFamily="18" charset="0"/>
                <a:cs typeface="Arial" charset="0"/>
              </a:rPr>
              <a:t/>
            </a:r>
            <a:br>
              <a:rPr lang="en-US" altLang="en-US" sz="3600" b="1" dirty="0" smtClean="0">
                <a:solidFill>
                  <a:schemeClr val="bg1"/>
                </a:solidFill>
                <a:latin typeface="Garamond" pitchFamily="18" charset="0"/>
                <a:cs typeface="Arial" charset="0"/>
              </a:rPr>
            </a:br>
            <a:r>
              <a:rPr lang="en-US" altLang="en-US" sz="3200" b="1" dirty="0" smtClean="0">
                <a:solidFill>
                  <a:schemeClr val="bg1"/>
                </a:solidFill>
                <a:latin typeface="Garamond" pitchFamily="18" charset="0"/>
                <a:cs typeface="Arial" charset="0"/>
              </a:rPr>
              <a:t>Help Prevent Health Care Fraud and Abuse!</a:t>
            </a:r>
            <a:endParaRPr lang="en-US" sz="3200" b="1" dirty="0">
              <a:solidFill>
                <a:schemeClr val="bg1"/>
              </a:solidFill>
              <a:latin typeface="Garamond" pitchFamily="18" charset="0"/>
            </a:endParaRPr>
          </a:p>
        </p:txBody>
      </p:sp>
      <p:sp>
        <p:nvSpPr>
          <p:cNvPr id="23" name="Rectangle 3"/>
          <p:cNvSpPr>
            <a:spLocks noChangeArrowheads="1"/>
          </p:cNvSpPr>
          <p:nvPr/>
        </p:nvSpPr>
        <p:spPr bwMode="auto">
          <a:xfrm>
            <a:off x="0" y="4648200"/>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r" eaLnBrk="1" hangingPunct="1">
              <a:spcBef>
                <a:spcPct val="50000"/>
              </a:spcBef>
              <a:buFont typeface="Wingdings" pitchFamily="2" charset="2"/>
              <a:buNone/>
            </a:pPr>
            <a:r>
              <a:rPr lang="en-US" altLang="en-US" sz="1600" b="0" dirty="0">
                <a:solidFill>
                  <a:schemeClr val="tx1"/>
                </a:solidFill>
                <a:latin typeface="+mj-lt"/>
              </a:rPr>
              <a:t>Presented by: </a:t>
            </a:r>
            <a:r>
              <a:rPr lang="en-US" altLang="en-US" sz="1600" b="0" dirty="0" smtClean="0">
                <a:solidFill>
                  <a:schemeClr val="tx1"/>
                </a:solidFill>
                <a:latin typeface="+mj-lt"/>
              </a:rPr>
              <a:t>Betsy Mulvey</a:t>
            </a:r>
            <a:r>
              <a:rPr lang="en-US" altLang="en-US" sz="1600" b="0" dirty="0" smtClean="0">
                <a:solidFill>
                  <a:schemeClr val="tx1"/>
                </a:solidFill>
                <a:latin typeface="+mj-lt"/>
              </a:rPr>
              <a:t>, </a:t>
            </a:r>
            <a:r>
              <a:rPr lang="en-US" altLang="en-US" sz="1600" b="0" dirty="0">
                <a:solidFill>
                  <a:schemeClr val="tx1"/>
                </a:solidFill>
                <a:latin typeface="+mj-lt"/>
              </a:rPr>
              <a:t>NY StateWide Senior Action </a:t>
            </a:r>
            <a:r>
              <a:rPr lang="en-US" altLang="en-US" sz="1600" b="0" dirty="0" smtClean="0">
                <a:solidFill>
                  <a:schemeClr val="tx1"/>
                </a:solidFill>
                <a:latin typeface="+mj-lt"/>
              </a:rPr>
              <a:t>Council</a:t>
            </a:r>
            <a:endParaRPr lang="en-US" altLang="en-US" sz="1600" b="0" dirty="0">
              <a:solidFill>
                <a:schemeClr val="tx1"/>
              </a:solidFill>
              <a:latin typeface="+mj-lt"/>
            </a:endParaRPr>
          </a:p>
        </p:txBody>
      </p:sp>
      <p:pic>
        <p:nvPicPr>
          <p:cNvPr id="25" name="Picture 24" descr="SMP New York logo 7-23-18.jpg"/>
          <p:cNvPicPr>
            <a:picLocks noChangeAspect="1"/>
          </p:cNvPicPr>
          <p:nvPr/>
        </p:nvPicPr>
        <p:blipFill>
          <a:blip r:embed="rId3" cstate="print"/>
          <a:stretch>
            <a:fillRect/>
          </a:stretch>
        </p:blipFill>
        <p:spPr>
          <a:xfrm>
            <a:off x="6553200" y="5257800"/>
            <a:ext cx="2332413" cy="1409700"/>
          </a:xfrm>
          <a:prstGeom prst="rect">
            <a:avLst/>
          </a:prstGeom>
        </p:spPr>
      </p:pic>
      <p:pic>
        <p:nvPicPr>
          <p:cNvPr id="26" name="Picture 25" descr="statewidefulllogo.png"/>
          <p:cNvPicPr>
            <a:picLocks noChangeAspect="1"/>
          </p:cNvPicPr>
          <p:nvPr/>
        </p:nvPicPr>
        <p:blipFill>
          <a:blip r:embed="rId4" cstate="print"/>
          <a:srcRect b="13173"/>
          <a:stretch>
            <a:fillRect/>
          </a:stretch>
        </p:blipFill>
        <p:spPr>
          <a:xfrm>
            <a:off x="2438400" y="5791200"/>
            <a:ext cx="4066389" cy="913009"/>
          </a:xfrm>
          <a:prstGeom prst="rect">
            <a:avLst/>
          </a:prstGeom>
        </p:spPr>
      </p:pic>
      <p:pic>
        <p:nvPicPr>
          <p:cNvPr id="28674" name="Picture 2" descr="Image result for fight health care fraud"/>
          <p:cNvPicPr>
            <a:picLocks noChangeAspect="1" noChangeArrowheads="1"/>
          </p:cNvPicPr>
          <p:nvPr/>
        </p:nvPicPr>
        <p:blipFill>
          <a:blip r:embed="rId5" cstate="print"/>
          <a:srcRect/>
          <a:stretch>
            <a:fillRect/>
          </a:stretch>
        </p:blipFill>
        <p:spPr bwMode="auto">
          <a:xfrm>
            <a:off x="3276600" y="1828800"/>
            <a:ext cx="2514600" cy="1922683"/>
          </a:xfrm>
          <a:prstGeom prst="rect">
            <a:avLst/>
          </a:prstGeom>
          <a:noFill/>
        </p:spPr>
      </p:pic>
      <p:pic>
        <p:nvPicPr>
          <p:cNvPr id="29" name="Picture 28" descr="legislativeprioritiescropped.png"/>
          <p:cNvPicPr>
            <a:picLocks noChangeAspect="1"/>
          </p:cNvPicPr>
          <p:nvPr/>
        </p:nvPicPr>
        <p:blipFill>
          <a:blip r:embed="rId6" cstate="print"/>
          <a:stretch>
            <a:fillRect/>
          </a:stretch>
        </p:blipFill>
        <p:spPr>
          <a:xfrm>
            <a:off x="381000" y="1828800"/>
            <a:ext cx="2811083" cy="1905000"/>
          </a:xfrm>
          <a:prstGeom prst="rect">
            <a:avLst/>
          </a:prstGeom>
        </p:spPr>
      </p:pic>
      <p:pic>
        <p:nvPicPr>
          <p:cNvPr id="28675" name="Picture 3" descr="C:\Users\Joan\Desktop\Documents\StateWide 2018\Web site\slider photos\SMP table.png"/>
          <p:cNvPicPr>
            <a:picLocks noChangeAspect="1" noChangeArrowheads="1"/>
          </p:cNvPicPr>
          <p:nvPr/>
        </p:nvPicPr>
        <p:blipFill>
          <a:blip r:embed="rId7" cstate="print"/>
          <a:srcRect l="21677"/>
          <a:stretch>
            <a:fillRect/>
          </a:stretch>
        </p:blipFill>
        <p:spPr bwMode="auto">
          <a:xfrm>
            <a:off x="5867401" y="1828800"/>
            <a:ext cx="2743200" cy="19409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latin typeface="Garamond" pitchFamily="18" charset="0"/>
                <a:ea typeface="+mj-ea"/>
                <a:cs typeface="+mj-cs"/>
              </a:rPr>
              <a:t>Senior Medicare Patrol</a:t>
            </a:r>
            <a:r>
              <a:rPr kumimoji="0" lang="en-US" sz="3600" b="1" i="0" u="none" strike="noStrike" kern="1200" cap="none" spc="0" normalizeH="0" noProof="0" dirty="0" smtClean="0">
                <a:ln>
                  <a:noFill/>
                </a:ln>
                <a:solidFill>
                  <a:schemeClr val="tx2"/>
                </a:solidFill>
                <a:effectLst/>
                <a:uLnTx/>
                <a:uFillTx/>
                <a:latin typeface="Garamond" pitchFamily="18" charset="0"/>
                <a:ea typeface="+mj-ea"/>
                <a:cs typeface="+mj-cs"/>
              </a:rPr>
              <a:t> Mission</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9" name="TextBox 8"/>
          <p:cNvSpPr txBox="1"/>
          <p:nvPr/>
        </p:nvSpPr>
        <p:spPr>
          <a:xfrm>
            <a:off x="1066800" y="1371600"/>
            <a:ext cx="5029200" cy="3924151"/>
          </a:xfrm>
          <a:prstGeom prst="rect">
            <a:avLst/>
          </a:prstGeom>
          <a:noFill/>
        </p:spPr>
        <p:txBody>
          <a:bodyPr wrap="square" rtlCol="0">
            <a:spAutoFit/>
          </a:bodyPr>
          <a:lstStyle/>
          <a:p>
            <a:pPr>
              <a:spcBef>
                <a:spcPts val="600"/>
              </a:spcBef>
              <a:spcAft>
                <a:spcPts val="600"/>
              </a:spcAft>
            </a:pPr>
            <a:r>
              <a:rPr lang="en-US" altLang="en-US" sz="2800" b="1" dirty="0" smtClean="0">
                <a:latin typeface="Garamond" pitchFamily="18" charset="0"/>
                <a:cs typeface="Arial" charset="0"/>
              </a:rPr>
              <a:t>The SMP mission is…   </a:t>
            </a:r>
          </a:p>
          <a:p>
            <a:pPr>
              <a:spcBef>
                <a:spcPts val="600"/>
              </a:spcBef>
              <a:spcAft>
                <a:spcPts val="600"/>
              </a:spcAft>
              <a:buSzPct val="70000"/>
            </a:pPr>
            <a:r>
              <a:rPr lang="en-US" altLang="en-US" sz="2400" dirty="0" smtClean="0">
                <a:latin typeface="Garamond" pitchFamily="18" charset="0"/>
                <a:cs typeface="Arial" charset="0"/>
              </a:rPr>
              <a:t>To empower and assist Medicare beneficiaries, their families, and caregivers </a:t>
            </a:r>
          </a:p>
          <a:p>
            <a:pPr>
              <a:spcBef>
                <a:spcPts val="600"/>
              </a:spcBef>
              <a:spcAft>
                <a:spcPts val="600"/>
              </a:spcAft>
              <a:buSzPct val="70000"/>
            </a:pPr>
            <a:r>
              <a:rPr lang="en-US" altLang="en-US" sz="2400" dirty="0" smtClean="0">
                <a:latin typeface="Garamond" pitchFamily="18" charset="0"/>
                <a:cs typeface="Arial" charset="0"/>
              </a:rPr>
              <a:t>to prevent, detect, and report health care fraud, errors, and abuse </a:t>
            </a:r>
          </a:p>
          <a:p>
            <a:pPr>
              <a:spcBef>
                <a:spcPts val="600"/>
              </a:spcBef>
              <a:spcAft>
                <a:spcPts val="600"/>
              </a:spcAft>
              <a:buSzPct val="70000"/>
            </a:pPr>
            <a:r>
              <a:rPr lang="en-US" altLang="en-US" sz="2400" dirty="0" smtClean="0">
                <a:latin typeface="Garamond" pitchFamily="18" charset="0"/>
                <a:cs typeface="Arial" charset="0"/>
              </a:rPr>
              <a:t>through outreach, counseling, and education.</a:t>
            </a:r>
          </a:p>
          <a:p>
            <a:endParaRPr lang="en-US" dirty="0"/>
          </a:p>
        </p:txBody>
      </p:sp>
      <p:pic>
        <p:nvPicPr>
          <p:cNvPr id="21" name="Picture 20" descr="Beth-smp.png"/>
          <p:cNvPicPr>
            <a:picLocks noChangeAspect="1"/>
          </p:cNvPicPr>
          <p:nvPr/>
        </p:nvPicPr>
        <p:blipFill>
          <a:blip r:embed="rId3" cstate="print"/>
          <a:stretch>
            <a:fillRect/>
          </a:stretch>
        </p:blipFill>
        <p:spPr>
          <a:xfrm>
            <a:off x="6172200" y="1447800"/>
            <a:ext cx="2514600" cy="3351793"/>
          </a:xfrm>
          <a:prstGeom prst="rect">
            <a:avLst/>
          </a:prstGeom>
        </p:spPr>
      </p:pic>
      <p:sp>
        <p:nvSpPr>
          <p:cNvPr id="22" name="TextBox 21"/>
          <p:cNvSpPr txBox="1"/>
          <p:nvPr/>
        </p:nvSpPr>
        <p:spPr>
          <a:xfrm>
            <a:off x="6172200" y="4876800"/>
            <a:ext cx="2514600" cy="523220"/>
          </a:xfrm>
          <a:prstGeom prst="rect">
            <a:avLst/>
          </a:prstGeom>
          <a:noFill/>
        </p:spPr>
        <p:txBody>
          <a:bodyPr wrap="square" rtlCol="0">
            <a:spAutoFit/>
          </a:bodyPr>
          <a:lstStyle/>
          <a:p>
            <a:pPr algn="ctr"/>
            <a:r>
              <a:rPr lang="en-US" sz="1400" dirty="0" smtClean="0">
                <a:latin typeface="Garamond" pitchFamily="18" charset="0"/>
              </a:rPr>
              <a:t>StateWide Counselor                    Beth Nelson  </a:t>
            </a:r>
            <a:endParaRPr lang="en-US" sz="1400" dirty="0">
              <a:latin typeface="Garamond" pitchFamily="18" charset="0"/>
            </a:endParaRPr>
          </a:p>
        </p:txBody>
      </p:sp>
      <p:pic>
        <p:nvPicPr>
          <p:cNvPr id="10" name="Picture 9" descr="SMP New York logo 7-23-18.jpg"/>
          <p:cNvPicPr>
            <a:picLocks noChangeAspect="1"/>
          </p:cNvPicPr>
          <p:nvPr/>
        </p:nvPicPr>
        <p:blipFill>
          <a:blip r:embed="rId4" cstate="print"/>
          <a:stretch>
            <a:fillRect/>
          </a:stretch>
        </p:blipFill>
        <p:spPr>
          <a:xfrm>
            <a:off x="7315200" y="5715000"/>
            <a:ext cx="1449878" cy="876300"/>
          </a:xfrm>
          <a:prstGeom prst="rect">
            <a:avLst/>
          </a:prstGeom>
        </p:spPr>
      </p:pic>
      <p:pic>
        <p:nvPicPr>
          <p:cNvPr id="11" name="Picture 10" descr="statewidefulllogo.png"/>
          <p:cNvPicPr>
            <a:picLocks noChangeAspect="1"/>
          </p:cNvPicPr>
          <p:nvPr/>
        </p:nvPicPr>
        <p:blipFill>
          <a:blip r:embed="rId5" cstate="print"/>
          <a:srcRect b="13173"/>
          <a:stretch>
            <a:fillRect/>
          </a:stretch>
        </p:blipFill>
        <p:spPr>
          <a:xfrm>
            <a:off x="3886200" y="5867400"/>
            <a:ext cx="3393822" cy="762000"/>
          </a:xfrm>
          <a:prstGeom prst="rect">
            <a:avLst/>
          </a:prstGeom>
        </p:spPr>
      </p:pic>
      <p:sp>
        <p:nvSpPr>
          <p:cNvPr id="14" name="TextBox 13"/>
          <p:cNvSpPr txBox="1"/>
          <p:nvPr/>
        </p:nvSpPr>
        <p:spPr>
          <a:xfrm>
            <a:off x="0" y="990600"/>
            <a:ext cx="457200" cy="369332"/>
          </a:xfrm>
          <a:prstGeom prst="rect">
            <a:avLst/>
          </a:prstGeom>
          <a:noFill/>
        </p:spPr>
        <p:txBody>
          <a:bodyPr wrap="square" rtlCol="0">
            <a:spAutoFit/>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Medicare Fraud</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6" name="Rectangle 15"/>
          <p:cNvSpPr/>
          <p:nvPr/>
        </p:nvSpPr>
        <p:spPr>
          <a:xfrm>
            <a:off x="990600" y="1447800"/>
            <a:ext cx="5029200" cy="2323713"/>
          </a:xfrm>
          <a:prstGeom prst="rect">
            <a:avLst/>
          </a:prstGeom>
        </p:spPr>
        <p:txBody>
          <a:bodyPr wrap="square">
            <a:spAutoFit/>
          </a:bodyPr>
          <a:lstStyle/>
          <a:p>
            <a:pPr marL="285750" indent="-285750" eaLnBrk="0" hangingPunct="0">
              <a:spcBef>
                <a:spcPct val="20000"/>
              </a:spcBef>
              <a:spcAft>
                <a:spcPts val="600"/>
              </a:spcAft>
              <a:buClr>
                <a:srgbClr val="000066"/>
              </a:buClr>
              <a:defRPr/>
            </a:pPr>
            <a:r>
              <a:rPr lang="en-US" sz="2800" b="1" kern="0" dirty="0" smtClean="0">
                <a:latin typeface="Garamond" pitchFamily="18" charset="0"/>
              </a:rPr>
              <a:t>What is Medicare Fraud?</a:t>
            </a:r>
          </a:p>
          <a:p>
            <a:pPr>
              <a:spcAft>
                <a:spcPts val="600"/>
              </a:spcAft>
              <a:buFont typeface="Wingdings" pitchFamily="2" charset="2"/>
              <a:buNone/>
            </a:pPr>
            <a:r>
              <a:rPr lang="en-US" altLang="en-US" sz="2800" u="sng" dirty="0" smtClean="0">
                <a:latin typeface="Garamond" pitchFamily="18" charset="0"/>
                <a:cs typeface="Arial" charset="0"/>
              </a:rPr>
              <a:t>Intentionally</a:t>
            </a:r>
            <a:r>
              <a:rPr lang="en-US" altLang="en-US" sz="2800" dirty="0" smtClean="0">
                <a:latin typeface="Garamond" pitchFamily="18" charset="0"/>
                <a:cs typeface="Arial" charset="0"/>
              </a:rPr>
              <a:t> billing Medicare for services that were not received or billing for a service at a higher rate than is actually justified</a:t>
            </a:r>
            <a:endParaRPr lang="en-US" altLang="en-US" sz="2800" dirty="0">
              <a:latin typeface="Garamond" pitchFamily="18" charset="0"/>
              <a:cs typeface="Arial" charset="0"/>
            </a:endParaRPr>
          </a:p>
        </p:txBody>
      </p:sp>
      <p:pic>
        <p:nvPicPr>
          <p:cNvPr id="17" name="Picture 16" descr="fraud alert.png"/>
          <p:cNvPicPr>
            <a:picLocks noChangeAspect="1"/>
          </p:cNvPicPr>
          <p:nvPr/>
        </p:nvPicPr>
        <p:blipFill>
          <a:blip r:embed="rId3" cstate="print"/>
          <a:srcRect l="5254"/>
          <a:stretch>
            <a:fillRect/>
          </a:stretch>
        </p:blipFill>
        <p:spPr>
          <a:xfrm>
            <a:off x="6096000" y="1600200"/>
            <a:ext cx="2747963" cy="2900363"/>
          </a:xfrm>
          <a:prstGeom prst="rect">
            <a:avLst/>
          </a:prstGeom>
        </p:spPr>
      </p:pic>
      <p:pic>
        <p:nvPicPr>
          <p:cNvPr id="9" name="Picture 8" descr="SMP New York logo 7-23-18.jpg"/>
          <p:cNvPicPr>
            <a:picLocks noChangeAspect="1"/>
          </p:cNvPicPr>
          <p:nvPr/>
        </p:nvPicPr>
        <p:blipFill>
          <a:blip r:embed="rId4" cstate="print"/>
          <a:stretch>
            <a:fillRect/>
          </a:stretch>
        </p:blipFill>
        <p:spPr>
          <a:xfrm>
            <a:off x="7315200" y="5715000"/>
            <a:ext cx="1449878" cy="876300"/>
          </a:xfrm>
          <a:prstGeom prst="rect">
            <a:avLst/>
          </a:prstGeom>
        </p:spPr>
      </p:pic>
      <p:pic>
        <p:nvPicPr>
          <p:cNvPr id="11" name="Picture 10" descr="statewidefulllogo.png"/>
          <p:cNvPicPr>
            <a:picLocks noChangeAspect="1"/>
          </p:cNvPicPr>
          <p:nvPr/>
        </p:nvPicPr>
        <p:blipFill>
          <a:blip r:embed="rId5" cstate="print"/>
          <a:srcRect b="13173"/>
          <a:stretch>
            <a:fillRect/>
          </a:stretch>
        </p:blipFill>
        <p:spPr>
          <a:xfrm>
            <a:off x="3886200" y="5867400"/>
            <a:ext cx="3393822" cy="762000"/>
          </a:xfrm>
          <a:prstGeom prst="rect">
            <a:avLst/>
          </a:prstGeom>
        </p:spPr>
      </p:pic>
      <p:sp>
        <p:nvSpPr>
          <p:cNvPr id="13" name="TextBox 12"/>
          <p:cNvSpPr txBox="1"/>
          <p:nvPr/>
        </p:nvSpPr>
        <p:spPr>
          <a:xfrm>
            <a:off x="0" y="990600"/>
            <a:ext cx="457200" cy="369332"/>
          </a:xfrm>
          <a:prstGeom prst="rect">
            <a:avLst/>
          </a:prstGeom>
          <a:noFill/>
        </p:spPr>
        <p:txBody>
          <a:bodyPr wrap="square" rtlCol="0">
            <a:spAutoFit/>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Medicare Abuse</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pic>
        <p:nvPicPr>
          <p:cNvPr id="18433" name="Picture 1" descr="C:\Users\Joan\Pictures\Wheelchair-Money_Small-628x353.jpg"/>
          <p:cNvPicPr>
            <a:picLocks noChangeAspect="1" noChangeArrowheads="1"/>
          </p:cNvPicPr>
          <p:nvPr/>
        </p:nvPicPr>
        <p:blipFill>
          <a:blip r:embed="rId3" cstate="print"/>
          <a:srcRect l="6688" r="11783"/>
          <a:stretch>
            <a:fillRect/>
          </a:stretch>
        </p:blipFill>
        <p:spPr bwMode="auto">
          <a:xfrm>
            <a:off x="4953000" y="1524000"/>
            <a:ext cx="3978806" cy="2743200"/>
          </a:xfrm>
          <a:prstGeom prst="rect">
            <a:avLst/>
          </a:prstGeom>
          <a:noFill/>
        </p:spPr>
      </p:pic>
      <p:sp>
        <p:nvSpPr>
          <p:cNvPr id="11" name="Rectangle 10"/>
          <p:cNvSpPr/>
          <p:nvPr/>
        </p:nvSpPr>
        <p:spPr>
          <a:xfrm>
            <a:off x="990600" y="1524000"/>
            <a:ext cx="4343400" cy="2763834"/>
          </a:xfrm>
          <a:prstGeom prst="rect">
            <a:avLst/>
          </a:prstGeom>
        </p:spPr>
        <p:txBody>
          <a:bodyPr wrap="square">
            <a:spAutoFit/>
          </a:bodyPr>
          <a:lstStyle/>
          <a:p>
            <a:pPr marL="285750" indent="-285750" eaLnBrk="0" hangingPunct="0">
              <a:spcBef>
                <a:spcPct val="20000"/>
              </a:spcBef>
              <a:buClr>
                <a:srgbClr val="000066"/>
              </a:buClr>
              <a:defRPr/>
            </a:pPr>
            <a:r>
              <a:rPr lang="en-US" sz="2800" b="1" kern="0" dirty="0" smtClean="0">
                <a:latin typeface="Garamond" pitchFamily="18" charset="0"/>
              </a:rPr>
              <a:t>What is Medicare Abuse?</a:t>
            </a:r>
          </a:p>
          <a:p>
            <a:pPr eaLnBrk="0" hangingPunct="0">
              <a:spcBef>
                <a:spcPct val="20000"/>
              </a:spcBef>
              <a:buClr>
                <a:srgbClr val="000066"/>
              </a:buClr>
              <a:defRPr/>
            </a:pPr>
            <a:r>
              <a:rPr lang="en-US" sz="2800" kern="0" dirty="0" smtClean="0">
                <a:latin typeface="Garamond" pitchFamily="18" charset="0"/>
              </a:rPr>
              <a:t>Providers supply services     or products that are not medically necessary or that  do not meet professional standards</a:t>
            </a:r>
            <a:endParaRPr lang="en-US" sz="2800" kern="0" dirty="0">
              <a:latin typeface="Garamond" pitchFamily="18" charset="0"/>
            </a:endParaRPr>
          </a:p>
        </p:txBody>
      </p:sp>
      <p:pic>
        <p:nvPicPr>
          <p:cNvPr id="9" name="Picture 8" descr="SMP New York logo 7-23-18.jpg"/>
          <p:cNvPicPr>
            <a:picLocks noChangeAspect="1"/>
          </p:cNvPicPr>
          <p:nvPr/>
        </p:nvPicPr>
        <p:blipFill>
          <a:blip r:embed="rId4" cstate="print"/>
          <a:stretch>
            <a:fillRect/>
          </a:stretch>
        </p:blipFill>
        <p:spPr>
          <a:xfrm>
            <a:off x="7315200" y="5715000"/>
            <a:ext cx="1449878" cy="876300"/>
          </a:xfrm>
          <a:prstGeom prst="rect">
            <a:avLst/>
          </a:prstGeom>
        </p:spPr>
      </p:pic>
      <p:pic>
        <p:nvPicPr>
          <p:cNvPr id="12" name="Picture 11" descr="statewidefulllogo.png"/>
          <p:cNvPicPr>
            <a:picLocks noChangeAspect="1"/>
          </p:cNvPicPr>
          <p:nvPr/>
        </p:nvPicPr>
        <p:blipFill>
          <a:blip r:embed="rId5" cstate="print"/>
          <a:srcRect b="13173"/>
          <a:stretch>
            <a:fillRect/>
          </a:stretch>
        </p:blipFill>
        <p:spPr>
          <a:xfrm>
            <a:off x="3886200" y="5867400"/>
            <a:ext cx="3393822" cy="762000"/>
          </a:xfrm>
          <a:prstGeom prst="rect">
            <a:avLst/>
          </a:prstGeom>
        </p:spPr>
      </p:pic>
      <p:sp>
        <p:nvSpPr>
          <p:cNvPr id="14" name="TextBox 13"/>
          <p:cNvSpPr txBox="1"/>
          <p:nvPr/>
        </p:nvSpPr>
        <p:spPr>
          <a:xfrm>
            <a:off x="0" y="990600"/>
            <a:ext cx="4572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Examples of Medicare</a:t>
            </a:r>
            <a:r>
              <a:rPr kumimoji="0" lang="en-US" sz="3600" b="1" i="0" u="none" strike="noStrike" kern="1200" cap="none" spc="0" normalizeH="0" noProof="0" dirty="0" smtClean="0">
                <a:ln>
                  <a:noFill/>
                </a:ln>
                <a:solidFill>
                  <a:schemeClr val="tx2"/>
                </a:solidFill>
                <a:effectLst/>
                <a:uLnTx/>
                <a:uFillTx/>
                <a:latin typeface="Garamond" pitchFamily="18" charset="0"/>
                <a:ea typeface="+mj-ea"/>
                <a:cs typeface="+mj-cs"/>
              </a:rPr>
              <a:t> Fraud</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grpSp>
        <p:nvGrpSpPr>
          <p:cNvPr id="70" name="Group 69"/>
          <p:cNvGrpSpPr/>
          <p:nvPr/>
        </p:nvGrpSpPr>
        <p:grpSpPr>
          <a:xfrm>
            <a:off x="1371600" y="1371600"/>
            <a:ext cx="6934200" cy="5252828"/>
            <a:chOff x="1981200" y="1374085"/>
            <a:chExt cx="6934200" cy="5252828"/>
          </a:xfrm>
        </p:grpSpPr>
        <p:sp>
          <p:nvSpPr>
            <p:cNvPr id="63" name="Freeform 62"/>
            <p:cNvSpPr/>
            <p:nvPr/>
          </p:nvSpPr>
          <p:spPr>
            <a:xfrm>
              <a:off x="1981200" y="1374085"/>
              <a:ext cx="6934200" cy="739567"/>
            </a:xfrm>
            <a:custGeom>
              <a:avLst/>
              <a:gdLst>
                <a:gd name="connsiteX0" fmla="*/ 0 w 6934200"/>
                <a:gd name="connsiteY0" fmla="*/ 123264 h 739567"/>
                <a:gd name="connsiteX1" fmla="*/ 36103 w 6934200"/>
                <a:gd name="connsiteY1" fmla="*/ 36103 h 739567"/>
                <a:gd name="connsiteX2" fmla="*/ 123264 w 6934200"/>
                <a:gd name="connsiteY2" fmla="*/ 0 h 739567"/>
                <a:gd name="connsiteX3" fmla="*/ 6810936 w 6934200"/>
                <a:gd name="connsiteY3" fmla="*/ 0 h 739567"/>
                <a:gd name="connsiteX4" fmla="*/ 6898097 w 6934200"/>
                <a:gd name="connsiteY4" fmla="*/ 36103 h 739567"/>
                <a:gd name="connsiteX5" fmla="*/ 6934200 w 6934200"/>
                <a:gd name="connsiteY5" fmla="*/ 123264 h 739567"/>
                <a:gd name="connsiteX6" fmla="*/ 6934200 w 6934200"/>
                <a:gd name="connsiteY6" fmla="*/ 616303 h 739567"/>
                <a:gd name="connsiteX7" fmla="*/ 6898097 w 6934200"/>
                <a:gd name="connsiteY7" fmla="*/ 703464 h 739567"/>
                <a:gd name="connsiteX8" fmla="*/ 6810936 w 6934200"/>
                <a:gd name="connsiteY8" fmla="*/ 739567 h 739567"/>
                <a:gd name="connsiteX9" fmla="*/ 123264 w 6934200"/>
                <a:gd name="connsiteY9" fmla="*/ 739567 h 739567"/>
                <a:gd name="connsiteX10" fmla="*/ 36103 w 6934200"/>
                <a:gd name="connsiteY10" fmla="*/ 703464 h 739567"/>
                <a:gd name="connsiteX11" fmla="*/ 0 w 6934200"/>
                <a:gd name="connsiteY11" fmla="*/ 616303 h 739567"/>
                <a:gd name="connsiteX12" fmla="*/ 0 w 6934200"/>
                <a:gd name="connsiteY12" fmla="*/ 123264 h 7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200" h="739567">
                  <a:moveTo>
                    <a:pt x="0" y="123264"/>
                  </a:moveTo>
                  <a:cubicBezTo>
                    <a:pt x="0" y="90572"/>
                    <a:pt x="12987" y="59220"/>
                    <a:pt x="36103" y="36103"/>
                  </a:cubicBezTo>
                  <a:cubicBezTo>
                    <a:pt x="59220" y="12987"/>
                    <a:pt x="90572" y="0"/>
                    <a:pt x="123264" y="0"/>
                  </a:cubicBezTo>
                  <a:lnTo>
                    <a:pt x="6810936" y="0"/>
                  </a:lnTo>
                  <a:cubicBezTo>
                    <a:pt x="6843628" y="0"/>
                    <a:pt x="6874980" y="12987"/>
                    <a:pt x="6898097" y="36103"/>
                  </a:cubicBezTo>
                  <a:cubicBezTo>
                    <a:pt x="6921213" y="59220"/>
                    <a:pt x="6934200" y="90572"/>
                    <a:pt x="6934200" y="123264"/>
                  </a:cubicBezTo>
                  <a:lnTo>
                    <a:pt x="6934200" y="616303"/>
                  </a:lnTo>
                  <a:cubicBezTo>
                    <a:pt x="6934200" y="648995"/>
                    <a:pt x="6921213" y="680347"/>
                    <a:pt x="6898097" y="703464"/>
                  </a:cubicBezTo>
                  <a:cubicBezTo>
                    <a:pt x="6874981" y="726580"/>
                    <a:pt x="6843628" y="739567"/>
                    <a:pt x="6810936" y="739567"/>
                  </a:cubicBezTo>
                  <a:lnTo>
                    <a:pt x="123264" y="739567"/>
                  </a:lnTo>
                  <a:cubicBezTo>
                    <a:pt x="90572" y="739567"/>
                    <a:pt x="59220" y="726580"/>
                    <a:pt x="36103" y="703464"/>
                  </a:cubicBezTo>
                  <a:cubicBezTo>
                    <a:pt x="12987" y="680347"/>
                    <a:pt x="0" y="648995"/>
                    <a:pt x="0" y="616303"/>
                  </a:cubicBezTo>
                  <a:lnTo>
                    <a:pt x="0" y="123264"/>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9923" tIns="119923" rIns="119923" bIns="119923" numCol="1" spcCol="1270" anchor="ctr" anchorCtr="0">
              <a:noAutofit/>
            </a:bodyPr>
            <a:lstStyle/>
            <a:p>
              <a:pPr lvl="0" defTabSz="977900" rtl="0">
                <a:lnSpc>
                  <a:spcPct val="90000"/>
                </a:lnSpc>
                <a:spcBef>
                  <a:spcPct val="0"/>
                </a:spcBef>
                <a:spcAft>
                  <a:spcPct val="35000"/>
                </a:spcAft>
              </a:pPr>
              <a:r>
                <a:rPr lang="en-US" sz="2200" b="0" kern="1200" dirty="0">
                  <a:latin typeface="Arial" pitchFamily="34" charset="0"/>
                  <a:cs typeface="Arial" pitchFamily="34" charset="0"/>
                </a:rPr>
                <a:t>Billing for services, supplies, or equipment that were not provided</a:t>
              </a:r>
              <a:endParaRPr lang="en-US" sz="2200" kern="1200" dirty="0">
                <a:latin typeface="Arial" pitchFamily="34" charset="0"/>
                <a:cs typeface="Arial" pitchFamily="34" charset="0"/>
              </a:endParaRPr>
            </a:p>
          </p:txBody>
        </p:sp>
        <p:sp>
          <p:nvSpPr>
            <p:cNvPr id="64" name="Freeform 63"/>
            <p:cNvSpPr/>
            <p:nvPr/>
          </p:nvSpPr>
          <p:spPr>
            <a:xfrm>
              <a:off x="1981200" y="2126295"/>
              <a:ext cx="6934200" cy="739567"/>
            </a:xfrm>
            <a:custGeom>
              <a:avLst/>
              <a:gdLst>
                <a:gd name="connsiteX0" fmla="*/ 0 w 6934200"/>
                <a:gd name="connsiteY0" fmla="*/ 123264 h 739567"/>
                <a:gd name="connsiteX1" fmla="*/ 36103 w 6934200"/>
                <a:gd name="connsiteY1" fmla="*/ 36103 h 739567"/>
                <a:gd name="connsiteX2" fmla="*/ 123264 w 6934200"/>
                <a:gd name="connsiteY2" fmla="*/ 0 h 739567"/>
                <a:gd name="connsiteX3" fmla="*/ 6810936 w 6934200"/>
                <a:gd name="connsiteY3" fmla="*/ 0 h 739567"/>
                <a:gd name="connsiteX4" fmla="*/ 6898097 w 6934200"/>
                <a:gd name="connsiteY4" fmla="*/ 36103 h 739567"/>
                <a:gd name="connsiteX5" fmla="*/ 6934200 w 6934200"/>
                <a:gd name="connsiteY5" fmla="*/ 123264 h 739567"/>
                <a:gd name="connsiteX6" fmla="*/ 6934200 w 6934200"/>
                <a:gd name="connsiteY6" fmla="*/ 616303 h 739567"/>
                <a:gd name="connsiteX7" fmla="*/ 6898097 w 6934200"/>
                <a:gd name="connsiteY7" fmla="*/ 703464 h 739567"/>
                <a:gd name="connsiteX8" fmla="*/ 6810936 w 6934200"/>
                <a:gd name="connsiteY8" fmla="*/ 739567 h 739567"/>
                <a:gd name="connsiteX9" fmla="*/ 123264 w 6934200"/>
                <a:gd name="connsiteY9" fmla="*/ 739567 h 739567"/>
                <a:gd name="connsiteX10" fmla="*/ 36103 w 6934200"/>
                <a:gd name="connsiteY10" fmla="*/ 703464 h 739567"/>
                <a:gd name="connsiteX11" fmla="*/ 0 w 6934200"/>
                <a:gd name="connsiteY11" fmla="*/ 616303 h 739567"/>
                <a:gd name="connsiteX12" fmla="*/ 0 w 6934200"/>
                <a:gd name="connsiteY12" fmla="*/ 123264 h 7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200" h="739567">
                  <a:moveTo>
                    <a:pt x="0" y="123264"/>
                  </a:moveTo>
                  <a:cubicBezTo>
                    <a:pt x="0" y="90572"/>
                    <a:pt x="12987" y="59220"/>
                    <a:pt x="36103" y="36103"/>
                  </a:cubicBezTo>
                  <a:cubicBezTo>
                    <a:pt x="59220" y="12987"/>
                    <a:pt x="90572" y="0"/>
                    <a:pt x="123264" y="0"/>
                  </a:cubicBezTo>
                  <a:lnTo>
                    <a:pt x="6810936" y="0"/>
                  </a:lnTo>
                  <a:cubicBezTo>
                    <a:pt x="6843628" y="0"/>
                    <a:pt x="6874980" y="12987"/>
                    <a:pt x="6898097" y="36103"/>
                  </a:cubicBezTo>
                  <a:cubicBezTo>
                    <a:pt x="6921213" y="59220"/>
                    <a:pt x="6934200" y="90572"/>
                    <a:pt x="6934200" y="123264"/>
                  </a:cubicBezTo>
                  <a:lnTo>
                    <a:pt x="6934200" y="616303"/>
                  </a:lnTo>
                  <a:cubicBezTo>
                    <a:pt x="6934200" y="648995"/>
                    <a:pt x="6921213" y="680347"/>
                    <a:pt x="6898097" y="703464"/>
                  </a:cubicBezTo>
                  <a:cubicBezTo>
                    <a:pt x="6874981" y="726580"/>
                    <a:pt x="6843628" y="739567"/>
                    <a:pt x="6810936" y="739567"/>
                  </a:cubicBezTo>
                  <a:lnTo>
                    <a:pt x="123264" y="739567"/>
                  </a:lnTo>
                  <a:cubicBezTo>
                    <a:pt x="90572" y="739567"/>
                    <a:pt x="59220" y="726580"/>
                    <a:pt x="36103" y="703464"/>
                  </a:cubicBezTo>
                  <a:cubicBezTo>
                    <a:pt x="12987" y="680347"/>
                    <a:pt x="0" y="648995"/>
                    <a:pt x="0" y="616303"/>
                  </a:cubicBezTo>
                  <a:lnTo>
                    <a:pt x="0" y="123264"/>
                  </a:lnTo>
                  <a:close/>
                </a:path>
              </a:pathLst>
            </a:custGeom>
            <a:solidFill>
              <a:srgbClr val="FF6D4B"/>
            </a:solidFill>
          </p:spPr>
          <p:style>
            <a:lnRef idx="2">
              <a:schemeClr val="lt1">
                <a:hueOff val="0"/>
                <a:satOff val="0"/>
                <a:lumOff val="0"/>
                <a:alphaOff val="0"/>
              </a:schemeClr>
            </a:lnRef>
            <a:fillRef idx="1">
              <a:schemeClr val="accent3">
                <a:hueOff val="-2756545"/>
                <a:satOff val="4470"/>
                <a:lumOff val="33"/>
                <a:alphaOff val="0"/>
              </a:schemeClr>
            </a:fillRef>
            <a:effectRef idx="0">
              <a:schemeClr val="accent3">
                <a:hueOff val="-2756545"/>
                <a:satOff val="4470"/>
                <a:lumOff val="33"/>
                <a:alphaOff val="0"/>
              </a:schemeClr>
            </a:effectRef>
            <a:fontRef idx="minor">
              <a:schemeClr val="lt1"/>
            </a:fontRef>
          </p:style>
          <p:txBody>
            <a:bodyPr spcFirstLastPara="0" vert="horz" wrap="square" lIns="119923" tIns="119923" rIns="119923" bIns="119923" numCol="1" spcCol="1270" anchor="ctr" anchorCtr="0">
              <a:noAutofit/>
            </a:bodyPr>
            <a:lstStyle/>
            <a:p>
              <a:pPr lvl="0" algn="l" defTabSz="977900" rtl="0">
                <a:lnSpc>
                  <a:spcPct val="90000"/>
                </a:lnSpc>
                <a:spcBef>
                  <a:spcPct val="0"/>
                </a:spcBef>
                <a:spcAft>
                  <a:spcPct val="35000"/>
                </a:spcAft>
              </a:pPr>
              <a:r>
                <a:rPr lang="en-US" sz="2200" b="0" kern="1200" dirty="0">
                  <a:latin typeface="Arial" pitchFamily="34" charset="0"/>
                  <a:cs typeface="Arial" pitchFamily="34" charset="0"/>
                </a:rPr>
                <a:t>Billing for excessive medical supplies</a:t>
              </a:r>
              <a:endParaRPr lang="en-US" sz="2200" kern="1200" dirty="0">
                <a:latin typeface="Arial" pitchFamily="34" charset="0"/>
                <a:cs typeface="Arial" pitchFamily="34" charset="0"/>
              </a:endParaRPr>
            </a:p>
          </p:txBody>
        </p:sp>
        <p:sp>
          <p:nvSpPr>
            <p:cNvPr id="65" name="Freeform 64"/>
            <p:cNvSpPr/>
            <p:nvPr/>
          </p:nvSpPr>
          <p:spPr>
            <a:xfrm>
              <a:off x="1981200" y="2878505"/>
              <a:ext cx="6934200" cy="739567"/>
            </a:xfrm>
            <a:custGeom>
              <a:avLst/>
              <a:gdLst>
                <a:gd name="connsiteX0" fmla="*/ 0 w 6934200"/>
                <a:gd name="connsiteY0" fmla="*/ 123264 h 739567"/>
                <a:gd name="connsiteX1" fmla="*/ 36103 w 6934200"/>
                <a:gd name="connsiteY1" fmla="*/ 36103 h 739567"/>
                <a:gd name="connsiteX2" fmla="*/ 123264 w 6934200"/>
                <a:gd name="connsiteY2" fmla="*/ 0 h 739567"/>
                <a:gd name="connsiteX3" fmla="*/ 6810936 w 6934200"/>
                <a:gd name="connsiteY3" fmla="*/ 0 h 739567"/>
                <a:gd name="connsiteX4" fmla="*/ 6898097 w 6934200"/>
                <a:gd name="connsiteY4" fmla="*/ 36103 h 739567"/>
                <a:gd name="connsiteX5" fmla="*/ 6934200 w 6934200"/>
                <a:gd name="connsiteY5" fmla="*/ 123264 h 739567"/>
                <a:gd name="connsiteX6" fmla="*/ 6934200 w 6934200"/>
                <a:gd name="connsiteY6" fmla="*/ 616303 h 739567"/>
                <a:gd name="connsiteX7" fmla="*/ 6898097 w 6934200"/>
                <a:gd name="connsiteY7" fmla="*/ 703464 h 739567"/>
                <a:gd name="connsiteX8" fmla="*/ 6810936 w 6934200"/>
                <a:gd name="connsiteY8" fmla="*/ 739567 h 739567"/>
                <a:gd name="connsiteX9" fmla="*/ 123264 w 6934200"/>
                <a:gd name="connsiteY9" fmla="*/ 739567 h 739567"/>
                <a:gd name="connsiteX10" fmla="*/ 36103 w 6934200"/>
                <a:gd name="connsiteY10" fmla="*/ 703464 h 739567"/>
                <a:gd name="connsiteX11" fmla="*/ 0 w 6934200"/>
                <a:gd name="connsiteY11" fmla="*/ 616303 h 739567"/>
                <a:gd name="connsiteX12" fmla="*/ 0 w 6934200"/>
                <a:gd name="connsiteY12" fmla="*/ 123264 h 7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200" h="739567">
                  <a:moveTo>
                    <a:pt x="0" y="123264"/>
                  </a:moveTo>
                  <a:cubicBezTo>
                    <a:pt x="0" y="90572"/>
                    <a:pt x="12987" y="59220"/>
                    <a:pt x="36103" y="36103"/>
                  </a:cubicBezTo>
                  <a:cubicBezTo>
                    <a:pt x="59220" y="12987"/>
                    <a:pt x="90572" y="0"/>
                    <a:pt x="123264" y="0"/>
                  </a:cubicBezTo>
                  <a:lnTo>
                    <a:pt x="6810936" y="0"/>
                  </a:lnTo>
                  <a:cubicBezTo>
                    <a:pt x="6843628" y="0"/>
                    <a:pt x="6874980" y="12987"/>
                    <a:pt x="6898097" y="36103"/>
                  </a:cubicBezTo>
                  <a:cubicBezTo>
                    <a:pt x="6921213" y="59220"/>
                    <a:pt x="6934200" y="90572"/>
                    <a:pt x="6934200" y="123264"/>
                  </a:cubicBezTo>
                  <a:lnTo>
                    <a:pt x="6934200" y="616303"/>
                  </a:lnTo>
                  <a:cubicBezTo>
                    <a:pt x="6934200" y="648995"/>
                    <a:pt x="6921213" y="680347"/>
                    <a:pt x="6898097" y="703464"/>
                  </a:cubicBezTo>
                  <a:cubicBezTo>
                    <a:pt x="6874981" y="726580"/>
                    <a:pt x="6843628" y="739567"/>
                    <a:pt x="6810936" y="739567"/>
                  </a:cubicBezTo>
                  <a:lnTo>
                    <a:pt x="123264" y="739567"/>
                  </a:lnTo>
                  <a:cubicBezTo>
                    <a:pt x="90572" y="739567"/>
                    <a:pt x="59220" y="726580"/>
                    <a:pt x="36103" y="703464"/>
                  </a:cubicBezTo>
                  <a:cubicBezTo>
                    <a:pt x="12987" y="680347"/>
                    <a:pt x="0" y="648995"/>
                    <a:pt x="0" y="616303"/>
                  </a:cubicBezTo>
                  <a:lnTo>
                    <a:pt x="0" y="123264"/>
                  </a:lnTo>
                  <a:close/>
                </a:path>
              </a:pathLst>
            </a:custGeom>
            <a:solidFill>
              <a:srgbClr val="FF9900"/>
            </a:solidFill>
          </p:spPr>
          <p:style>
            <a:lnRef idx="2">
              <a:schemeClr val="lt1">
                <a:hueOff val="0"/>
                <a:satOff val="0"/>
                <a:lumOff val="0"/>
                <a:alphaOff val="0"/>
              </a:schemeClr>
            </a:lnRef>
            <a:fillRef idx="1">
              <a:schemeClr val="accent3">
                <a:hueOff val="-5513091"/>
                <a:satOff val="8941"/>
                <a:lumOff val="66"/>
                <a:alphaOff val="0"/>
              </a:schemeClr>
            </a:fillRef>
            <a:effectRef idx="0">
              <a:schemeClr val="accent3">
                <a:hueOff val="-5513091"/>
                <a:satOff val="8941"/>
                <a:lumOff val="66"/>
                <a:alphaOff val="0"/>
              </a:schemeClr>
            </a:effectRef>
            <a:fontRef idx="minor">
              <a:schemeClr val="lt1"/>
            </a:fontRef>
          </p:style>
          <p:txBody>
            <a:bodyPr spcFirstLastPara="0" vert="horz" wrap="square" lIns="119923" tIns="119923" rIns="119923" bIns="119923" numCol="1" spcCol="1270" anchor="ctr" anchorCtr="0">
              <a:noAutofit/>
            </a:bodyPr>
            <a:lstStyle/>
            <a:p>
              <a:pPr lvl="0" algn="l" defTabSz="977900" rtl="0">
                <a:lnSpc>
                  <a:spcPct val="90000"/>
                </a:lnSpc>
                <a:spcBef>
                  <a:spcPct val="0"/>
                </a:spcBef>
                <a:spcAft>
                  <a:spcPct val="35000"/>
                </a:spcAft>
              </a:pPr>
              <a:r>
                <a:rPr lang="en-US" sz="2200" b="0" kern="1200" dirty="0">
                  <a:latin typeface="Arial" pitchFamily="34" charset="0"/>
                  <a:cs typeface="Arial" pitchFamily="34" charset="0"/>
                </a:rPr>
                <a:t>Obtaining or giving a Medicare number for “free” services</a:t>
              </a:r>
              <a:endParaRPr lang="en-US" sz="2200" kern="1200" dirty="0">
                <a:latin typeface="Arial" pitchFamily="34" charset="0"/>
                <a:cs typeface="Arial" pitchFamily="34" charset="0"/>
              </a:endParaRPr>
            </a:p>
          </p:txBody>
        </p:sp>
        <p:sp>
          <p:nvSpPr>
            <p:cNvPr id="66" name="Freeform 65"/>
            <p:cNvSpPr/>
            <p:nvPr/>
          </p:nvSpPr>
          <p:spPr>
            <a:xfrm>
              <a:off x="1981200" y="3630716"/>
              <a:ext cx="6934200" cy="739567"/>
            </a:xfrm>
            <a:custGeom>
              <a:avLst/>
              <a:gdLst>
                <a:gd name="connsiteX0" fmla="*/ 0 w 6934200"/>
                <a:gd name="connsiteY0" fmla="*/ 123264 h 739567"/>
                <a:gd name="connsiteX1" fmla="*/ 36103 w 6934200"/>
                <a:gd name="connsiteY1" fmla="*/ 36103 h 739567"/>
                <a:gd name="connsiteX2" fmla="*/ 123264 w 6934200"/>
                <a:gd name="connsiteY2" fmla="*/ 0 h 739567"/>
                <a:gd name="connsiteX3" fmla="*/ 6810936 w 6934200"/>
                <a:gd name="connsiteY3" fmla="*/ 0 h 739567"/>
                <a:gd name="connsiteX4" fmla="*/ 6898097 w 6934200"/>
                <a:gd name="connsiteY4" fmla="*/ 36103 h 739567"/>
                <a:gd name="connsiteX5" fmla="*/ 6934200 w 6934200"/>
                <a:gd name="connsiteY5" fmla="*/ 123264 h 739567"/>
                <a:gd name="connsiteX6" fmla="*/ 6934200 w 6934200"/>
                <a:gd name="connsiteY6" fmla="*/ 616303 h 739567"/>
                <a:gd name="connsiteX7" fmla="*/ 6898097 w 6934200"/>
                <a:gd name="connsiteY7" fmla="*/ 703464 h 739567"/>
                <a:gd name="connsiteX8" fmla="*/ 6810936 w 6934200"/>
                <a:gd name="connsiteY8" fmla="*/ 739567 h 739567"/>
                <a:gd name="connsiteX9" fmla="*/ 123264 w 6934200"/>
                <a:gd name="connsiteY9" fmla="*/ 739567 h 739567"/>
                <a:gd name="connsiteX10" fmla="*/ 36103 w 6934200"/>
                <a:gd name="connsiteY10" fmla="*/ 703464 h 739567"/>
                <a:gd name="connsiteX11" fmla="*/ 0 w 6934200"/>
                <a:gd name="connsiteY11" fmla="*/ 616303 h 739567"/>
                <a:gd name="connsiteX12" fmla="*/ 0 w 6934200"/>
                <a:gd name="connsiteY12" fmla="*/ 123264 h 7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200" h="739567">
                  <a:moveTo>
                    <a:pt x="0" y="123264"/>
                  </a:moveTo>
                  <a:cubicBezTo>
                    <a:pt x="0" y="90572"/>
                    <a:pt x="12987" y="59220"/>
                    <a:pt x="36103" y="36103"/>
                  </a:cubicBezTo>
                  <a:cubicBezTo>
                    <a:pt x="59220" y="12987"/>
                    <a:pt x="90572" y="0"/>
                    <a:pt x="123264" y="0"/>
                  </a:cubicBezTo>
                  <a:lnTo>
                    <a:pt x="6810936" y="0"/>
                  </a:lnTo>
                  <a:cubicBezTo>
                    <a:pt x="6843628" y="0"/>
                    <a:pt x="6874980" y="12987"/>
                    <a:pt x="6898097" y="36103"/>
                  </a:cubicBezTo>
                  <a:cubicBezTo>
                    <a:pt x="6921213" y="59220"/>
                    <a:pt x="6934200" y="90572"/>
                    <a:pt x="6934200" y="123264"/>
                  </a:cubicBezTo>
                  <a:lnTo>
                    <a:pt x="6934200" y="616303"/>
                  </a:lnTo>
                  <a:cubicBezTo>
                    <a:pt x="6934200" y="648995"/>
                    <a:pt x="6921213" y="680347"/>
                    <a:pt x="6898097" y="703464"/>
                  </a:cubicBezTo>
                  <a:cubicBezTo>
                    <a:pt x="6874981" y="726580"/>
                    <a:pt x="6843628" y="739567"/>
                    <a:pt x="6810936" y="739567"/>
                  </a:cubicBezTo>
                  <a:lnTo>
                    <a:pt x="123264" y="739567"/>
                  </a:lnTo>
                  <a:cubicBezTo>
                    <a:pt x="90572" y="739567"/>
                    <a:pt x="59220" y="726580"/>
                    <a:pt x="36103" y="703464"/>
                  </a:cubicBezTo>
                  <a:cubicBezTo>
                    <a:pt x="12987" y="680347"/>
                    <a:pt x="0" y="648995"/>
                    <a:pt x="0" y="616303"/>
                  </a:cubicBezTo>
                  <a:lnTo>
                    <a:pt x="0" y="123264"/>
                  </a:lnTo>
                  <a:close/>
                </a:path>
              </a:pathLst>
            </a:custGeom>
            <a:solidFill>
              <a:srgbClr val="00B050"/>
            </a:solidFill>
          </p:spPr>
          <p:style>
            <a:lnRef idx="2">
              <a:schemeClr val="lt1">
                <a:hueOff val="0"/>
                <a:satOff val="0"/>
                <a:lumOff val="0"/>
                <a:alphaOff val="0"/>
              </a:schemeClr>
            </a:lnRef>
            <a:fillRef idx="1">
              <a:schemeClr val="accent3">
                <a:hueOff val="-8269636"/>
                <a:satOff val="13411"/>
                <a:lumOff val="98"/>
                <a:alphaOff val="0"/>
              </a:schemeClr>
            </a:fillRef>
            <a:effectRef idx="0">
              <a:schemeClr val="accent3">
                <a:hueOff val="-8269636"/>
                <a:satOff val="13411"/>
                <a:lumOff val="98"/>
                <a:alphaOff val="0"/>
              </a:schemeClr>
            </a:effectRef>
            <a:fontRef idx="minor">
              <a:schemeClr val="lt1"/>
            </a:fontRef>
          </p:style>
          <p:txBody>
            <a:bodyPr spcFirstLastPara="0" vert="horz" wrap="square" lIns="119923" tIns="119923" rIns="119923" bIns="119923" numCol="1" spcCol="1270" anchor="ctr" anchorCtr="0">
              <a:noAutofit/>
            </a:bodyPr>
            <a:lstStyle/>
            <a:p>
              <a:pPr lvl="0" algn="l" defTabSz="977900" rtl="0">
                <a:lnSpc>
                  <a:spcPct val="90000"/>
                </a:lnSpc>
                <a:spcBef>
                  <a:spcPct val="0"/>
                </a:spcBef>
                <a:spcAft>
                  <a:spcPct val="35000"/>
                </a:spcAft>
              </a:pPr>
              <a:r>
                <a:rPr lang="en-US" sz="2200" b="0" kern="1200" dirty="0">
                  <a:latin typeface="Arial" pitchFamily="34" charset="0"/>
                  <a:cs typeface="Arial" pitchFamily="34" charset="0"/>
                </a:rPr>
                <a:t>Improper coding to obtain a higher payment</a:t>
              </a:r>
              <a:endParaRPr lang="en-US" sz="2200" kern="1200" dirty="0">
                <a:latin typeface="Arial" pitchFamily="34" charset="0"/>
                <a:cs typeface="Arial" pitchFamily="34" charset="0"/>
              </a:endParaRPr>
            </a:p>
          </p:txBody>
        </p:sp>
        <p:sp>
          <p:nvSpPr>
            <p:cNvPr id="67" name="Freeform 66"/>
            <p:cNvSpPr/>
            <p:nvPr/>
          </p:nvSpPr>
          <p:spPr>
            <a:xfrm>
              <a:off x="1981200" y="4382926"/>
              <a:ext cx="6934200" cy="739567"/>
            </a:xfrm>
            <a:custGeom>
              <a:avLst/>
              <a:gdLst>
                <a:gd name="connsiteX0" fmla="*/ 0 w 6934200"/>
                <a:gd name="connsiteY0" fmla="*/ 123264 h 739567"/>
                <a:gd name="connsiteX1" fmla="*/ 36103 w 6934200"/>
                <a:gd name="connsiteY1" fmla="*/ 36103 h 739567"/>
                <a:gd name="connsiteX2" fmla="*/ 123264 w 6934200"/>
                <a:gd name="connsiteY2" fmla="*/ 0 h 739567"/>
                <a:gd name="connsiteX3" fmla="*/ 6810936 w 6934200"/>
                <a:gd name="connsiteY3" fmla="*/ 0 h 739567"/>
                <a:gd name="connsiteX4" fmla="*/ 6898097 w 6934200"/>
                <a:gd name="connsiteY4" fmla="*/ 36103 h 739567"/>
                <a:gd name="connsiteX5" fmla="*/ 6934200 w 6934200"/>
                <a:gd name="connsiteY5" fmla="*/ 123264 h 739567"/>
                <a:gd name="connsiteX6" fmla="*/ 6934200 w 6934200"/>
                <a:gd name="connsiteY6" fmla="*/ 616303 h 739567"/>
                <a:gd name="connsiteX7" fmla="*/ 6898097 w 6934200"/>
                <a:gd name="connsiteY7" fmla="*/ 703464 h 739567"/>
                <a:gd name="connsiteX8" fmla="*/ 6810936 w 6934200"/>
                <a:gd name="connsiteY8" fmla="*/ 739567 h 739567"/>
                <a:gd name="connsiteX9" fmla="*/ 123264 w 6934200"/>
                <a:gd name="connsiteY9" fmla="*/ 739567 h 739567"/>
                <a:gd name="connsiteX10" fmla="*/ 36103 w 6934200"/>
                <a:gd name="connsiteY10" fmla="*/ 703464 h 739567"/>
                <a:gd name="connsiteX11" fmla="*/ 0 w 6934200"/>
                <a:gd name="connsiteY11" fmla="*/ 616303 h 739567"/>
                <a:gd name="connsiteX12" fmla="*/ 0 w 6934200"/>
                <a:gd name="connsiteY12" fmla="*/ 123264 h 7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200" h="739567">
                  <a:moveTo>
                    <a:pt x="0" y="123264"/>
                  </a:moveTo>
                  <a:cubicBezTo>
                    <a:pt x="0" y="90572"/>
                    <a:pt x="12987" y="59220"/>
                    <a:pt x="36103" y="36103"/>
                  </a:cubicBezTo>
                  <a:cubicBezTo>
                    <a:pt x="59220" y="12987"/>
                    <a:pt x="90572" y="0"/>
                    <a:pt x="123264" y="0"/>
                  </a:cubicBezTo>
                  <a:lnTo>
                    <a:pt x="6810936" y="0"/>
                  </a:lnTo>
                  <a:cubicBezTo>
                    <a:pt x="6843628" y="0"/>
                    <a:pt x="6874980" y="12987"/>
                    <a:pt x="6898097" y="36103"/>
                  </a:cubicBezTo>
                  <a:cubicBezTo>
                    <a:pt x="6921213" y="59220"/>
                    <a:pt x="6934200" y="90572"/>
                    <a:pt x="6934200" y="123264"/>
                  </a:cubicBezTo>
                  <a:lnTo>
                    <a:pt x="6934200" y="616303"/>
                  </a:lnTo>
                  <a:cubicBezTo>
                    <a:pt x="6934200" y="648995"/>
                    <a:pt x="6921213" y="680347"/>
                    <a:pt x="6898097" y="703464"/>
                  </a:cubicBezTo>
                  <a:cubicBezTo>
                    <a:pt x="6874981" y="726580"/>
                    <a:pt x="6843628" y="739567"/>
                    <a:pt x="6810936" y="739567"/>
                  </a:cubicBezTo>
                  <a:lnTo>
                    <a:pt x="123264" y="739567"/>
                  </a:lnTo>
                  <a:cubicBezTo>
                    <a:pt x="90572" y="739567"/>
                    <a:pt x="59220" y="726580"/>
                    <a:pt x="36103" y="703464"/>
                  </a:cubicBezTo>
                  <a:cubicBezTo>
                    <a:pt x="12987" y="680347"/>
                    <a:pt x="0" y="648995"/>
                    <a:pt x="0" y="616303"/>
                  </a:cubicBezTo>
                  <a:lnTo>
                    <a:pt x="0" y="123264"/>
                  </a:lnTo>
                  <a:close/>
                </a:path>
              </a:pathLst>
            </a:custGeom>
            <a:solidFill>
              <a:srgbClr val="0070C0"/>
            </a:solidFill>
          </p:spPr>
          <p:style>
            <a:lnRef idx="2">
              <a:schemeClr val="lt1">
                <a:hueOff val="0"/>
                <a:satOff val="0"/>
                <a:lumOff val="0"/>
                <a:alphaOff val="0"/>
              </a:schemeClr>
            </a:lnRef>
            <a:fillRef idx="1">
              <a:schemeClr val="accent3">
                <a:hueOff val="-11026182"/>
                <a:satOff val="17881"/>
                <a:lumOff val="131"/>
                <a:alphaOff val="0"/>
              </a:schemeClr>
            </a:fillRef>
            <a:effectRef idx="0">
              <a:schemeClr val="accent3">
                <a:hueOff val="-11026182"/>
                <a:satOff val="17881"/>
                <a:lumOff val="131"/>
                <a:alphaOff val="0"/>
              </a:schemeClr>
            </a:effectRef>
            <a:fontRef idx="minor">
              <a:schemeClr val="lt1"/>
            </a:fontRef>
          </p:style>
          <p:txBody>
            <a:bodyPr spcFirstLastPara="0" vert="horz" wrap="square" lIns="119923" tIns="119923" rIns="119923" bIns="119923" numCol="1" spcCol="1270" anchor="ctr" anchorCtr="0">
              <a:noAutofit/>
            </a:bodyPr>
            <a:lstStyle/>
            <a:p>
              <a:pPr lvl="0" algn="l" defTabSz="977900" rtl="0">
                <a:lnSpc>
                  <a:spcPct val="90000"/>
                </a:lnSpc>
                <a:spcBef>
                  <a:spcPct val="0"/>
                </a:spcBef>
                <a:spcAft>
                  <a:spcPct val="35000"/>
                </a:spcAft>
              </a:pPr>
              <a:r>
                <a:rPr lang="en-US" sz="2200" b="0" kern="1200" dirty="0">
                  <a:latin typeface="Arial" pitchFamily="34" charset="0"/>
                  <a:cs typeface="Arial" pitchFamily="34" charset="0"/>
                </a:rPr>
                <a:t>Unneeded or excessive x‐rays and lab tests</a:t>
              </a:r>
              <a:endParaRPr lang="en-US" sz="2200" kern="1200" dirty="0">
                <a:latin typeface="Arial" pitchFamily="34" charset="0"/>
                <a:cs typeface="Arial" pitchFamily="34" charset="0"/>
              </a:endParaRPr>
            </a:p>
          </p:txBody>
        </p:sp>
        <p:sp>
          <p:nvSpPr>
            <p:cNvPr id="68" name="Freeform 67"/>
            <p:cNvSpPr/>
            <p:nvPr/>
          </p:nvSpPr>
          <p:spPr>
            <a:xfrm>
              <a:off x="1981200" y="5135136"/>
              <a:ext cx="6934200" cy="739567"/>
            </a:xfrm>
            <a:custGeom>
              <a:avLst/>
              <a:gdLst>
                <a:gd name="connsiteX0" fmla="*/ 0 w 6934200"/>
                <a:gd name="connsiteY0" fmla="*/ 123264 h 739567"/>
                <a:gd name="connsiteX1" fmla="*/ 36103 w 6934200"/>
                <a:gd name="connsiteY1" fmla="*/ 36103 h 739567"/>
                <a:gd name="connsiteX2" fmla="*/ 123264 w 6934200"/>
                <a:gd name="connsiteY2" fmla="*/ 0 h 739567"/>
                <a:gd name="connsiteX3" fmla="*/ 6810936 w 6934200"/>
                <a:gd name="connsiteY3" fmla="*/ 0 h 739567"/>
                <a:gd name="connsiteX4" fmla="*/ 6898097 w 6934200"/>
                <a:gd name="connsiteY4" fmla="*/ 36103 h 739567"/>
                <a:gd name="connsiteX5" fmla="*/ 6934200 w 6934200"/>
                <a:gd name="connsiteY5" fmla="*/ 123264 h 739567"/>
                <a:gd name="connsiteX6" fmla="*/ 6934200 w 6934200"/>
                <a:gd name="connsiteY6" fmla="*/ 616303 h 739567"/>
                <a:gd name="connsiteX7" fmla="*/ 6898097 w 6934200"/>
                <a:gd name="connsiteY7" fmla="*/ 703464 h 739567"/>
                <a:gd name="connsiteX8" fmla="*/ 6810936 w 6934200"/>
                <a:gd name="connsiteY8" fmla="*/ 739567 h 739567"/>
                <a:gd name="connsiteX9" fmla="*/ 123264 w 6934200"/>
                <a:gd name="connsiteY9" fmla="*/ 739567 h 739567"/>
                <a:gd name="connsiteX10" fmla="*/ 36103 w 6934200"/>
                <a:gd name="connsiteY10" fmla="*/ 703464 h 739567"/>
                <a:gd name="connsiteX11" fmla="*/ 0 w 6934200"/>
                <a:gd name="connsiteY11" fmla="*/ 616303 h 739567"/>
                <a:gd name="connsiteX12" fmla="*/ 0 w 6934200"/>
                <a:gd name="connsiteY12" fmla="*/ 123264 h 7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200" h="739567">
                  <a:moveTo>
                    <a:pt x="0" y="123264"/>
                  </a:moveTo>
                  <a:cubicBezTo>
                    <a:pt x="0" y="90572"/>
                    <a:pt x="12987" y="59220"/>
                    <a:pt x="36103" y="36103"/>
                  </a:cubicBezTo>
                  <a:cubicBezTo>
                    <a:pt x="59220" y="12987"/>
                    <a:pt x="90572" y="0"/>
                    <a:pt x="123264" y="0"/>
                  </a:cubicBezTo>
                  <a:lnTo>
                    <a:pt x="6810936" y="0"/>
                  </a:lnTo>
                  <a:cubicBezTo>
                    <a:pt x="6843628" y="0"/>
                    <a:pt x="6874980" y="12987"/>
                    <a:pt x="6898097" y="36103"/>
                  </a:cubicBezTo>
                  <a:cubicBezTo>
                    <a:pt x="6921213" y="59220"/>
                    <a:pt x="6934200" y="90572"/>
                    <a:pt x="6934200" y="123264"/>
                  </a:cubicBezTo>
                  <a:lnTo>
                    <a:pt x="6934200" y="616303"/>
                  </a:lnTo>
                  <a:cubicBezTo>
                    <a:pt x="6934200" y="648995"/>
                    <a:pt x="6921213" y="680347"/>
                    <a:pt x="6898097" y="703464"/>
                  </a:cubicBezTo>
                  <a:cubicBezTo>
                    <a:pt x="6874981" y="726580"/>
                    <a:pt x="6843628" y="739567"/>
                    <a:pt x="6810936" y="739567"/>
                  </a:cubicBezTo>
                  <a:lnTo>
                    <a:pt x="123264" y="739567"/>
                  </a:lnTo>
                  <a:cubicBezTo>
                    <a:pt x="90572" y="739567"/>
                    <a:pt x="59220" y="726580"/>
                    <a:pt x="36103" y="703464"/>
                  </a:cubicBezTo>
                  <a:cubicBezTo>
                    <a:pt x="12987" y="680347"/>
                    <a:pt x="0" y="648995"/>
                    <a:pt x="0" y="616303"/>
                  </a:cubicBezTo>
                  <a:lnTo>
                    <a:pt x="0" y="123264"/>
                  </a:lnTo>
                  <a:close/>
                </a:path>
              </a:pathLst>
            </a:custGeom>
            <a:solidFill>
              <a:srgbClr val="7030A0"/>
            </a:solidFill>
          </p:spPr>
          <p:style>
            <a:lnRef idx="2">
              <a:schemeClr val="lt1">
                <a:hueOff val="0"/>
                <a:satOff val="0"/>
                <a:lumOff val="0"/>
                <a:alphaOff val="0"/>
              </a:schemeClr>
            </a:lnRef>
            <a:fillRef idx="1">
              <a:schemeClr val="accent3">
                <a:hueOff val="-13782727"/>
                <a:satOff val="22352"/>
                <a:lumOff val="164"/>
                <a:alphaOff val="0"/>
              </a:schemeClr>
            </a:fillRef>
            <a:effectRef idx="0">
              <a:schemeClr val="accent3">
                <a:hueOff val="-13782727"/>
                <a:satOff val="22352"/>
                <a:lumOff val="164"/>
                <a:alphaOff val="0"/>
              </a:schemeClr>
            </a:effectRef>
            <a:fontRef idx="minor">
              <a:schemeClr val="lt1"/>
            </a:fontRef>
          </p:style>
          <p:txBody>
            <a:bodyPr spcFirstLastPara="0" vert="horz" wrap="square" lIns="119923" tIns="119923" rIns="119923" bIns="119923" numCol="1" spcCol="1270" anchor="ctr" anchorCtr="0">
              <a:noAutofit/>
            </a:bodyPr>
            <a:lstStyle/>
            <a:p>
              <a:pPr lvl="0" algn="l" defTabSz="977900" rtl="0">
                <a:lnSpc>
                  <a:spcPct val="90000"/>
                </a:lnSpc>
                <a:spcBef>
                  <a:spcPct val="0"/>
                </a:spcBef>
                <a:spcAft>
                  <a:spcPct val="35000"/>
                </a:spcAft>
              </a:pPr>
              <a:r>
                <a:rPr lang="en-US" sz="2200" b="0" kern="1200" dirty="0">
                  <a:latin typeface="Arial" pitchFamily="34" charset="0"/>
                  <a:cs typeface="Arial" pitchFamily="34" charset="0"/>
                </a:rPr>
                <a:t>Claims for services that are not medically necessary</a:t>
              </a:r>
              <a:endParaRPr lang="en-US" sz="2200" kern="1200" dirty="0">
                <a:latin typeface="Arial" pitchFamily="34" charset="0"/>
                <a:cs typeface="Arial" pitchFamily="34" charset="0"/>
              </a:endParaRPr>
            </a:p>
          </p:txBody>
        </p:sp>
        <p:sp>
          <p:nvSpPr>
            <p:cNvPr id="69" name="Freeform 68"/>
            <p:cNvSpPr/>
            <p:nvPr/>
          </p:nvSpPr>
          <p:spPr>
            <a:xfrm>
              <a:off x="1981200" y="5887346"/>
              <a:ext cx="6934200" cy="739567"/>
            </a:xfrm>
            <a:custGeom>
              <a:avLst/>
              <a:gdLst>
                <a:gd name="connsiteX0" fmla="*/ 0 w 6934200"/>
                <a:gd name="connsiteY0" fmla="*/ 123264 h 739567"/>
                <a:gd name="connsiteX1" fmla="*/ 36103 w 6934200"/>
                <a:gd name="connsiteY1" fmla="*/ 36103 h 739567"/>
                <a:gd name="connsiteX2" fmla="*/ 123264 w 6934200"/>
                <a:gd name="connsiteY2" fmla="*/ 0 h 739567"/>
                <a:gd name="connsiteX3" fmla="*/ 6810936 w 6934200"/>
                <a:gd name="connsiteY3" fmla="*/ 0 h 739567"/>
                <a:gd name="connsiteX4" fmla="*/ 6898097 w 6934200"/>
                <a:gd name="connsiteY4" fmla="*/ 36103 h 739567"/>
                <a:gd name="connsiteX5" fmla="*/ 6934200 w 6934200"/>
                <a:gd name="connsiteY5" fmla="*/ 123264 h 739567"/>
                <a:gd name="connsiteX6" fmla="*/ 6934200 w 6934200"/>
                <a:gd name="connsiteY6" fmla="*/ 616303 h 739567"/>
                <a:gd name="connsiteX7" fmla="*/ 6898097 w 6934200"/>
                <a:gd name="connsiteY7" fmla="*/ 703464 h 739567"/>
                <a:gd name="connsiteX8" fmla="*/ 6810936 w 6934200"/>
                <a:gd name="connsiteY8" fmla="*/ 739567 h 739567"/>
                <a:gd name="connsiteX9" fmla="*/ 123264 w 6934200"/>
                <a:gd name="connsiteY9" fmla="*/ 739567 h 739567"/>
                <a:gd name="connsiteX10" fmla="*/ 36103 w 6934200"/>
                <a:gd name="connsiteY10" fmla="*/ 703464 h 739567"/>
                <a:gd name="connsiteX11" fmla="*/ 0 w 6934200"/>
                <a:gd name="connsiteY11" fmla="*/ 616303 h 739567"/>
                <a:gd name="connsiteX12" fmla="*/ 0 w 6934200"/>
                <a:gd name="connsiteY12" fmla="*/ 123264 h 7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200" h="739567">
                  <a:moveTo>
                    <a:pt x="0" y="123264"/>
                  </a:moveTo>
                  <a:cubicBezTo>
                    <a:pt x="0" y="90572"/>
                    <a:pt x="12987" y="59220"/>
                    <a:pt x="36103" y="36103"/>
                  </a:cubicBezTo>
                  <a:cubicBezTo>
                    <a:pt x="59220" y="12987"/>
                    <a:pt x="90572" y="0"/>
                    <a:pt x="123264" y="0"/>
                  </a:cubicBezTo>
                  <a:lnTo>
                    <a:pt x="6810936" y="0"/>
                  </a:lnTo>
                  <a:cubicBezTo>
                    <a:pt x="6843628" y="0"/>
                    <a:pt x="6874980" y="12987"/>
                    <a:pt x="6898097" y="36103"/>
                  </a:cubicBezTo>
                  <a:cubicBezTo>
                    <a:pt x="6921213" y="59220"/>
                    <a:pt x="6934200" y="90572"/>
                    <a:pt x="6934200" y="123264"/>
                  </a:cubicBezTo>
                  <a:lnTo>
                    <a:pt x="6934200" y="616303"/>
                  </a:lnTo>
                  <a:cubicBezTo>
                    <a:pt x="6934200" y="648995"/>
                    <a:pt x="6921213" y="680347"/>
                    <a:pt x="6898097" y="703464"/>
                  </a:cubicBezTo>
                  <a:cubicBezTo>
                    <a:pt x="6874981" y="726580"/>
                    <a:pt x="6843628" y="739567"/>
                    <a:pt x="6810936" y="739567"/>
                  </a:cubicBezTo>
                  <a:lnTo>
                    <a:pt x="123264" y="739567"/>
                  </a:lnTo>
                  <a:cubicBezTo>
                    <a:pt x="90572" y="739567"/>
                    <a:pt x="59220" y="726580"/>
                    <a:pt x="36103" y="703464"/>
                  </a:cubicBezTo>
                  <a:cubicBezTo>
                    <a:pt x="12987" y="680347"/>
                    <a:pt x="0" y="648995"/>
                    <a:pt x="0" y="616303"/>
                  </a:cubicBezTo>
                  <a:lnTo>
                    <a:pt x="0" y="123264"/>
                  </a:lnTo>
                  <a:close/>
                </a:path>
              </a:pathLst>
            </a:custGeom>
            <a:solidFill>
              <a:schemeClr val="accent6">
                <a:lumMod val="50000"/>
                <a:lumOff val="50000"/>
              </a:schemeClr>
            </a:solidFill>
          </p:spPr>
          <p:style>
            <a:lnRef idx="2">
              <a:schemeClr val="lt1">
                <a:hueOff val="0"/>
                <a:satOff val="0"/>
                <a:lumOff val="0"/>
                <a:alphaOff val="0"/>
              </a:schemeClr>
            </a:lnRef>
            <a:fillRef idx="1">
              <a:schemeClr val="accent3">
                <a:hueOff val="-16539272"/>
                <a:satOff val="26822"/>
                <a:lumOff val="197"/>
                <a:alphaOff val="0"/>
              </a:schemeClr>
            </a:fillRef>
            <a:effectRef idx="0">
              <a:schemeClr val="accent3">
                <a:hueOff val="-16539272"/>
                <a:satOff val="26822"/>
                <a:lumOff val="197"/>
                <a:alphaOff val="0"/>
              </a:schemeClr>
            </a:effectRef>
            <a:fontRef idx="minor">
              <a:schemeClr val="lt1"/>
            </a:fontRef>
          </p:style>
          <p:txBody>
            <a:bodyPr spcFirstLastPara="0" vert="horz" wrap="square" lIns="119923" tIns="119923" rIns="119923" bIns="119923" numCol="1" spcCol="1270" anchor="ctr" anchorCtr="0">
              <a:noAutofit/>
            </a:bodyPr>
            <a:lstStyle/>
            <a:p>
              <a:pPr lvl="0" algn="l" defTabSz="977900" rtl="0">
                <a:lnSpc>
                  <a:spcPct val="90000"/>
                </a:lnSpc>
                <a:spcBef>
                  <a:spcPct val="0"/>
                </a:spcBef>
                <a:spcAft>
                  <a:spcPct val="35000"/>
                </a:spcAft>
              </a:pPr>
              <a:r>
                <a:rPr lang="en-US" sz="2200" b="0" kern="1200" dirty="0">
                  <a:latin typeface="Arial" pitchFamily="34" charset="0"/>
                  <a:cs typeface="Arial" pitchFamily="34" charset="0"/>
                </a:rPr>
                <a:t>Using another person’s Medicare number, or letting someone else use your number</a:t>
              </a:r>
            </a:p>
          </p:txBody>
        </p:sp>
      </p:grpSp>
      <p:sp>
        <p:nvSpPr>
          <p:cNvPr id="16" name="TextBox 15"/>
          <p:cNvSpPr txBox="1"/>
          <p:nvPr/>
        </p:nvSpPr>
        <p:spPr>
          <a:xfrm>
            <a:off x="0" y="990600"/>
            <a:ext cx="457200" cy="369332"/>
          </a:xfrm>
          <a:prstGeom prst="rect">
            <a:avLst/>
          </a:prstGeom>
          <a:noFill/>
        </p:spPr>
        <p:txBody>
          <a:bodyPr wrap="square" rtlCol="0">
            <a:spAutoFit/>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dirty="0" smtClean="0">
                <a:latin typeface="Garamond" pitchFamily="18" charset="0"/>
              </a:rPr>
              <a:t>What Can </a:t>
            </a:r>
            <a:r>
              <a:rPr lang="en-US" sz="3600" b="1" dirty="0" smtClean="0">
                <a:latin typeface="Garamond" pitchFamily="18" charset="0"/>
              </a:rPr>
              <a:t>YOU</a:t>
            </a:r>
            <a:r>
              <a:rPr lang="en-US" sz="3600" dirty="0" smtClean="0">
                <a:latin typeface="Garamond" pitchFamily="18" charset="0"/>
              </a:rPr>
              <a:t> Do?</a:t>
            </a:r>
            <a:endParaRPr lang="en-US" sz="3600" dirty="0">
              <a:latin typeface="Garamond" pitchFamily="18" charset="0"/>
            </a:endParaRPr>
          </a:p>
        </p:txBody>
      </p:sp>
      <p:pic>
        <p:nvPicPr>
          <p:cNvPr id="6" name="Picture 5" descr="SMP New York logo 7-23-18.jpg"/>
          <p:cNvPicPr>
            <a:picLocks noChangeAspect="1"/>
          </p:cNvPicPr>
          <p:nvPr/>
        </p:nvPicPr>
        <p:blipFill>
          <a:blip r:embed="rId2" cstate="print"/>
          <a:stretch>
            <a:fillRect/>
          </a:stretch>
        </p:blipFill>
        <p:spPr>
          <a:xfrm>
            <a:off x="7315200" y="5715000"/>
            <a:ext cx="1449878" cy="876300"/>
          </a:xfrm>
          <a:prstGeom prst="rect">
            <a:avLst/>
          </a:prstGeom>
        </p:spPr>
      </p:pic>
      <p:pic>
        <p:nvPicPr>
          <p:cNvPr id="8" name="Picture 7" descr="statewidefulllogo.png"/>
          <p:cNvPicPr>
            <a:picLocks noChangeAspect="1"/>
          </p:cNvPicPr>
          <p:nvPr/>
        </p:nvPicPr>
        <p:blipFill>
          <a:blip r:embed="rId3" cstate="print"/>
          <a:srcRect b="13173"/>
          <a:stretch>
            <a:fillRect/>
          </a:stretch>
        </p:blipFill>
        <p:spPr>
          <a:xfrm>
            <a:off x="3886200" y="5867400"/>
            <a:ext cx="3393822" cy="762000"/>
          </a:xfrm>
          <a:prstGeom prst="rect">
            <a:avLst/>
          </a:prstGeom>
        </p:spPr>
      </p:pic>
      <p:sp>
        <p:nvSpPr>
          <p:cNvPr id="11" name="TextBox 10"/>
          <p:cNvSpPr txBox="1"/>
          <p:nvPr/>
        </p:nvSpPr>
        <p:spPr>
          <a:xfrm>
            <a:off x="228600" y="1905000"/>
            <a:ext cx="457200" cy="369332"/>
          </a:xfrm>
          <a:prstGeom prst="rect">
            <a:avLst/>
          </a:prstGeom>
          <a:noFill/>
        </p:spPr>
        <p:txBody>
          <a:bodyPr wrap="square" rtlCol="0">
            <a:spAutoFit/>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latin typeface="Garamond" pitchFamily="18" charset="0"/>
                <a:ea typeface="+mj-ea"/>
                <a:cs typeface="+mj-cs"/>
              </a:rPr>
              <a:t>3 Steps to Prevent Fraud</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0" name="Rectangle 9"/>
          <p:cNvSpPr/>
          <p:nvPr/>
        </p:nvSpPr>
        <p:spPr>
          <a:xfrm>
            <a:off x="990600" y="1524000"/>
            <a:ext cx="7772400" cy="1631216"/>
          </a:xfrm>
          <a:prstGeom prst="rect">
            <a:avLst/>
          </a:prstGeom>
        </p:spPr>
        <p:txBody>
          <a:bodyPr wrap="square">
            <a:spAutoFit/>
          </a:bodyPr>
          <a:lstStyle/>
          <a:p>
            <a:pPr>
              <a:spcAft>
                <a:spcPts val="600"/>
              </a:spcAft>
            </a:pPr>
            <a:r>
              <a:rPr lang="en-US" altLang="en-US" sz="2400" b="1" dirty="0" smtClean="0">
                <a:latin typeface="Garamond" pitchFamily="18" charset="0"/>
                <a:cs typeface="Arial" charset="0"/>
              </a:rPr>
              <a:t>So, what can YOU do to take charge and help prevent Medicare fraud, errors, and abuse? </a:t>
            </a:r>
          </a:p>
          <a:p>
            <a:pPr>
              <a:spcAft>
                <a:spcPts val="600"/>
              </a:spcAft>
            </a:pPr>
            <a:r>
              <a:rPr lang="en-US" altLang="en-US" sz="2400" dirty="0" smtClean="0">
                <a:latin typeface="Garamond" pitchFamily="18" charset="0"/>
                <a:cs typeface="Arial" charset="0"/>
              </a:rPr>
              <a:t>I am here to tell you how in three easy steps:</a:t>
            </a:r>
          </a:p>
          <a:p>
            <a:endParaRPr lang="en-US" altLang="en-US" dirty="0"/>
          </a:p>
        </p:txBody>
      </p:sp>
      <p:sp>
        <p:nvSpPr>
          <p:cNvPr id="2" name="AutoShape 2" descr="Image result for 3 easy ste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1069109" y="3190839"/>
            <a:ext cx="7389090" cy="2254320"/>
            <a:chOff x="1069109" y="3190839"/>
            <a:chExt cx="7389090" cy="2254320"/>
          </a:xfrm>
        </p:grpSpPr>
        <p:sp>
          <p:nvSpPr>
            <p:cNvPr id="16" name="Freeform 15"/>
            <p:cNvSpPr/>
            <p:nvPr/>
          </p:nvSpPr>
          <p:spPr>
            <a:xfrm>
              <a:off x="1069109" y="3190839"/>
              <a:ext cx="2252067" cy="892800"/>
            </a:xfrm>
            <a:custGeom>
              <a:avLst/>
              <a:gdLst>
                <a:gd name="connsiteX0" fmla="*/ 0 w 2252067"/>
                <a:gd name="connsiteY0" fmla="*/ 0 h 892800"/>
                <a:gd name="connsiteX1" fmla="*/ 2252067 w 2252067"/>
                <a:gd name="connsiteY1" fmla="*/ 0 h 892800"/>
                <a:gd name="connsiteX2" fmla="*/ 2252067 w 2252067"/>
                <a:gd name="connsiteY2" fmla="*/ 892800 h 892800"/>
                <a:gd name="connsiteX3" fmla="*/ 0 w 2252067"/>
                <a:gd name="connsiteY3" fmla="*/ 892800 h 892800"/>
                <a:gd name="connsiteX4" fmla="*/ 0 w 2252067"/>
                <a:gd name="connsiteY4" fmla="*/ 0 h 89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892800">
                  <a:moveTo>
                    <a:pt x="0" y="0"/>
                  </a:moveTo>
                  <a:lnTo>
                    <a:pt x="2252067" y="0"/>
                  </a:lnTo>
                  <a:lnTo>
                    <a:pt x="2252067" y="892800"/>
                  </a:lnTo>
                  <a:lnTo>
                    <a:pt x="0" y="892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PROTECT</a:t>
              </a:r>
              <a:endParaRPr lang="en-US" sz="3100" kern="1200" dirty="0"/>
            </a:p>
          </p:txBody>
        </p:sp>
        <p:sp>
          <p:nvSpPr>
            <p:cNvPr id="17" name="Rectangle 16"/>
            <p:cNvSpPr/>
            <p:nvPr/>
          </p:nvSpPr>
          <p:spPr>
            <a:xfrm>
              <a:off x="1069109" y="4083639"/>
              <a:ext cx="2252067" cy="13615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3636466" y="3190839"/>
              <a:ext cx="2252067" cy="892800"/>
            </a:xfrm>
            <a:custGeom>
              <a:avLst/>
              <a:gdLst>
                <a:gd name="connsiteX0" fmla="*/ 0 w 2252067"/>
                <a:gd name="connsiteY0" fmla="*/ 0 h 892800"/>
                <a:gd name="connsiteX1" fmla="*/ 2252067 w 2252067"/>
                <a:gd name="connsiteY1" fmla="*/ 0 h 892800"/>
                <a:gd name="connsiteX2" fmla="*/ 2252067 w 2252067"/>
                <a:gd name="connsiteY2" fmla="*/ 892800 h 892800"/>
                <a:gd name="connsiteX3" fmla="*/ 0 w 2252067"/>
                <a:gd name="connsiteY3" fmla="*/ 892800 h 892800"/>
                <a:gd name="connsiteX4" fmla="*/ 0 w 2252067"/>
                <a:gd name="connsiteY4" fmla="*/ 0 h 89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892800">
                  <a:moveTo>
                    <a:pt x="0" y="0"/>
                  </a:moveTo>
                  <a:lnTo>
                    <a:pt x="2252067" y="0"/>
                  </a:lnTo>
                  <a:lnTo>
                    <a:pt x="2252067" y="892800"/>
                  </a:lnTo>
                  <a:lnTo>
                    <a:pt x="0" y="892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DETECT</a:t>
              </a:r>
              <a:endParaRPr lang="en-US" sz="3100" kern="1200" dirty="0"/>
            </a:p>
          </p:txBody>
        </p:sp>
        <p:sp>
          <p:nvSpPr>
            <p:cNvPr id="19" name="Freeform 18"/>
            <p:cNvSpPr/>
            <p:nvPr/>
          </p:nvSpPr>
          <p:spPr>
            <a:xfrm>
              <a:off x="3636466" y="4083639"/>
              <a:ext cx="2252067" cy="1361520"/>
            </a:xfrm>
            <a:custGeom>
              <a:avLst/>
              <a:gdLst>
                <a:gd name="connsiteX0" fmla="*/ 0 w 2252067"/>
                <a:gd name="connsiteY0" fmla="*/ 0 h 1361520"/>
                <a:gd name="connsiteX1" fmla="*/ 2252067 w 2252067"/>
                <a:gd name="connsiteY1" fmla="*/ 0 h 1361520"/>
                <a:gd name="connsiteX2" fmla="*/ 2252067 w 2252067"/>
                <a:gd name="connsiteY2" fmla="*/ 1361520 h 1361520"/>
                <a:gd name="connsiteX3" fmla="*/ 0 w 2252067"/>
                <a:gd name="connsiteY3" fmla="*/ 1361520 h 1361520"/>
                <a:gd name="connsiteX4" fmla="*/ 0 w 2252067"/>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1361520">
                  <a:moveTo>
                    <a:pt x="0" y="0"/>
                  </a:moveTo>
                  <a:lnTo>
                    <a:pt x="2252067" y="0"/>
                  </a:lnTo>
                  <a:lnTo>
                    <a:pt x="2252067" y="1361520"/>
                  </a:lnTo>
                  <a:lnTo>
                    <a:pt x="0" y="136152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endParaRPr lang="en-US" sz="3100" kern="1200" dirty="0"/>
            </a:p>
          </p:txBody>
        </p:sp>
        <p:sp>
          <p:nvSpPr>
            <p:cNvPr id="20" name="Freeform 19"/>
            <p:cNvSpPr/>
            <p:nvPr/>
          </p:nvSpPr>
          <p:spPr>
            <a:xfrm>
              <a:off x="6206132" y="3200400"/>
              <a:ext cx="2252067" cy="918514"/>
            </a:xfrm>
            <a:custGeom>
              <a:avLst/>
              <a:gdLst>
                <a:gd name="connsiteX0" fmla="*/ 0 w 2252067"/>
                <a:gd name="connsiteY0" fmla="*/ 0 h 892800"/>
                <a:gd name="connsiteX1" fmla="*/ 2252067 w 2252067"/>
                <a:gd name="connsiteY1" fmla="*/ 0 h 892800"/>
                <a:gd name="connsiteX2" fmla="*/ 2252067 w 2252067"/>
                <a:gd name="connsiteY2" fmla="*/ 892800 h 892800"/>
                <a:gd name="connsiteX3" fmla="*/ 0 w 2252067"/>
                <a:gd name="connsiteY3" fmla="*/ 892800 h 892800"/>
                <a:gd name="connsiteX4" fmla="*/ 0 w 2252067"/>
                <a:gd name="connsiteY4" fmla="*/ 0 h 89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892800">
                  <a:moveTo>
                    <a:pt x="0" y="0"/>
                  </a:moveTo>
                  <a:lnTo>
                    <a:pt x="2252067" y="0"/>
                  </a:lnTo>
                  <a:lnTo>
                    <a:pt x="2252067" y="892800"/>
                  </a:lnTo>
                  <a:lnTo>
                    <a:pt x="0" y="892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REPORT</a:t>
              </a:r>
              <a:endParaRPr lang="en-US" sz="3100" kern="1200" dirty="0"/>
            </a:p>
          </p:txBody>
        </p:sp>
        <p:sp>
          <p:nvSpPr>
            <p:cNvPr id="21" name="Freeform 20"/>
            <p:cNvSpPr/>
            <p:nvPr/>
          </p:nvSpPr>
          <p:spPr>
            <a:xfrm>
              <a:off x="6203822" y="4114800"/>
              <a:ext cx="2252067" cy="1330359"/>
            </a:xfrm>
            <a:custGeom>
              <a:avLst/>
              <a:gdLst>
                <a:gd name="connsiteX0" fmla="*/ 0 w 2252067"/>
                <a:gd name="connsiteY0" fmla="*/ 0 h 1361520"/>
                <a:gd name="connsiteX1" fmla="*/ 2252067 w 2252067"/>
                <a:gd name="connsiteY1" fmla="*/ 0 h 1361520"/>
                <a:gd name="connsiteX2" fmla="*/ 2252067 w 2252067"/>
                <a:gd name="connsiteY2" fmla="*/ 1361520 h 1361520"/>
                <a:gd name="connsiteX3" fmla="*/ 0 w 2252067"/>
                <a:gd name="connsiteY3" fmla="*/ 1361520 h 1361520"/>
                <a:gd name="connsiteX4" fmla="*/ 0 w 2252067"/>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1361520">
                  <a:moveTo>
                    <a:pt x="0" y="0"/>
                  </a:moveTo>
                  <a:lnTo>
                    <a:pt x="2252067" y="0"/>
                  </a:lnTo>
                  <a:lnTo>
                    <a:pt x="2252067" y="1361520"/>
                  </a:lnTo>
                  <a:lnTo>
                    <a:pt x="0" y="136152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endParaRPr lang="en-US" sz="3100" kern="1200" dirty="0"/>
            </a:p>
          </p:txBody>
        </p:sp>
      </p:grpSp>
      <p:pic>
        <p:nvPicPr>
          <p:cNvPr id="13" name="Picture 12" descr="protect shield icon.png"/>
          <p:cNvPicPr>
            <a:picLocks noChangeAspect="1"/>
          </p:cNvPicPr>
          <p:nvPr/>
        </p:nvPicPr>
        <p:blipFill>
          <a:blip r:embed="rId3" cstate="print">
            <a:duotone>
              <a:prstClr val="black"/>
              <a:schemeClr val="accent6">
                <a:tint val="45000"/>
                <a:satMod val="400000"/>
              </a:schemeClr>
            </a:duotone>
            <a:lum contrast="40000"/>
          </a:blip>
          <a:stretch>
            <a:fillRect/>
          </a:stretch>
        </p:blipFill>
        <p:spPr>
          <a:xfrm>
            <a:off x="1371600" y="4114800"/>
            <a:ext cx="1458185" cy="1305785"/>
          </a:xfrm>
          <a:prstGeom prst="rect">
            <a:avLst/>
          </a:prstGeom>
        </p:spPr>
      </p:pic>
      <p:pic>
        <p:nvPicPr>
          <p:cNvPr id="14" name="Picture 13" descr="magglassimages.png"/>
          <p:cNvPicPr>
            <a:picLocks noChangeAspect="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lum bright="-10000" contrast="30000"/>
          </a:blip>
          <a:stretch>
            <a:fillRect/>
          </a:stretch>
        </p:blipFill>
        <p:spPr>
          <a:xfrm flipV="1">
            <a:off x="3962400" y="4038600"/>
            <a:ext cx="1533824" cy="1533824"/>
          </a:xfrm>
          <a:prstGeom prst="rect">
            <a:avLst/>
          </a:prstGeom>
        </p:spPr>
      </p:pic>
      <p:pic>
        <p:nvPicPr>
          <p:cNvPr id="22" name="Picture 1" descr="C:\Users\Joan\Pictures\phone talking.png"/>
          <p:cNvPicPr>
            <a:picLocks noChangeAspect="1" noChangeArrowheads="1"/>
          </p:cNvPicPr>
          <p:nvPr/>
        </p:nvPicPr>
        <p:blipFill>
          <a:blip r:embed="rId5" cstate="print"/>
          <a:srcRect/>
          <a:stretch>
            <a:fillRect/>
          </a:stretch>
        </p:blipFill>
        <p:spPr bwMode="auto">
          <a:xfrm>
            <a:off x="6705600" y="4114800"/>
            <a:ext cx="1295400" cy="1295400"/>
          </a:xfrm>
          <a:prstGeom prst="rect">
            <a:avLst/>
          </a:prstGeom>
          <a:noFill/>
        </p:spPr>
      </p:pic>
      <p:pic>
        <p:nvPicPr>
          <p:cNvPr id="23" name="Picture 22" descr="SMP New York logo 7-23-18.jpg"/>
          <p:cNvPicPr>
            <a:picLocks noChangeAspect="1"/>
          </p:cNvPicPr>
          <p:nvPr/>
        </p:nvPicPr>
        <p:blipFill>
          <a:blip r:embed="rId6" cstate="print"/>
          <a:stretch>
            <a:fillRect/>
          </a:stretch>
        </p:blipFill>
        <p:spPr>
          <a:xfrm>
            <a:off x="7315200" y="5715000"/>
            <a:ext cx="1449878" cy="876300"/>
          </a:xfrm>
          <a:prstGeom prst="rect">
            <a:avLst/>
          </a:prstGeom>
        </p:spPr>
      </p:pic>
      <p:pic>
        <p:nvPicPr>
          <p:cNvPr id="24" name="Picture 23" descr="statewidefulllogo.png"/>
          <p:cNvPicPr>
            <a:picLocks noChangeAspect="1"/>
          </p:cNvPicPr>
          <p:nvPr/>
        </p:nvPicPr>
        <p:blipFill>
          <a:blip r:embed="rId7" cstate="print"/>
          <a:srcRect b="13173"/>
          <a:stretch>
            <a:fillRect/>
          </a:stretch>
        </p:blipFill>
        <p:spPr>
          <a:xfrm>
            <a:off x="3886200" y="5867400"/>
            <a:ext cx="3393822" cy="762000"/>
          </a:xfrm>
          <a:prstGeom prst="rect">
            <a:avLst/>
          </a:prstGeom>
        </p:spPr>
      </p:pic>
      <p:sp>
        <p:nvSpPr>
          <p:cNvPr id="27" name="TextBox 26"/>
          <p:cNvSpPr txBox="1"/>
          <p:nvPr/>
        </p:nvSpPr>
        <p:spPr>
          <a:xfrm>
            <a:off x="0" y="990600"/>
            <a:ext cx="457200" cy="369332"/>
          </a:xfrm>
          <a:prstGeom prst="rect">
            <a:avLst/>
          </a:prstGeom>
          <a:noFill/>
        </p:spPr>
        <p:txBody>
          <a:bodyPr wrap="square" rtlCol="0">
            <a:spAutoFit/>
          </a:bodyPr>
          <a:lstStyle/>
          <a:p>
            <a:r>
              <a:rPr lang="en-US" dirty="0" smtClean="0"/>
              <a:t>15</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Step 1</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0" name="Title 1"/>
          <p:cNvSpPr>
            <a:spLocks noGrp="1"/>
          </p:cNvSpPr>
          <p:nvPr>
            <p:ph type="title"/>
          </p:nvPr>
        </p:nvSpPr>
        <p:spPr>
          <a:xfrm>
            <a:off x="914400" y="1371600"/>
            <a:ext cx="7772400" cy="609600"/>
          </a:xfrm>
        </p:spPr>
        <p:txBody>
          <a:bodyPr anchor="t">
            <a:normAutofit/>
          </a:bodyPr>
          <a:lstStyle/>
          <a:p>
            <a:pPr eaLnBrk="1" hangingPunct="1"/>
            <a:r>
              <a:rPr lang="en-US" altLang="en-US" sz="2800" b="1" dirty="0" smtClean="0">
                <a:solidFill>
                  <a:schemeClr val="tx1"/>
                </a:solidFill>
                <a:latin typeface="Garamond" pitchFamily="18" charset="0"/>
              </a:rPr>
              <a:t>Protect </a:t>
            </a:r>
            <a:r>
              <a:rPr lang="en-US" altLang="en-US" sz="2800" b="1" dirty="0">
                <a:solidFill>
                  <a:schemeClr val="tx1"/>
                </a:solidFill>
                <a:latin typeface="Garamond" pitchFamily="18" charset="0"/>
              </a:rPr>
              <a:t>Yourself and Others from Medicare Fraud</a:t>
            </a:r>
          </a:p>
        </p:txBody>
      </p:sp>
      <p:grpSp>
        <p:nvGrpSpPr>
          <p:cNvPr id="12" name="Group 11"/>
          <p:cNvGrpSpPr/>
          <p:nvPr/>
        </p:nvGrpSpPr>
        <p:grpSpPr>
          <a:xfrm>
            <a:off x="838200" y="2209800"/>
            <a:ext cx="3886200" cy="633600"/>
            <a:chOff x="34" y="93480"/>
            <a:chExt cx="3886200" cy="633600"/>
          </a:xfrm>
          <a:solidFill>
            <a:srgbClr val="002060"/>
          </a:solidFill>
        </p:grpSpPr>
        <p:sp>
          <p:nvSpPr>
            <p:cNvPr id="22" name="Rectangle 21"/>
            <p:cNvSpPr/>
            <p:nvPr/>
          </p:nvSpPr>
          <p:spPr>
            <a:xfrm>
              <a:off x="34" y="93480"/>
              <a:ext cx="3295029" cy="633600"/>
            </a:xfrm>
            <a:prstGeom prst="rect">
              <a:avLst/>
            </a:prstGeom>
            <a:gr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22"/>
            <p:cNvSpPr/>
            <p:nvPr/>
          </p:nvSpPr>
          <p:spPr>
            <a:xfrm>
              <a:off x="34" y="93480"/>
              <a:ext cx="3886200" cy="6336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a:latin typeface="Arial" pitchFamily="34" charset="0"/>
                  <a:cs typeface="Arial" pitchFamily="34" charset="0"/>
                </a:rPr>
                <a:t>DO</a:t>
              </a:r>
            </a:p>
          </p:txBody>
        </p:sp>
      </p:grpSp>
      <p:sp>
        <p:nvSpPr>
          <p:cNvPr id="21" name="Rectangle 20"/>
          <p:cNvSpPr/>
          <p:nvPr/>
        </p:nvSpPr>
        <p:spPr>
          <a:xfrm>
            <a:off x="838200" y="2895600"/>
            <a:ext cx="3886200" cy="3657600"/>
          </a:xfrm>
          <a:prstGeom prst="rect">
            <a:avLst/>
          </a:prstGeom>
          <a:gradFill flip="none" rotWithShape="1">
            <a:gsLst>
              <a:gs pos="0">
                <a:schemeClr val="bg1"/>
              </a:gs>
              <a:gs pos="50000">
                <a:srgbClr val="CCECFF">
                  <a:shade val="67500"/>
                  <a:satMod val="115000"/>
                </a:srgbClr>
              </a:gs>
              <a:gs pos="100000">
                <a:srgbClr val="CCECFF">
                  <a:shade val="100000"/>
                  <a:satMod val="115000"/>
                </a:srgbClr>
              </a:gs>
            </a:gsLst>
            <a:lin ang="10800000" scaled="1"/>
            <a:tileRect/>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571500" lvl="1" indent="-457200" algn="l" defTabSz="977900" rtl="0">
              <a:spcBef>
                <a:spcPct val="0"/>
              </a:spcBef>
              <a:spcAft>
                <a:spcPts val="1200"/>
              </a:spcAft>
              <a:buFont typeface="Wingdings" pitchFamily="2" charset="2"/>
              <a:buChar char="ü"/>
              <a:tabLst>
                <a:tab pos="400050" algn="l"/>
              </a:tabLst>
            </a:pPr>
            <a:r>
              <a:rPr lang="en-US" dirty="0" smtClean="0">
                <a:latin typeface="Garamond" pitchFamily="18" charset="0"/>
                <a:cs typeface="Arial" pitchFamily="34" charset="0"/>
              </a:rPr>
              <a:t>T</a:t>
            </a:r>
            <a:r>
              <a:rPr lang="en-US" kern="1200" dirty="0" smtClean="0">
                <a:latin typeface="Garamond" pitchFamily="18" charset="0"/>
                <a:cs typeface="Arial" pitchFamily="34" charset="0"/>
              </a:rPr>
              <a:t>reat </a:t>
            </a:r>
            <a:r>
              <a:rPr lang="en-US" kern="1200" dirty="0">
                <a:latin typeface="Garamond" pitchFamily="18" charset="0"/>
                <a:cs typeface="Arial" pitchFamily="34" charset="0"/>
              </a:rPr>
              <a:t>your Medicare card and number like your credit card.</a:t>
            </a:r>
          </a:p>
          <a:p>
            <a:pPr marL="571500" lvl="1" indent="-457200" algn="l" defTabSz="977900" rtl="0">
              <a:spcBef>
                <a:spcPct val="0"/>
              </a:spcBef>
              <a:spcAft>
                <a:spcPts val="1200"/>
              </a:spcAft>
              <a:buFont typeface="Wingdings" pitchFamily="2" charset="2"/>
              <a:buChar char="ü"/>
              <a:tabLst>
                <a:tab pos="400050" algn="l"/>
              </a:tabLst>
            </a:pPr>
            <a:r>
              <a:rPr lang="en-US" dirty="0" smtClean="0">
                <a:latin typeface="Garamond" pitchFamily="18" charset="0"/>
                <a:cs typeface="Arial" pitchFamily="34" charset="0"/>
              </a:rPr>
              <a:t>W</a:t>
            </a:r>
            <a:r>
              <a:rPr lang="en-US" kern="1200" dirty="0" smtClean="0">
                <a:latin typeface="Garamond" pitchFamily="18" charset="0"/>
                <a:cs typeface="Arial" pitchFamily="34" charset="0"/>
              </a:rPr>
              <a:t>atch </a:t>
            </a:r>
            <a:r>
              <a:rPr lang="en-US" kern="1200" dirty="0">
                <a:latin typeface="Garamond" pitchFamily="18" charset="0"/>
                <a:cs typeface="Arial" pitchFamily="34" charset="0"/>
              </a:rPr>
              <a:t>out for identity theft.</a:t>
            </a:r>
          </a:p>
          <a:p>
            <a:pPr marL="571500" lvl="1" indent="-457200" algn="l" defTabSz="977900" rtl="0">
              <a:spcBef>
                <a:spcPct val="0"/>
              </a:spcBef>
              <a:spcAft>
                <a:spcPts val="1200"/>
              </a:spcAft>
              <a:buFont typeface="Wingdings" pitchFamily="2" charset="2"/>
              <a:buChar char="ü"/>
              <a:tabLst>
                <a:tab pos="400050" algn="l"/>
              </a:tabLst>
            </a:pPr>
            <a:r>
              <a:rPr lang="en-US" dirty="0" smtClean="0">
                <a:latin typeface="Garamond" pitchFamily="18" charset="0"/>
                <a:cs typeface="Arial" pitchFamily="34" charset="0"/>
              </a:rPr>
              <a:t>B</a:t>
            </a:r>
            <a:r>
              <a:rPr lang="en-US" kern="1200" dirty="0" smtClean="0">
                <a:latin typeface="Garamond" pitchFamily="18" charset="0"/>
                <a:cs typeface="Arial" pitchFamily="34" charset="0"/>
              </a:rPr>
              <a:t>e </a:t>
            </a:r>
            <a:r>
              <a:rPr lang="en-US" kern="1200" dirty="0">
                <a:latin typeface="Garamond" pitchFamily="18" charset="0"/>
                <a:cs typeface="Arial" pitchFamily="34" charset="0"/>
              </a:rPr>
              <a:t>aware that Medicare doesn’t call or visit to sell you anything.</a:t>
            </a:r>
          </a:p>
          <a:p>
            <a:pPr marL="571500" lvl="1" indent="-457200" algn="l" defTabSz="977900" rtl="0">
              <a:spcBef>
                <a:spcPct val="0"/>
              </a:spcBef>
              <a:spcAft>
                <a:spcPts val="1200"/>
              </a:spcAft>
              <a:buFont typeface="Wingdings" pitchFamily="2" charset="2"/>
              <a:buChar char="ü"/>
              <a:tabLst>
                <a:tab pos="400050" algn="l"/>
              </a:tabLst>
            </a:pPr>
            <a:r>
              <a:rPr lang="en-US" dirty="0" smtClean="0">
                <a:latin typeface="Garamond" pitchFamily="18" charset="0"/>
                <a:cs typeface="Arial" pitchFamily="34" charset="0"/>
              </a:rPr>
              <a:t>B</a:t>
            </a:r>
            <a:r>
              <a:rPr lang="en-US" kern="1200" dirty="0" smtClean="0">
                <a:latin typeface="Garamond" pitchFamily="18" charset="0"/>
                <a:cs typeface="Arial" pitchFamily="34" charset="0"/>
              </a:rPr>
              <a:t>e </a:t>
            </a:r>
            <a:r>
              <a:rPr lang="en-US" kern="1200" dirty="0">
                <a:latin typeface="Garamond" pitchFamily="18" charset="0"/>
                <a:cs typeface="Arial" pitchFamily="34" charset="0"/>
              </a:rPr>
              <a:t>cautious of offers for “free” medical services.  </a:t>
            </a:r>
          </a:p>
          <a:p>
            <a:pPr marL="571500" lvl="1" indent="-457200" algn="l" defTabSz="977900">
              <a:spcBef>
                <a:spcPct val="0"/>
              </a:spcBef>
              <a:spcAft>
                <a:spcPts val="1200"/>
              </a:spcAft>
              <a:buFont typeface="Wingdings" pitchFamily="2" charset="2"/>
              <a:buChar char="ü"/>
              <a:tabLst>
                <a:tab pos="400050" algn="l"/>
              </a:tabLst>
            </a:pPr>
            <a:r>
              <a:rPr lang="en-US" b="1" dirty="0" smtClean="0">
                <a:latin typeface="Garamond" pitchFamily="18" charset="0"/>
                <a:cs typeface="Arial" pitchFamily="34" charset="0"/>
              </a:rPr>
              <a:t>PASS IT ON!</a:t>
            </a:r>
            <a:endParaRPr lang="en-US" b="1" kern="1200" dirty="0">
              <a:latin typeface="Garamond" pitchFamily="18" charset="0"/>
              <a:cs typeface="Arial" pitchFamily="34" charset="0"/>
            </a:endParaRPr>
          </a:p>
        </p:txBody>
      </p:sp>
      <p:grpSp>
        <p:nvGrpSpPr>
          <p:cNvPr id="14" name="Group 13"/>
          <p:cNvGrpSpPr/>
          <p:nvPr/>
        </p:nvGrpSpPr>
        <p:grpSpPr>
          <a:xfrm>
            <a:off x="4953000" y="2209800"/>
            <a:ext cx="3962400" cy="633600"/>
            <a:chOff x="3756367" y="93480"/>
            <a:chExt cx="3295029" cy="633600"/>
          </a:xfrm>
        </p:grpSpPr>
        <p:sp>
          <p:nvSpPr>
            <p:cNvPr id="18" name="Rectangle 17"/>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a:latin typeface="Arial" pitchFamily="34" charset="0"/>
                  <a:cs typeface="Arial" pitchFamily="34" charset="0"/>
                </a:rPr>
                <a:t>DON’T</a:t>
              </a:r>
            </a:p>
          </p:txBody>
        </p:sp>
      </p:grpSp>
      <p:sp>
        <p:nvSpPr>
          <p:cNvPr id="16" name="Rectangle 15"/>
          <p:cNvSpPr/>
          <p:nvPr/>
        </p:nvSpPr>
        <p:spPr>
          <a:xfrm>
            <a:off x="4953000" y="2895600"/>
            <a:ext cx="3962400" cy="3221219"/>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5105400" y="3048000"/>
            <a:ext cx="3657600" cy="2062103"/>
          </a:xfrm>
          <a:prstGeom prst="rect">
            <a:avLst/>
          </a:prstGeom>
          <a:noFill/>
        </p:spPr>
        <p:txBody>
          <a:bodyPr wrap="square" rtlCol="0">
            <a:spAutoFit/>
          </a:bodyPr>
          <a:lstStyle/>
          <a:p>
            <a:pPr marL="457200" lvl="0" indent="-457200">
              <a:spcAft>
                <a:spcPts val="1200"/>
              </a:spcAft>
              <a:buFont typeface="Wingdings" pitchFamily="2" charset="2"/>
              <a:buChar char="ü"/>
            </a:pPr>
            <a:r>
              <a:rPr lang="en-US" dirty="0" smtClean="0">
                <a:latin typeface="Garamond" pitchFamily="18" charset="0"/>
                <a:cs typeface="Arial" pitchFamily="34" charset="0"/>
              </a:rPr>
              <a:t>Don't give out your Medicare number except to your doctor or other Medicare provider. </a:t>
            </a:r>
          </a:p>
          <a:p>
            <a:pPr marL="457200" lvl="0" indent="-457200">
              <a:spcAft>
                <a:spcPts val="1200"/>
              </a:spcAft>
              <a:buFont typeface="Wingdings" pitchFamily="2" charset="2"/>
              <a:buChar char="ü"/>
            </a:pPr>
            <a:r>
              <a:rPr lang="en-US" dirty="0" smtClean="0">
                <a:latin typeface="Garamond" pitchFamily="18" charset="0"/>
                <a:cs typeface="Arial" pitchFamily="34" charset="0"/>
              </a:rPr>
              <a:t>Don’t carry your Medicare card unless you will need it. </a:t>
            </a:r>
          </a:p>
          <a:p>
            <a:pPr marL="457200" indent="-457200">
              <a:buFont typeface="Wingdings" pitchFamily="2" charset="2"/>
              <a:buChar char="ü"/>
            </a:pPr>
            <a:endParaRPr lang="en-US" dirty="0">
              <a:latin typeface="Garamond" pitchFamily="18" charset="0"/>
            </a:endParaRPr>
          </a:p>
        </p:txBody>
      </p:sp>
      <p:sp>
        <p:nvSpPr>
          <p:cNvPr id="20" name="TextBox 19"/>
          <p:cNvSpPr txBox="1"/>
          <p:nvPr/>
        </p:nvSpPr>
        <p:spPr>
          <a:xfrm>
            <a:off x="0" y="990600"/>
            <a:ext cx="457200" cy="369332"/>
          </a:xfrm>
          <a:prstGeom prst="rect">
            <a:avLst/>
          </a:prstGeom>
          <a:noFill/>
        </p:spPr>
        <p:txBody>
          <a:bodyPr wrap="square" rtlCol="0">
            <a:spAutoFit/>
          </a:bodyPr>
          <a:lstStyle/>
          <a:p>
            <a:r>
              <a:rPr lang="en-US" dirty="0" smtClean="0"/>
              <a:t>16</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Step 2</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1" name="Rectangle 2"/>
          <p:cNvSpPr txBox="1">
            <a:spLocks noChangeArrowheads="1"/>
          </p:cNvSpPr>
          <p:nvPr/>
        </p:nvSpPr>
        <p:spPr>
          <a:xfrm>
            <a:off x="914400" y="1295400"/>
            <a:ext cx="7772400" cy="1143000"/>
          </a:xfrm>
          <a:prstGeom prst="rect">
            <a:avLst/>
          </a:prstGeom>
        </p:spPr>
        <p:txBody>
          <a:bodyPr vert="horz"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smtClean="0">
                <a:ln>
                  <a:noFill/>
                </a:ln>
                <a:effectLst/>
                <a:uLnTx/>
                <a:uFillTx/>
                <a:latin typeface="Garamond" pitchFamily="18" charset="0"/>
                <a:ea typeface="+mj-ea"/>
                <a:cs typeface="+mj-cs"/>
              </a:rPr>
              <a:t>Detect </a:t>
            </a:r>
            <a:r>
              <a:rPr kumimoji="0" lang="en-US" altLang="en-US" sz="2900" b="1" i="0" u="none" strike="noStrike" kern="1200" cap="none" spc="0" normalizeH="0" baseline="0" noProof="0" dirty="0" smtClean="0">
                <a:ln>
                  <a:noFill/>
                </a:ln>
                <a:effectLst/>
                <a:uLnTx/>
                <a:uFillTx/>
                <a:latin typeface="Garamond" pitchFamily="18" charset="0"/>
                <a:ea typeface="+mj-ea"/>
                <a:cs typeface="+mj-cs"/>
              </a:rPr>
              <a:t>Medicare</a:t>
            </a:r>
            <a:r>
              <a:rPr kumimoji="0" lang="en-US" altLang="en-US" sz="2800" b="1" i="0" u="none" strike="noStrike" kern="1200" cap="none" spc="0" normalizeH="0" baseline="0" noProof="0" dirty="0" smtClean="0">
                <a:ln>
                  <a:noFill/>
                </a:ln>
                <a:effectLst/>
                <a:uLnTx/>
                <a:uFillTx/>
                <a:latin typeface="Garamond" pitchFamily="18" charset="0"/>
                <a:ea typeface="+mj-ea"/>
                <a:cs typeface="+mj-cs"/>
              </a:rPr>
              <a:t> Fraud &amp; Abuse</a:t>
            </a:r>
            <a:endParaRPr kumimoji="0" lang="en-US" altLang="en-US" sz="2800" b="1" i="0" u="none" strike="noStrike" kern="1200" cap="none" spc="0" normalizeH="0" baseline="0" noProof="0" dirty="0">
              <a:ln>
                <a:noFill/>
              </a:ln>
              <a:effectLst/>
              <a:uLnTx/>
              <a:uFillTx/>
              <a:latin typeface="Garamond" pitchFamily="18" charset="0"/>
              <a:ea typeface="+mj-ea"/>
              <a:cs typeface="+mj-cs"/>
            </a:endParaRPr>
          </a:p>
        </p:txBody>
      </p:sp>
      <p:sp>
        <p:nvSpPr>
          <p:cNvPr id="13" name="TextBox 12"/>
          <p:cNvSpPr txBox="1"/>
          <p:nvPr/>
        </p:nvSpPr>
        <p:spPr>
          <a:xfrm>
            <a:off x="914400" y="1905000"/>
            <a:ext cx="5791200" cy="3277820"/>
          </a:xfrm>
          <a:prstGeom prst="rect">
            <a:avLst/>
          </a:prstGeom>
          <a:noFill/>
        </p:spPr>
        <p:txBody>
          <a:bodyPr wrap="square" rtlCol="0">
            <a:spAutoFit/>
          </a:bodyPr>
          <a:lstStyle/>
          <a:p>
            <a:pPr marL="457200" indent="-457200">
              <a:spcAft>
                <a:spcPts val="600"/>
              </a:spcAft>
              <a:buSzPct val="70000"/>
              <a:buFont typeface="Wingdings 2" pitchFamily="18" charset="2"/>
              <a:buChar char="ö"/>
            </a:pPr>
            <a:r>
              <a:rPr lang="en-US" altLang="en-US" sz="2400" dirty="0" smtClean="0">
                <a:latin typeface="Garamond" pitchFamily="18" charset="0"/>
                <a:cs typeface="Arial" charset="0"/>
              </a:rPr>
              <a:t>Use your Personal Health Care Journal</a:t>
            </a:r>
          </a:p>
          <a:p>
            <a:pPr marL="457200" indent="-457200">
              <a:spcAft>
                <a:spcPts val="600"/>
              </a:spcAft>
              <a:buSzPct val="70000"/>
              <a:buFont typeface="Wingdings 2" pitchFamily="18" charset="2"/>
              <a:buChar char="ö"/>
              <a:tabLst>
                <a:tab pos="571500" algn="l"/>
              </a:tabLst>
            </a:pPr>
            <a:r>
              <a:rPr lang="en-US" altLang="en-US" sz="2400" dirty="0" smtClean="0">
                <a:latin typeface="Garamond" pitchFamily="18" charset="0"/>
                <a:cs typeface="Arial" charset="0"/>
              </a:rPr>
              <a:t>Review Medicare Summary Notices (MSNs) and other statements for:</a:t>
            </a:r>
            <a:br>
              <a:rPr lang="en-US" altLang="en-US" sz="2400" dirty="0" smtClean="0">
                <a:latin typeface="Garamond" pitchFamily="18" charset="0"/>
                <a:cs typeface="Arial" charset="0"/>
              </a:rPr>
            </a:br>
            <a:r>
              <a:rPr lang="en-US" altLang="en-US" sz="2400" dirty="0" smtClean="0">
                <a:latin typeface="Garamond" pitchFamily="18" charset="0"/>
                <a:cs typeface="Arial" charset="0"/>
              </a:rPr>
              <a:t> 	1. Services you didn’t receive</a:t>
            </a:r>
            <a:br>
              <a:rPr lang="en-US" altLang="en-US" sz="2400" dirty="0" smtClean="0">
                <a:latin typeface="Garamond" pitchFamily="18" charset="0"/>
                <a:cs typeface="Arial" charset="0"/>
              </a:rPr>
            </a:br>
            <a:r>
              <a:rPr lang="en-US" altLang="en-US" sz="2400" dirty="0" smtClean="0">
                <a:latin typeface="Garamond" pitchFamily="18" charset="0"/>
                <a:cs typeface="Arial" charset="0"/>
              </a:rPr>
              <a:t>	2. Double-billing                                 	3. Services not ordered by your doctor</a:t>
            </a:r>
          </a:p>
          <a:p>
            <a:pPr marL="457200" indent="-457200">
              <a:spcAft>
                <a:spcPts val="600"/>
              </a:spcAft>
              <a:buSzPct val="70000"/>
              <a:buFont typeface="Wingdings 2" pitchFamily="18" charset="2"/>
              <a:buChar char="ö"/>
            </a:pPr>
            <a:r>
              <a:rPr lang="en-US" altLang="en-US" sz="2400" dirty="0" smtClean="0">
                <a:latin typeface="Garamond" pitchFamily="18" charset="0"/>
                <a:cs typeface="Arial" charset="0"/>
              </a:rPr>
              <a:t>Access your Medicare information at </a:t>
            </a:r>
            <a:r>
              <a:rPr lang="en-US" altLang="en-US" sz="2400" u="sng" dirty="0" smtClean="0">
                <a:latin typeface="Garamond" pitchFamily="18" charset="0"/>
                <a:cs typeface="Arial" charset="0"/>
              </a:rPr>
              <a:t>www.MyMedicare.gov</a:t>
            </a:r>
            <a:r>
              <a:rPr lang="en-US" altLang="en-US" sz="2400" dirty="0" smtClean="0">
                <a:latin typeface="Garamond" pitchFamily="18" charset="0"/>
                <a:cs typeface="Arial" charset="0"/>
              </a:rPr>
              <a:t>. </a:t>
            </a:r>
            <a:endParaRPr lang="en-US" sz="2400" dirty="0"/>
          </a:p>
        </p:txBody>
      </p:sp>
      <p:sp>
        <p:nvSpPr>
          <p:cNvPr id="13314" name="AutoShape 2" descr="Image result for medicare summary no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3" cstate="print"/>
          <a:srcRect t="5845"/>
          <a:stretch>
            <a:fillRect/>
          </a:stretch>
        </p:blipFill>
        <p:spPr bwMode="auto">
          <a:xfrm>
            <a:off x="6172200" y="1295400"/>
            <a:ext cx="2538413" cy="1227487"/>
          </a:xfrm>
          <a:prstGeom prst="rect">
            <a:avLst/>
          </a:prstGeom>
          <a:ln>
            <a:noFill/>
          </a:ln>
          <a:effectLst>
            <a:outerShdw blurRad="292100" dist="139700" dir="2700000" algn="tl" rotWithShape="0">
              <a:srgbClr val="333333">
                <a:alpha val="65000"/>
              </a:srgbClr>
            </a:outerShdw>
          </a:effectLst>
        </p:spPr>
      </p:pic>
      <p:pic>
        <p:nvPicPr>
          <p:cNvPr id="13317" name="Picture 5"/>
          <p:cNvPicPr>
            <a:picLocks noChangeAspect="1" noChangeArrowheads="1"/>
          </p:cNvPicPr>
          <p:nvPr/>
        </p:nvPicPr>
        <p:blipFill>
          <a:blip r:embed="rId4" cstate="print"/>
          <a:srcRect l="3002" t="6673" r="3940" b="24376"/>
          <a:stretch>
            <a:fillRect/>
          </a:stretch>
        </p:blipFill>
        <p:spPr bwMode="auto">
          <a:xfrm>
            <a:off x="6324600" y="2743200"/>
            <a:ext cx="2362200" cy="2362200"/>
          </a:xfrm>
          <a:prstGeom prst="rect">
            <a:avLst/>
          </a:prstGeom>
          <a:ln>
            <a:noFill/>
          </a:ln>
          <a:effectLst>
            <a:outerShdw blurRad="292100" dist="139700" dir="2700000" algn="tl" rotWithShape="0">
              <a:srgbClr val="333333">
                <a:alpha val="65000"/>
              </a:srgbClr>
            </a:outerShdw>
          </a:effectLst>
        </p:spPr>
      </p:pic>
      <p:pic>
        <p:nvPicPr>
          <p:cNvPr id="12" name="Picture 11" descr="SMP New York logo 7-23-18.jpg"/>
          <p:cNvPicPr>
            <a:picLocks noChangeAspect="1"/>
          </p:cNvPicPr>
          <p:nvPr/>
        </p:nvPicPr>
        <p:blipFill>
          <a:blip r:embed="rId5" cstate="print"/>
          <a:stretch>
            <a:fillRect/>
          </a:stretch>
        </p:blipFill>
        <p:spPr>
          <a:xfrm>
            <a:off x="7315200" y="5715000"/>
            <a:ext cx="1449878" cy="876300"/>
          </a:xfrm>
          <a:prstGeom prst="rect">
            <a:avLst/>
          </a:prstGeom>
        </p:spPr>
      </p:pic>
      <p:pic>
        <p:nvPicPr>
          <p:cNvPr id="14" name="Picture 13" descr="statewidefulllogo.png"/>
          <p:cNvPicPr>
            <a:picLocks noChangeAspect="1"/>
          </p:cNvPicPr>
          <p:nvPr/>
        </p:nvPicPr>
        <p:blipFill>
          <a:blip r:embed="rId6" cstate="print"/>
          <a:srcRect b="13173"/>
          <a:stretch>
            <a:fillRect/>
          </a:stretch>
        </p:blipFill>
        <p:spPr>
          <a:xfrm>
            <a:off x="3886200" y="5867400"/>
            <a:ext cx="3393822" cy="762000"/>
          </a:xfrm>
          <a:prstGeom prst="rect">
            <a:avLst/>
          </a:prstGeom>
        </p:spPr>
      </p:pic>
      <p:sp>
        <p:nvSpPr>
          <p:cNvPr id="17" name="TextBox 16"/>
          <p:cNvSpPr txBox="1"/>
          <p:nvPr/>
        </p:nvSpPr>
        <p:spPr>
          <a:xfrm>
            <a:off x="0" y="990600"/>
            <a:ext cx="457200" cy="369332"/>
          </a:xfrm>
          <a:prstGeom prst="rect">
            <a:avLst/>
          </a:prstGeom>
          <a:noFill/>
        </p:spPr>
        <p:txBody>
          <a:bodyPr wrap="square" rtlCol="0">
            <a:spAutoFit/>
          </a:bodyPr>
          <a:lstStyle/>
          <a:p>
            <a:r>
              <a:rPr lang="en-US" dirty="0" smtClean="0"/>
              <a:t>17</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Step 3</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0" name="TextBox 9"/>
          <p:cNvSpPr txBox="1"/>
          <p:nvPr/>
        </p:nvSpPr>
        <p:spPr>
          <a:xfrm>
            <a:off x="990600" y="1447800"/>
            <a:ext cx="7696200" cy="2908489"/>
          </a:xfrm>
          <a:prstGeom prst="rect">
            <a:avLst/>
          </a:prstGeom>
          <a:noFill/>
        </p:spPr>
        <p:txBody>
          <a:bodyPr wrap="square" rtlCol="0">
            <a:spAutoFit/>
          </a:bodyPr>
          <a:lstStyle/>
          <a:p>
            <a:pPr marL="514350" indent="-514350">
              <a:spcBef>
                <a:spcPts val="600"/>
              </a:spcBef>
              <a:spcAft>
                <a:spcPts val="600"/>
              </a:spcAft>
            </a:pPr>
            <a:r>
              <a:rPr lang="en-US" altLang="en-US" sz="2400" b="1" dirty="0" smtClean="0">
                <a:latin typeface="Garamond" pitchFamily="18" charset="0"/>
                <a:cs typeface="Arial" charset="0"/>
              </a:rPr>
              <a:t>Report Suspected Medicare Fraud and Abuse</a:t>
            </a:r>
          </a:p>
          <a:p>
            <a:pPr marL="514350" indent="-514350">
              <a:spcBef>
                <a:spcPts val="600"/>
              </a:spcBef>
              <a:spcAft>
                <a:spcPts val="600"/>
              </a:spcAft>
              <a:buSzPct val="70000"/>
              <a:buFont typeface="Wingdings 2" pitchFamily="18" charset="2"/>
              <a:buChar char="ö"/>
            </a:pPr>
            <a:r>
              <a:rPr lang="en-US" altLang="en-US" sz="2400" dirty="0" smtClean="0">
                <a:latin typeface="Garamond" pitchFamily="18" charset="0"/>
                <a:cs typeface="Arial" charset="0"/>
              </a:rPr>
              <a:t>Call the provider.</a:t>
            </a:r>
          </a:p>
          <a:p>
            <a:pPr marL="514350" indent="-514350">
              <a:spcBef>
                <a:spcPts val="600"/>
              </a:spcBef>
              <a:spcAft>
                <a:spcPts val="600"/>
              </a:spcAft>
              <a:buSzPct val="70000"/>
              <a:buFont typeface="Wingdings 2" pitchFamily="18" charset="2"/>
              <a:buChar char="ö"/>
            </a:pPr>
            <a:r>
              <a:rPr lang="en-US" altLang="en-US" sz="2400" dirty="0" smtClean="0">
                <a:latin typeface="Garamond" pitchFamily="18" charset="0"/>
                <a:cs typeface="Arial" charset="0"/>
              </a:rPr>
              <a:t>Gather information and documentation.</a:t>
            </a:r>
          </a:p>
          <a:p>
            <a:pPr marL="514350" indent="-514350">
              <a:spcBef>
                <a:spcPts val="600"/>
              </a:spcBef>
              <a:spcAft>
                <a:spcPts val="600"/>
              </a:spcAft>
              <a:buSzPct val="70000"/>
              <a:buFont typeface="Wingdings 2" pitchFamily="18" charset="2"/>
              <a:buChar char="ö"/>
            </a:pPr>
            <a:r>
              <a:rPr lang="en-US" altLang="en-US" sz="2400" b="1" dirty="0" smtClean="0">
                <a:latin typeface="Garamond" pitchFamily="18" charset="0"/>
                <a:cs typeface="Arial" charset="0"/>
              </a:rPr>
              <a:t>Contact the NYS SMP. </a:t>
            </a:r>
          </a:p>
          <a:p>
            <a:pPr marL="514350" lvl="1" indent="-514350">
              <a:spcBef>
                <a:spcPts val="600"/>
              </a:spcBef>
              <a:spcAft>
                <a:spcPts val="600"/>
              </a:spcAft>
              <a:buSzPct val="70000"/>
              <a:buFont typeface="Wingdings 2" pitchFamily="18" charset="2"/>
              <a:buChar char="ö"/>
            </a:pPr>
            <a:r>
              <a:rPr lang="en-US" altLang="en-US" sz="2400" b="1" dirty="0" smtClean="0">
                <a:latin typeface="Garamond" pitchFamily="18" charset="0"/>
                <a:cs typeface="Arial" charset="0"/>
              </a:rPr>
              <a:t>This is a free and confidential service!</a:t>
            </a:r>
          </a:p>
          <a:p>
            <a:endParaRPr lang="en-US" dirty="0"/>
          </a:p>
        </p:txBody>
      </p:sp>
      <p:sp>
        <p:nvSpPr>
          <p:cNvPr id="12" name="TextBox 11"/>
          <p:cNvSpPr txBox="1"/>
          <p:nvPr/>
        </p:nvSpPr>
        <p:spPr>
          <a:xfrm>
            <a:off x="2819400" y="4572000"/>
            <a:ext cx="5486400" cy="1200329"/>
          </a:xfrm>
          <a:prstGeom prst="rect">
            <a:avLst/>
          </a:prstGeom>
          <a:noFill/>
        </p:spPr>
        <p:txBody>
          <a:bodyPr wrap="square" rtlCol="0">
            <a:spAutoFit/>
          </a:bodyPr>
          <a:lstStyle/>
          <a:p>
            <a:r>
              <a:rPr lang="en-US" sz="3600" b="1" dirty="0" smtClean="0">
                <a:latin typeface="Garamond" pitchFamily="18" charset="0"/>
              </a:rPr>
              <a:t>NYS SMP Phone Number 800-333-4374</a:t>
            </a:r>
            <a:endParaRPr lang="en-US" sz="3600" b="1" dirty="0">
              <a:latin typeface="Garamond" pitchFamily="18" charset="0"/>
            </a:endParaRPr>
          </a:p>
        </p:txBody>
      </p:sp>
      <p:pic>
        <p:nvPicPr>
          <p:cNvPr id="13" name="Picture 12" descr="phone.png"/>
          <p:cNvPicPr>
            <a:picLocks noChangeAspect="1"/>
          </p:cNvPicPr>
          <p:nvPr/>
        </p:nvPicPr>
        <p:blipFill>
          <a:blip r:embed="rId3" cstate="print">
            <a:duotone>
              <a:schemeClr val="accent1">
                <a:shade val="45000"/>
                <a:satMod val="135000"/>
              </a:schemeClr>
              <a:prstClr val="white"/>
            </a:duotone>
          </a:blip>
          <a:stretch>
            <a:fillRect/>
          </a:stretch>
        </p:blipFill>
        <p:spPr>
          <a:xfrm>
            <a:off x="1143000" y="4267200"/>
            <a:ext cx="1549083" cy="1549083"/>
          </a:xfrm>
          <a:prstGeom prst="rect">
            <a:avLst/>
          </a:prstGeom>
        </p:spPr>
      </p:pic>
      <p:pic>
        <p:nvPicPr>
          <p:cNvPr id="11" name="Picture 10" descr="SMP New York logo 7-23-18.jpg"/>
          <p:cNvPicPr>
            <a:picLocks noChangeAspect="1"/>
          </p:cNvPicPr>
          <p:nvPr/>
        </p:nvPicPr>
        <p:blipFill>
          <a:blip r:embed="rId4" cstate="print"/>
          <a:stretch>
            <a:fillRect/>
          </a:stretch>
        </p:blipFill>
        <p:spPr>
          <a:xfrm>
            <a:off x="7315200" y="5715000"/>
            <a:ext cx="1449878" cy="876300"/>
          </a:xfrm>
          <a:prstGeom prst="rect">
            <a:avLst/>
          </a:prstGeom>
        </p:spPr>
      </p:pic>
      <p:pic>
        <p:nvPicPr>
          <p:cNvPr id="14" name="Picture 13" descr="statewidefulllogo.png"/>
          <p:cNvPicPr>
            <a:picLocks noChangeAspect="1"/>
          </p:cNvPicPr>
          <p:nvPr/>
        </p:nvPicPr>
        <p:blipFill>
          <a:blip r:embed="rId5" cstate="print"/>
          <a:srcRect b="13173"/>
          <a:stretch>
            <a:fillRect/>
          </a:stretch>
        </p:blipFill>
        <p:spPr>
          <a:xfrm>
            <a:off x="3886200" y="5867400"/>
            <a:ext cx="3393822" cy="762000"/>
          </a:xfrm>
          <a:prstGeom prst="rect">
            <a:avLst/>
          </a:prstGeom>
        </p:spPr>
      </p:pic>
      <p:sp>
        <p:nvSpPr>
          <p:cNvPr id="17" name="TextBox 16"/>
          <p:cNvSpPr txBox="1"/>
          <p:nvPr/>
        </p:nvSpPr>
        <p:spPr>
          <a:xfrm>
            <a:off x="0" y="990600"/>
            <a:ext cx="457200" cy="369332"/>
          </a:xfrm>
          <a:prstGeom prst="rect">
            <a:avLst/>
          </a:prstGeom>
          <a:noFill/>
        </p:spPr>
        <p:txBody>
          <a:bodyPr wrap="square" rtlCol="0">
            <a:spAutoFit/>
          </a:bodyPr>
          <a:lstStyle/>
          <a:p>
            <a:r>
              <a:rPr lang="en-US" dirty="0" smtClean="0"/>
              <a:t>18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latin typeface="Garamond" pitchFamily="18" charset="0"/>
                <a:ea typeface="+mj-ea"/>
                <a:cs typeface="+mj-cs"/>
              </a:rPr>
              <a:t>3 Step Review</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grpSp>
        <p:nvGrpSpPr>
          <p:cNvPr id="11" name="Group 10"/>
          <p:cNvGrpSpPr/>
          <p:nvPr/>
        </p:nvGrpSpPr>
        <p:grpSpPr>
          <a:xfrm>
            <a:off x="1295400" y="1600200"/>
            <a:ext cx="7389090" cy="2254320"/>
            <a:chOff x="1069109" y="3190839"/>
            <a:chExt cx="7389090" cy="2254320"/>
          </a:xfrm>
        </p:grpSpPr>
        <p:sp>
          <p:nvSpPr>
            <p:cNvPr id="12" name="Freeform 11"/>
            <p:cNvSpPr/>
            <p:nvPr/>
          </p:nvSpPr>
          <p:spPr>
            <a:xfrm>
              <a:off x="1069109" y="3190839"/>
              <a:ext cx="2252067" cy="892800"/>
            </a:xfrm>
            <a:custGeom>
              <a:avLst/>
              <a:gdLst>
                <a:gd name="connsiteX0" fmla="*/ 0 w 2252067"/>
                <a:gd name="connsiteY0" fmla="*/ 0 h 892800"/>
                <a:gd name="connsiteX1" fmla="*/ 2252067 w 2252067"/>
                <a:gd name="connsiteY1" fmla="*/ 0 h 892800"/>
                <a:gd name="connsiteX2" fmla="*/ 2252067 w 2252067"/>
                <a:gd name="connsiteY2" fmla="*/ 892800 h 892800"/>
                <a:gd name="connsiteX3" fmla="*/ 0 w 2252067"/>
                <a:gd name="connsiteY3" fmla="*/ 892800 h 892800"/>
                <a:gd name="connsiteX4" fmla="*/ 0 w 2252067"/>
                <a:gd name="connsiteY4" fmla="*/ 0 h 89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892800">
                  <a:moveTo>
                    <a:pt x="0" y="0"/>
                  </a:moveTo>
                  <a:lnTo>
                    <a:pt x="2252067" y="0"/>
                  </a:lnTo>
                  <a:lnTo>
                    <a:pt x="2252067" y="892800"/>
                  </a:lnTo>
                  <a:lnTo>
                    <a:pt x="0" y="892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PROTECT</a:t>
              </a:r>
              <a:endParaRPr lang="en-US" sz="3100" kern="1200" dirty="0"/>
            </a:p>
          </p:txBody>
        </p:sp>
        <p:sp>
          <p:nvSpPr>
            <p:cNvPr id="13" name="Rectangle 12"/>
            <p:cNvSpPr/>
            <p:nvPr/>
          </p:nvSpPr>
          <p:spPr>
            <a:xfrm>
              <a:off x="1069109" y="4083639"/>
              <a:ext cx="2252067" cy="13615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636466" y="3190839"/>
              <a:ext cx="2252067" cy="892800"/>
            </a:xfrm>
            <a:custGeom>
              <a:avLst/>
              <a:gdLst>
                <a:gd name="connsiteX0" fmla="*/ 0 w 2252067"/>
                <a:gd name="connsiteY0" fmla="*/ 0 h 892800"/>
                <a:gd name="connsiteX1" fmla="*/ 2252067 w 2252067"/>
                <a:gd name="connsiteY1" fmla="*/ 0 h 892800"/>
                <a:gd name="connsiteX2" fmla="*/ 2252067 w 2252067"/>
                <a:gd name="connsiteY2" fmla="*/ 892800 h 892800"/>
                <a:gd name="connsiteX3" fmla="*/ 0 w 2252067"/>
                <a:gd name="connsiteY3" fmla="*/ 892800 h 892800"/>
                <a:gd name="connsiteX4" fmla="*/ 0 w 2252067"/>
                <a:gd name="connsiteY4" fmla="*/ 0 h 89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892800">
                  <a:moveTo>
                    <a:pt x="0" y="0"/>
                  </a:moveTo>
                  <a:lnTo>
                    <a:pt x="2252067" y="0"/>
                  </a:lnTo>
                  <a:lnTo>
                    <a:pt x="2252067" y="892800"/>
                  </a:lnTo>
                  <a:lnTo>
                    <a:pt x="0" y="892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DETECT</a:t>
              </a:r>
              <a:endParaRPr lang="en-US" sz="3100" kern="1200" dirty="0"/>
            </a:p>
          </p:txBody>
        </p:sp>
        <p:sp>
          <p:nvSpPr>
            <p:cNvPr id="15" name="Freeform 14"/>
            <p:cNvSpPr/>
            <p:nvPr/>
          </p:nvSpPr>
          <p:spPr>
            <a:xfrm>
              <a:off x="3636466" y="4083639"/>
              <a:ext cx="2252067" cy="1361520"/>
            </a:xfrm>
            <a:custGeom>
              <a:avLst/>
              <a:gdLst>
                <a:gd name="connsiteX0" fmla="*/ 0 w 2252067"/>
                <a:gd name="connsiteY0" fmla="*/ 0 h 1361520"/>
                <a:gd name="connsiteX1" fmla="*/ 2252067 w 2252067"/>
                <a:gd name="connsiteY1" fmla="*/ 0 h 1361520"/>
                <a:gd name="connsiteX2" fmla="*/ 2252067 w 2252067"/>
                <a:gd name="connsiteY2" fmla="*/ 1361520 h 1361520"/>
                <a:gd name="connsiteX3" fmla="*/ 0 w 2252067"/>
                <a:gd name="connsiteY3" fmla="*/ 1361520 h 1361520"/>
                <a:gd name="connsiteX4" fmla="*/ 0 w 2252067"/>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1361520">
                  <a:moveTo>
                    <a:pt x="0" y="0"/>
                  </a:moveTo>
                  <a:lnTo>
                    <a:pt x="2252067" y="0"/>
                  </a:lnTo>
                  <a:lnTo>
                    <a:pt x="2252067" y="1361520"/>
                  </a:lnTo>
                  <a:lnTo>
                    <a:pt x="0" y="136152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endParaRPr lang="en-US" sz="3100" kern="1200" dirty="0"/>
            </a:p>
          </p:txBody>
        </p:sp>
        <p:sp>
          <p:nvSpPr>
            <p:cNvPr id="16" name="Freeform 15"/>
            <p:cNvSpPr/>
            <p:nvPr/>
          </p:nvSpPr>
          <p:spPr>
            <a:xfrm>
              <a:off x="6206132" y="3200400"/>
              <a:ext cx="2252067" cy="918514"/>
            </a:xfrm>
            <a:custGeom>
              <a:avLst/>
              <a:gdLst>
                <a:gd name="connsiteX0" fmla="*/ 0 w 2252067"/>
                <a:gd name="connsiteY0" fmla="*/ 0 h 892800"/>
                <a:gd name="connsiteX1" fmla="*/ 2252067 w 2252067"/>
                <a:gd name="connsiteY1" fmla="*/ 0 h 892800"/>
                <a:gd name="connsiteX2" fmla="*/ 2252067 w 2252067"/>
                <a:gd name="connsiteY2" fmla="*/ 892800 h 892800"/>
                <a:gd name="connsiteX3" fmla="*/ 0 w 2252067"/>
                <a:gd name="connsiteY3" fmla="*/ 892800 h 892800"/>
                <a:gd name="connsiteX4" fmla="*/ 0 w 2252067"/>
                <a:gd name="connsiteY4" fmla="*/ 0 h 89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892800">
                  <a:moveTo>
                    <a:pt x="0" y="0"/>
                  </a:moveTo>
                  <a:lnTo>
                    <a:pt x="2252067" y="0"/>
                  </a:lnTo>
                  <a:lnTo>
                    <a:pt x="2252067" y="892800"/>
                  </a:lnTo>
                  <a:lnTo>
                    <a:pt x="0" y="892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REPORT</a:t>
              </a:r>
              <a:endParaRPr lang="en-US" sz="3100" kern="1200" dirty="0"/>
            </a:p>
          </p:txBody>
        </p:sp>
        <p:sp>
          <p:nvSpPr>
            <p:cNvPr id="17" name="Freeform 16"/>
            <p:cNvSpPr/>
            <p:nvPr/>
          </p:nvSpPr>
          <p:spPr>
            <a:xfrm>
              <a:off x="6203822" y="4114800"/>
              <a:ext cx="2252067" cy="1330359"/>
            </a:xfrm>
            <a:custGeom>
              <a:avLst/>
              <a:gdLst>
                <a:gd name="connsiteX0" fmla="*/ 0 w 2252067"/>
                <a:gd name="connsiteY0" fmla="*/ 0 h 1361520"/>
                <a:gd name="connsiteX1" fmla="*/ 2252067 w 2252067"/>
                <a:gd name="connsiteY1" fmla="*/ 0 h 1361520"/>
                <a:gd name="connsiteX2" fmla="*/ 2252067 w 2252067"/>
                <a:gd name="connsiteY2" fmla="*/ 1361520 h 1361520"/>
                <a:gd name="connsiteX3" fmla="*/ 0 w 2252067"/>
                <a:gd name="connsiteY3" fmla="*/ 1361520 h 1361520"/>
                <a:gd name="connsiteX4" fmla="*/ 0 w 2252067"/>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67" h="1361520">
                  <a:moveTo>
                    <a:pt x="0" y="0"/>
                  </a:moveTo>
                  <a:lnTo>
                    <a:pt x="2252067" y="0"/>
                  </a:lnTo>
                  <a:lnTo>
                    <a:pt x="2252067" y="1361520"/>
                  </a:lnTo>
                  <a:lnTo>
                    <a:pt x="0" y="136152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endParaRPr lang="en-US" sz="3100" kern="1200" dirty="0"/>
            </a:p>
          </p:txBody>
        </p:sp>
      </p:grpSp>
      <p:pic>
        <p:nvPicPr>
          <p:cNvPr id="18" name="Picture 17" descr="protect shield icon.png"/>
          <p:cNvPicPr>
            <a:picLocks noChangeAspect="1"/>
          </p:cNvPicPr>
          <p:nvPr/>
        </p:nvPicPr>
        <p:blipFill>
          <a:blip r:embed="rId3" cstate="print">
            <a:duotone>
              <a:prstClr val="black"/>
              <a:schemeClr val="accent6">
                <a:tint val="45000"/>
                <a:satMod val="400000"/>
              </a:schemeClr>
            </a:duotone>
            <a:lum contrast="40000"/>
          </a:blip>
          <a:stretch>
            <a:fillRect/>
          </a:stretch>
        </p:blipFill>
        <p:spPr>
          <a:xfrm>
            <a:off x="1676400" y="2514600"/>
            <a:ext cx="1458185" cy="1305785"/>
          </a:xfrm>
          <a:prstGeom prst="rect">
            <a:avLst/>
          </a:prstGeom>
        </p:spPr>
      </p:pic>
      <p:pic>
        <p:nvPicPr>
          <p:cNvPr id="19" name="Picture 18" descr="magglassimages.png"/>
          <p:cNvPicPr>
            <a:picLocks noChangeAspect="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lum bright="-10000" contrast="30000"/>
          </a:blip>
          <a:stretch>
            <a:fillRect/>
          </a:stretch>
        </p:blipFill>
        <p:spPr>
          <a:xfrm flipV="1">
            <a:off x="4267200" y="2438400"/>
            <a:ext cx="1533824" cy="1533824"/>
          </a:xfrm>
          <a:prstGeom prst="rect">
            <a:avLst/>
          </a:prstGeom>
        </p:spPr>
      </p:pic>
      <p:pic>
        <p:nvPicPr>
          <p:cNvPr id="20" name="Picture 1" descr="C:\Users\Joan\Pictures\phone talking.png"/>
          <p:cNvPicPr>
            <a:picLocks noChangeAspect="1" noChangeArrowheads="1"/>
          </p:cNvPicPr>
          <p:nvPr/>
        </p:nvPicPr>
        <p:blipFill>
          <a:blip r:embed="rId5" cstate="print"/>
          <a:srcRect/>
          <a:stretch>
            <a:fillRect/>
          </a:stretch>
        </p:blipFill>
        <p:spPr bwMode="auto">
          <a:xfrm>
            <a:off x="6858000" y="2514600"/>
            <a:ext cx="1295400" cy="1295400"/>
          </a:xfrm>
          <a:prstGeom prst="rect">
            <a:avLst/>
          </a:prstGeom>
          <a:noFill/>
        </p:spPr>
      </p:pic>
      <p:sp>
        <p:nvSpPr>
          <p:cNvPr id="21" name="TextBox 20"/>
          <p:cNvSpPr txBox="1"/>
          <p:nvPr/>
        </p:nvSpPr>
        <p:spPr>
          <a:xfrm>
            <a:off x="1295400" y="4038600"/>
            <a:ext cx="7467600" cy="646331"/>
          </a:xfrm>
          <a:prstGeom prst="rect">
            <a:avLst/>
          </a:prstGeom>
          <a:solidFill>
            <a:schemeClr val="accent1">
              <a:lumMod val="20000"/>
              <a:lumOff val="80000"/>
            </a:schemeClr>
          </a:solidFill>
          <a:ln w="28575">
            <a:solidFill>
              <a:schemeClr val="tx2"/>
            </a:solidFill>
          </a:ln>
        </p:spPr>
        <p:txBody>
          <a:bodyPr wrap="square" rtlCol="0">
            <a:spAutoFit/>
          </a:bodyPr>
          <a:lstStyle/>
          <a:p>
            <a:pPr algn="ctr"/>
            <a:r>
              <a:rPr lang="en-US" sz="3600" b="1" dirty="0" smtClean="0">
                <a:latin typeface="Garamond" pitchFamily="18" charset="0"/>
              </a:rPr>
              <a:t>3 Steps to Prevent Healthcare Fraud</a:t>
            </a:r>
            <a:endParaRPr lang="en-US" sz="3600" b="1" dirty="0">
              <a:latin typeface="Garamond" pitchFamily="18" charset="0"/>
            </a:endParaRPr>
          </a:p>
        </p:txBody>
      </p:sp>
      <p:pic>
        <p:nvPicPr>
          <p:cNvPr id="22" name="Picture 21" descr="SMP New York logo 7-23-18.jpg"/>
          <p:cNvPicPr>
            <a:picLocks noChangeAspect="1"/>
          </p:cNvPicPr>
          <p:nvPr/>
        </p:nvPicPr>
        <p:blipFill>
          <a:blip r:embed="rId6" cstate="print"/>
          <a:stretch>
            <a:fillRect/>
          </a:stretch>
        </p:blipFill>
        <p:spPr>
          <a:xfrm>
            <a:off x="7315200" y="5715000"/>
            <a:ext cx="1449878" cy="876300"/>
          </a:xfrm>
          <a:prstGeom prst="rect">
            <a:avLst/>
          </a:prstGeom>
        </p:spPr>
      </p:pic>
      <p:pic>
        <p:nvPicPr>
          <p:cNvPr id="23" name="Picture 22" descr="statewidefulllogo.png"/>
          <p:cNvPicPr>
            <a:picLocks noChangeAspect="1"/>
          </p:cNvPicPr>
          <p:nvPr/>
        </p:nvPicPr>
        <p:blipFill>
          <a:blip r:embed="rId7" cstate="print"/>
          <a:srcRect b="13173"/>
          <a:stretch>
            <a:fillRect/>
          </a:stretch>
        </p:blipFill>
        <p:spPr>
          <a:xfrm>
            <a:off x="3886200" y="5867400"/>
            <a:ext cx="3393822" cy="762000"/>
          </a:xfrm>
          <a:prstGeom prst="rect">
            <a:avLst/>
          </a:prstGeom>
        </p:spPr>
      </p:pic>
      <p:sp>
        <p:nvSpPr>
          <p:cNvPr id="26" name="TextBox 25"/>
          <p:cNvSpPr txBox="1"/>
          <p:nvPr/>
        </p:nvSpPr>
        <p:spPr>
          <a:xfrm>
            <a:off x="0" y="990600"/>
            <a:ext cx="457200" cy="369332"/>
          </a:xfrm>
          <a:prstGeom prst="rect">
            <a:avLst/>
          </a:prstGeom>
          <a:noFill/>
        </p:spPr>
        <p:txBody>
          <a:bodyPr wrap="square" rtlCol="0">
            <a:spAutoFit/>
          </a:bodyPr>
          <a:lstStyle/>
          <a:p>
            <a:r>
              <a:rPr lang="en-US" dirty="0" smtClean="0"/>
              <a:t>19</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381000"/>
            <a:ext cx="7924800" cy="838200"/>
          </a:xfrm>
        </p:spPr>
        <p:txBody>
          <a:bodyPr>
            <a:normAutofit/>
          </a:bodyPr>
          <a:lstStyle/>
          <a:p>
            <a:pPr algn="r"/>
            <a:r>
              <a:rPr lang="en-US" sz="3600" b="1" dirty="0" smtClean="0">
                <a:latin typeface="Garamond" pitchFamily="18" charset="0"/>
              </a:rPr>
              <a:t>StateWide: Who We Are</a:t>
            </a:r>
            <a:endParaRPr lang="en-US" sz="3600" b="1" dirty="0">
              <a:latin typeface="Garamond" pitchFamily="18" charset="0"/>
            </a:endParaRPr>
          </a:p>
        </p:txBody>
      </p:sp>
      <p:sp>
        <p:nvSpPr>
          <p:cNvPr id="2" name="Content Placeholder 1"/>
          <p:cNvSpPr>
            <a:spLocks noGrp="1"/>
          </p:cNvSpPr>
          <p:nvPr>
            <p:ph type="body" idx="4294967295"/>
          </p:nvPr>
        </p:nvSpPr>
        <p:spPr>
          <a:xfrm>
            <a:off x="762000" y="1524000"/>
            <a:ext cx="7848600" cy="4343400"/>
          </a:xfrm>
        </p:spPr>
        <p:txBody>
          <a:bodyPr>
            <a:noAutofit/>
          </a:bodyPr>
          <a:lstStyle/>
          <a:p>
            <a:pPr>
              <a:lnSpc>
                <a:spcPct val="105000"/>
              </a:lnSpc>
              <a:spcBef>
                <a:spcPts val="0"/>
              </a:spcBef>
              <a:spcAft>
                <a:spcPts val="1200"/>
              </a:spcAft>
              <a:buFont typeface="Wingdings 2" pitchFamily="18" charset="2"/>
              <a:buChar char="ö"/>
            </a:pPr>
            <a:r>
              <a:rPr lang="en-US" sz="2400" b="1" dirty="0" smtClean="0">
                <a:latin typeface="Garamond" pitchFamily="18" charset="0"/>
              </a:rPr>
              <a:t>New York StateWide Senior Action Council </a:t>
            </a:r>
            <a:r>
              <a:rPr lang="en-US" sz="2400" dirty="0" smtClean="0">
                <a:latin typeface="Garamond" pitchFamily="18" charset="0"/>
              </a:rPr>
              <a:t>is a grassroots membership organization made up of individual senior citizens and senior citizen clubs, and organizations from all parts of New York State. </a:t>
            </a:r>
          </a:p>
          <a:p>
            <a:pPr>
              <a:lnSpc>
                <a:spcPct val="105000"/>
              </a:lnSpc>
              <a:spcBef>
                <a:spcPts val="0"/>
              </a:spcBef>
              <a:spcAft>
                <a:spcPts val="1200"/>
              </a:spcAft>
              <a:buFont typeface="Wingdings 2" pitchFamily="18" charset="2"/>
              <a:buChar char="ö"/>
            </a:pPr>
            <a:r>
              <a:rPr lang="en-US" sz="2400" dirty="0" smtClean="0">
                <a:latin typeface="Garamond" pitchFamily="18" charset="0"/>
              </a:rPr>
              <a:t>StateWide has a strong history providing outreach and education to senior citizens and their families since 1972</a:t>
            </a:r>
          </a:p>
          <a:p>
            <a:pPr>
              <a:lnSpc>
                <a:spcPct val="105000"/>
              </a:lnSpc>
              <a:spcBef>
                <a:spcPts val="0"/>
              </a:spcBef>
              <a:spcAft>
                <a:spcPts val="1200"/>
              </a:spcAft>
              <a:buFont typeface="Wingdings 2" pitchFamily="18" charset="2"/>
              <a:buChar char="ö"/>
            </a:pPr>
            <a:r>
              <a:rPr lang="en-US" sz="2400" dirty="0" smtClean="0">
                <a:latin typeface="Garamond" pitchFamily="18" charset="0"/>
              </a:rPr>
              <a:t>StateWide is the only organization in New York State that is </a:t>
            </a:r>
            <a:r>
              <a:rPr lang="en-US" sz="2400" b="1" dirty="0" smtClean="0">
                <a:latin typeface="Garamond" pitchFamily="18" charset="0"/>
              </a:rPr>
              <a:t>governed and directed by seniors </a:t>
            </a:r>
            <a:r>
              <a:rPr lang="en-US" sz="2400" dirty="0" smtClean="0">
                <a:latin typeface="Garamond" pitchFamily="18" charset="0"/>
              </a:rPr>
              <a:t>and that advocates for seniors on a grassroots level.</a:t>
            </a:r>
          </a:p>
          <a:p>
            <a:pPr>
              <a:lnSpc>
                <a:spcPct val="105000"/>
              </a:lnSpc>
              <a:spcBef>
                <a:spcPts val="0"/>
              </a:spcBef>
              <a:spcAft>
                <a:spcPts val="1200"/>
              </a:spcAft>
              <a:buFont typeface="Wingdings" pitchFamily="2" charset="2"/>
              <a:buChar char="v"/>
            </a:pPr>
            <a:endParaRPr lang="en-US" sz="2400" dirty="0">
              <a:latin typeface="Garamond" pitchFamily="18" charset="0"/>
            </a:endParaRPr>
          </a:p>
        </p:txBody>
      </p:sp>
      <p:sp>
        <p:nvSpPr>
          <p:cNvPr id="8" name="Rectangle 7"/>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MP New York logo 7-23-18.jpg"/>
          <p:cNvPicPr>
            <a:picLocks noChangeAspect="1"/>
          </p:cNvPicPr>
          <p:nvPr/>
        </p:nvPicPr>
        <p:blipFill>
          <a:blip r:embed="rId3" cstate="print"/>
          <a:stretch>
            <a:fillRect/>
          </a:stretch>
        </p:blipFill>
        <p:spPr>
          <a:xfrm>
            <a:off x="7315200" y="5715000"/>
            <a:ext cx="1449878" cy="876300"/>
          </a:xfrm>
          <a:prstGeom prst="rect">
            <a:avLst/>
          </a:prstGeom>
        </p:spPr>
      </p:pic>
      <p:pic>
        <p:nvPicPr>
          <p:cNvPr id="10" name="Picture 9" descr="statewidefulllogo.png"/>
          <p:cNvPicPr>
            <a:picLocks noChangeAspect="1"/>
          </p:cNvPicPr>
          <p:nvPr/>
        </p:nvPicPr>
        <p:blipFill>
          <a:blip r:embed="rId4" cstate="print"/>
          <a:srcRect b="13173"/>
          <a:stretch>
            <a:fillRect/>
          </a:stretch>
        </p:blipFill>
        <p:spPr>
          <a:xfrm>
            <a:off x="3886200" y="5867400"/>
            <a:ext cx="3393822" cy="762000"/>
          </a:xfrm>
          <a:prstGeom prst="rect">
            <a:avLst/>
          </a:prstGeom>
        </p:spPr>
      </p:pic>
      <p:sp>
        <p:nvSpPr>
          <p:cNvPr id="13" name="TextBox 12"/>
          <p:cNvSpPr txBox="1"/>
          <p:nvPr/>
        </p:nvSpPr>
        <p:spPr>
          <a:xfrm>
            <a:off x="152400" y="990600"/>
            <a:ext cx="304800" cy="369332"/>
          </a:xfrm>
          <a:prstGeom prst="rect">
            <a:avLst/>
          </a:prstGeom>
          <a:noFill/>
        </p:spPr>
        <p:txBody>
          <a:bodyPr wrap="squar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Volunteer</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6" name="TextBox 15"/>
          <p:cNvSpPr txBox="1"/>
          <p:nvPr/>
        </p:nvSpPr>
        <p:spPr>
          <a:xfrm>
            <a:off x="1066800" y="1600200"/>
            <a:ext cx="4876800" cy="954107"/>
          </a:xfrm>
          <a:prstGeom prst="rect">
            <a:avLst/>
          </a:prstGeom>
          <a:noFill/>
        </p:spPr>
        <p:txBody>
          <a:bodyPr wrap="square" rtlCol="0">
            <a:spAutoFit/>
          </a:bodyPr>
          <a:lstStyle/>
          <a:p>
            <a:pPr algn="ctr"/>
            <a:r>
              <a:rPr lang="en-US" sz="2800" b="1" dirty="0" smtClean="0">
                <a:latin typeface="Garamond" pitchFamily="18" charset="0"/>
              </a:rPr>
              <a:t>Join the SMP Program,                          Become a Volunteer Today! </a:t>
            </a:r>
            <a:endParaRPr lang="en-US" sz="2800" b="1" dirty="0">
              <a:latin typeface="Garamond" pitchFamily="18" charset="0"/>
            </a:endParaRPr>
          </a:p>
        </p:txBody>
      </p:sp>
      <p:pic>
        <p:nvPicPr>
          <p:cNvPr id="17" name="Picture 16" descr="Capital Region 2.jpg"/>
          <p:cNvPicPr>
            <a:picLocks noChangeAspect="1"/>
          </p:cNvPicPr>
          <p:nvPr/>
        </p:nvPicPr>
        <p:blipFill>
          <a:blip r:embed="rId3" cstate="print"/>
          <a:srcRect t="27451"/>
          <a:stretch>
            <a:fillRect/>
          </a:stretch>
        </p:blipFill>
        <p:spPr>
          <a:xfrm>
            <a:off x="6019800" y="2667000"/>
            <a:ext cx="2590800" cy="1409700"/>
          </a:xfrm>
          <a:prstGeom prst="rect">
            <a:avLst/>
          </a:prstGeom>
          <a:ln>
            <a:noFill/>
          </a:ln>
          <a:effectLst>
            <a:outerShdw blurRad="292100" dist="139700" dir="2700000" algn="tl" rotWithShape="0">
              <a:srgbClr val="333333">
                <a:alpha val="65000"/>
              </a:srgbClr>
            </a:outerShdw>
          </a:effectLst>
        </p:spPr>
      </p:pic>
      <p:pic>
        <p:nvPicPr>
          <p:cNvPr id="18" name="Picture 17" descr="Sarah Jane - Accessing Services.png"/>
          <p:cNvPicPr>
            <a:picLocks noChangeAspect="1"/>
          </p:cNvPicPr>
          <p:nvPr/>
        </p:nvPicPr>
        <p:blipFill>
          <a:blip r:embed="rId4" cstate="print"/>
          <a:stretch>
            <a:fillRect/>
          </a:stretch>
        </p:blipFill>
        <p:spPr>
          <a:xfrm>
            <a:off x="6019800" y="4191000"/>
            <a:ext cx="2590800" cy="1828800"/>
          </a:xfrm>
          <a:prstGeom prst="rect">
            <a:avLst/>
          </a:prstGeom>
          <a:ln>
            <a:noFill/>
          </a:ln>
          <a:effectLst>
            <a:outerShdw blurRad="292100" dist="139700" dir="2700000" algn="tl" rotWithShape="0">
              <a:srgbClr val="333333">
                <a:alpha val="65000"/>
              </a:srgbClr>
            </a:outerShdw>
          </a:effectLst>
        </p:spPr>
      </p:pic>
      <p:grpSp>
        <p:nvGrpSpPr>
          <p:cNvPr id="23" name="Group 22"/>
          <p:cNvGrpSpPr/>
          <p:nvPr/>
        </p:nvGrpSpPr>
        <p:grpSpPr>
          <a:xfrm>
            <a:off x="1066800" y="2667000"/>
            <a:ext cx="4779697" cy="2928778"/>
            <a:chOff x="1066800" y="2209800"/>
            <a:chExt cx="4779697" cy="2928778"/>
          </a:xfrm>
        </p:grpSpPr>
        <p:sp>
          <p:nvSpPr>
            <p:cNvPr id="19" name="Freeform 18"/>
            <p:cNvSpPr/>
            <p:nvPr/>
          </p:nvSpPr>
          <p:spPr>
            <a:xfrm>
              <a:off x="1066800" y="2209800"/>
              <a:ext cx="2341297" cy="1404778"/>
            </a:xfrm>
            <a:custGeom>
              <a:avLst/>
              <a:gdLst>
                <a:gd name="connsiteX0" fmla="*/ 0 w 2341297"/>
                <a:gd name="connsiteY0" fmla="*/ 0 h 1404778"/>
                <a:gd name="connsiteX1" fmla="*/ 2341297 w 2341297"/>
                <a:gd name="connsiteY1" fmla="*/ 0 h 1404778"/>
                <a:gd name="connsiteX2" fmla="*/ 2341297 w 2341297"/>
                <a:gd name="connsiteY2" fmla="*/ 1404778 h 1404778"/>
                <a:gd name="connsiteX3" fmla="*/ 0 w 2341297"/>
                <a:gd name="connsiteY3" fmla="*/ 1404778 h 1404778"/>
                <a:gd name="connsiteX4" fmla="*/ 0 w 2341297"/>
                <a:gd name="connsiteY4" fmla="*/ 0 h 140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97" h="1404778">
                  <a:moveTo>
                    <a:pt x="0" y="0"/>
                  </a:moveTo>
                  <a:lnTo>
                    <a:pt x="2341297" y="0"/>
                  </a:lnTo>
                  <a:lnTo>
                    <a:pt x="2341297" y="1404778"/>
                  </a:lnTo>
                  <a:lnTo>
                    <a:pt x="0" y="1404778"/>
                  </a:lnTo>
                  <a:lnTo>
                    <a:pt x="0" y="0"/>
                  </a:lnTo>
                  <a:close/>
                </a:path>
              </a:pathLst>
            </a:custGeom>
            <a:solidFill>
              <a:srgbClr val="FF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000" b="1" kern="1200" dirty="0">
                  <a:solidFill>
                    <a:srgbClr val="FFFFFF"/>
                  </a:solidFill>
                  <a:latin typeface="Garamond" pitchFamily="18" charset="0"/>
                  <a:cs typeface="Arial" panose="020B0604020202020204" pitchFamily="34" charset="0"/>
                </a:rPr>
                <a:t>Help Medicare </a:t>
              </a:r>
              <a:r>
                <a:rPr lang="en-US" sz="2000" b="1" kern="1200" dirty="0" smtClean="0">
                  <a:solidFill>
                    <a:srgbClr val="FFFFFF"/>
                  </a:solidFill>
                  <a:latin typeface="Garamond" pitchFamily="18" charset="0"/>
                  <a:cs typeface="Arial" panose="020B0604020202020204" pitchFamily="34" charset="0"/>
                </a:rPr>
                <a:t>Beneficiaries </a:t>
              </a:r>
              <a:r>
                <a:rPr lang="en-US" sz="2000" b="1" dirty="0">
                  <a:solidFill>
                    <a:srgbClr val="FFFFFF"/>
                  </a:solidFill>
                  <a:latin typeface="Garamond" pitchFamily="18" charset="0"/>
                  <a:cs typeface="Arial" panose="020B0604020202020204" pitchFamily="34" charset="0"/>
                </a:rPr>
                <a:t>P</a:t>
              </a:r>
              <a:r>
                <a:rPr lang="en-US" sz="2000" b="1" kern="1200" dirty="0" smtClean="0">
                  <a:solidFill>
                    <a:srgbClr val="FFFFFF"/>
                  </a:solidFill>
                  <a:latin typeface="Garamond" pitchFamily="18" charset="0"/>
                  <a:cs typeface="Arial" panose="020B0604020202020204" pitchFamily="34" charset="0"/>
                </a:rPr>
                <a:t>rotect</a:t>
              </a:r>
              <a:r>
                <a:rPr lang="en-US" sz="2000" b="1" kern="1200" dirty="0">
                  <a:solidFill>
                    <a:srgbClr val="FFFFFF"/>
                  </a:solidFill>
                  <a:latin typeface="Garamond" pitchFamily="18" charset="0"/>
                  <a:cs typeface="Arial" panose="020B0604020202020204" pitchFamily="34" charset="0"/>
                </a:rPr>
                <a:t>, </a:t>
              </a:r>
              <a:r>
                <a:rPr lang="en-US" sz="2000" b="1" kern="1200" dirty="0" smtClean="0">
                  <a:solidFill>
                    <a:srgbClr val="FFFFFF"/>
                  </a:solidFill>
                  <a:latin typeface="Garamond" pitchFamily="18" charset="0"/>
                  <a:cs typeface="Arial" panose="020B0604020202020204" pitchFamily="34" charset="0"/>
                </a:rPr>
                <a:t>Detect</a:t>
              </a:r>
              <a:r>
                <a:rPr lang="en-US" sz="2000" b="1" kern="1200" dirty="0">
                  <a:solidFill>
                    <a:srgbClr val="FFFFFF"/>
                  </a:solidFill>
                  <a:latin typeface="Garamond" pitchFamily="18" charset="0"/>
                  <a:cs typeface="Arial" panose="020B0604020202020204" pitchFamily="34" charset="0"/>
                </a:rPr>
                <a:t>, </a:t>
              </a:r>
              <a:r>
                <a:rPr lang="en-US" sz="2000" b="1" kern="1200" dirty="0" smtClean="0">
                  <a:solidFill>
                    <a:srgbClr val="FFFFFF"/>
                  </a:solidFill>
                  <a:latin typeface="Garamond" pitchFamily="18" charset="0"/>
                  <a:cs typeface="Arial" panose="020B0604020202020204" pitchFamily="34" charset="0"/>
                </a:rPr>
                <a:t>        and </a:t>
              </a:r>
              <a:r>
                <a:rPr lang="en-US" sz="2000" b="1" dirty="0">
                  <a:solidFill>
                    <a:srgbClr val="FFFFFF"/>
                  </a:solidFill>
                  <a:latin typeface="Garamond" pitchFamily="18" charset="0"/>
                  <a:cs typeface="Arial" panose="020B0604020202020204" pitchFamily="34" charset="0"/>
                </a:rPr>
                <a:t>R</a:t>
              </a:r>
              <a:r>
                <a:rPr lang="en-US" sz="2000" b="1" kern="1200" dirty="0" smtClean="0">
                  <a:solidFill>
                    <a:srgbClr val="FFFFFF"/>
                  </a:solidFill>
                  <a:latin typeface="Garamond" pitchFamily="18" charset="0"/>
                  <a:cs typeface="Arial" panose="020B0604020202020204" pitchFamily="34" charset="0"/>
                </a:rPr>
                <a:t>eport</a:t>
              </a:r>
              <a:endParaRPr lang="en-US" sz="2000" b="1" kern="1200" dirty="0">
                <a:solidFill>
                  <a:srgbClr val="FFFFFF"/>
                </a:solidFill>
                <a:latin typeface="Garamond" pitchFamily="18" charset="0"/>
                <a:cs typeface="Arial" panose="020B0604020202020204" pitchFamily="34" charset="0"/>
              </a:endParaRPr>
            </a:p>
          </p:txBody>
        </p:sp>
        <p:sp>
          <p:nvSpPr>
            <p:cNvPr id="20" name="Freeform 19"/>
            <p:cNvSpPr/>
            <p:nvPr/>
          </p:nvSpPr>
          <p:spPr>
            <a:xfrm>
              <a:off x="3505200" y="2209800"/>
              <a:ext cx="2341297" cy="1404778"/>
            </a:xfrm>
            <a:custGeom>
              <a:avLst/>
              <a:gdLst>
                <a:gd name="connsiteX0" fmla="*/ 0 w 2341297"/>
                <a:gd name="connsiteY0" fmla="*/ 0 h 1404778"/>
                <a:gd name="connsiteX1" fmla="*/ 2341297 w 2341297"/>
                <a:gd name="connsiteY1" fmla="*/ 0 h 1404778"/>
                <a:gd name="connsiteX2" fmla="*/ 2341297 w 2341297"/>
                <a:gd name="connsiteY2" fmla="*/ 1404778 h 1404778"/>
                <a:gd name="connsiteX3" fmla="*/ 0 w 2341297"/>
                <a:gd name="connsiteY3" fmla="*/ 1404778 h 1404778"/>
                <a:gd name="connsiteX4" fmla="*/ 0 w 2341297"/>
                <a:gd name="connsiteY4" fmla="*/ 0 h 140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97" h="1404778">
                  <a:moveTo>
                    <a:pt x="0" y="0"/>
                  </a:moveTo>
                  <a:lnTo>
                    <a:pt x="2341297" y="0"/>
                  </a:lnTo>
                  <a:lnTo>
                    <a:pt x="2341297" y="1404778"/>
                  </a:lnTo>
                  <a:lnTo>
                    <a:pt x="0" y="1404778"/>
                  </a:lnTo>
                  <a:lnTo>
                    <a:pt x="0" y="0"/>
                  </a:lnTo>
                  <a:close/>
                </a:path>
              </a:pathLst>
            </a:custGeom>
            <a:solidFill>
              <a:srgbClr val="00206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spcBef>
                  <a:spcPct val="0"/>
                </a:spcBef>
                <a:spcAft>
                  <a:spcPts val="600"/>
                </a:spcAft>
              </a:pPr>
              <a:r>
                <a:rPr lang="en-US" sz="2000" b="1" dirty="0" smtClean="0">
                  <a:solidFill>
                    <a:srgbClr val="FFFFFF"/>
                  </a:solidFill>
                  <a:latin typeface="Garamond" pitchFamily="18" charset="0"/>
                  <a:cs typeface="Arial" panose="020B0604020202020204" pitchFamily="34" charset="0"/>
                </a:rPr>
                <a:t>Give </a:t>
              </a:r>
            </a:p>
            <a:p>
              <a:pPr lvl="0" algn="ctr" defTabSz="1022350">
                <a:spcBef>
                  <a:spcPct val="0"/>
                </a:spcBef>
                <a:spcAft>
                  <a:spcPts val="600"/>
                </a:spcAft>
              </a:pPr>
              <a:r>
                <a:rPr lang="en-US" sz="2000" b="1" dirty="0" smtClean="0">
                  <a:solidFill>
                    <a:srgbClr val="FFFFFF"/>
                  </a:solidFill>
                  <a:latin typeface="Garamond" pitchFamily="18" charset="0"/>
                  <a:cs typeface="Arial" panose="020B0604020202020204" pitchFamily="34" charset="0"/>
                </a:rPr>
                <a:t>Presentations</a:t>
              </a:r>
            </a:p>
            <a:p>
              <a:pPr lvl="0" algn="ctr" defTabSz="1022350">
                <a:spcBef>
                  <a:spcPct val="0"/>
                </a:spcBef>
                <a:spcAft>
                  <a:spcPts val="600"/>
                </a:spcAft>
              </a:pPr>
              <a:r>
                <a:rPr lang="en-US" sz="2000" b="1" dirty="0" smtClean="0">
                  <a:solidFill>
                    <a:srgbClr val="FFFFFF"/>
                  </a:solidFill>
                  <a:latin typeface="Garamond" pitchFamily="18" charset="0"/>
                  <a:cs typeface="Arial" panose="020B0604020202020204" pitchFamily="34" charset="0"/>
                </a:rPr>
                <a:t>(like this one!)</a:t>
              </a:r>
              <a:endParaRPr lang="en-US" sz="2000" b="1" dirty="0">
                <a:solidFill>
                  <a:srgbClr val="FFFFFF"/>
                </a:solidFill>
                <a:latin typeface="Garamond" pitchFamily="18" charset="0"/>
                <a:cs typeface="Arial" panose="020B0604020202020204" pitchFamily="34" charset="0"/>
              </a:endParaRPr>
            </a:p>
          </p:txBody>
        </p:sp>
        <p:sp>
          <p:nvSpPr>
            <p:cNvPr id="21" name="Freeform 20"/>
            <p:cNvSpPr/>
            <p:nvPr/>
          </p:nvSpPr>
          <p:spPr>
            <a:xfrm>
              <a:off x="1066800" y="3733800"/>
              <a:ext cx="2341297" cy="1404778"/>
            </a:xfrm>
            <a:custGeom>
              <a:avLst/>
              <a:gdLst>
                <a:gd name="connsiteX0" fmla="*/ 0 w 2341297"/>
                <a:gd name="connsiteY0" fmla="*/ 0 h 1404778"/>
                <a:gd name="connsiteX1" fmla="*/ 2341297 w 2341297"/>
                <a:gd name="connsiteY1" fmla="*/ 0 h 1404778"/>
                <a:gd name="connsiteX2" fmla="*/ 2341297 w 2341297"/>
                <a:gd name="connsiteY2" fmla="*/ 1404778 h 1404778"/>
                <a:gd name="connsiteX3" fmla="*/ 0 w 2341297"/>
                <a:gd name="connsiteY3" fmla="*/ 1404778 h 1404778"/>
                <a:gd name="connsiteX4" fmla="*/ 0 w 2341297"/>
                <a:gd name="connsiteY4" fmla="*/ 0 h 140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97" h="1404778">
                  <a:moveTo>
                    <a:pt x="0" y="0"/>
                  </a:moveTo>
                  <a:lnTo>
                    <a:pt x="2341297" y="0"/>
                  </a:lnTo>
                  <a:lnTo>
                    <a:pt x="2341297" y="1404778"/>
                  </a:lnTo>
                  <a:lnTo>
                    <a:pt x="0" y="1404778"/>
                  </a:lnTo>
                  <a:lnTo>
                    <a:pt x="0" y="0"/>
                  </a:lnTo>
                  <a:close/>
                </a:path>
              </a:pathLst>
            </a:custGeom>
            <a:solidFill>
              <a:srgbClr val="D20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spcBef>
                  <a:spcPct val="0"/>
                </a:spcBef>
                <a:spcAft>
                  <a:spcPts val="600"/>
                </a:spcAft>
              </a:pPr>
              <a:r>
                <a:rPr lang="en-US" sz="2000" b="1" dirty="0" smtClean="0">
                  <a:solidFill>
                    <a:srgbClr val="FFFFFF"/>
                  </a:solidFill>
                  <a:latin typeface="Garamond" pitchFamily="18" charset="0"/>
                  <a:cs typeface="Arial" panose="020B0604020202020204" pitchFamily="34" charset="0"/>
                </a:rPr>
                <a:t>Provide</a:t>
              </a:r>
            </a:p>
            <a:p>
              <a:pPr lvl="0" algn="ctr" defTabSz="1022350">
                <a:spcBef>
                  <a:spcPct val="0"/>
                </a:spcBef>
                <a:spcAft>
                  <a:spcPts val="600"/>
                </a:spcAft>
              </a:pPr>
              <a:r>
                <a:rPr lang="en-US" sz="2000" b="1" dirty="0" smtClean="0">
                  <a:solidFill>
                    <a:srgbClr val="FFFFFF"/>
                  </a:solidFill>
                  <a:latin typeface="Garamond" pitchFamily="18" charset="0"/>
                  <a:cs typeface="Arial" panose="020B0604020202020204" pitchFamily="34" charset="0"/>
                </a:rPr>
                <a:t>One-on-one </a:t>
              </a:r>
            </a:p>
            <a:p>
              <a:pPr lvl="0" algn="ctr" defTabSz="1022350">
                <a:spcBef>
                  <a:spcPct val="0"/>
                </a:spcBef>
                <a:spcAft>
                  <a:spcPts val="600"/>
                </a:spcAft>
              </a:pPr>
              <a:r>
                <a:rPr lang="en-US" sz="2000" b="1" dirty="0" smtClean="0">
                  <a:solidFill>
                    <a:srgbClr val="FFFFFF"/>
                  </a:solidFill>
                  <a:latin typeface="Garamond" pitchFamily="18" charset="0"/>
                  <a:cs typeface="Arial" panose="020B0604020202020204" pitchFamily="34" charset="0"/>
                </a:rPr>
                <a:t>Counseling</a:t>
              </a:r>
              <a:endParaRPr lang="en-US" sz="2000" b="1" dirty="0">
                <a:solidFill>
                  <a:srgbClr val="FFFFFF"/>
                </a:solidFill>
                <a:latin typeface="Garamond" pitchFamily="18" charset="0"/>
                <a:cs typeface="Arial" panose="020B0604020202020204" pitchFamily="34" charset="0"/>
              </a:endParaRPr>
            </a:p>
          </p:txBody>
        </p:sp>
        <p:sp>
          <p:nvSpPr>
            <p:cNvPr id="22" name="Freeform 21"/>
            <p:cNvSpPr/>
            <p:nvPr/>
          </p:nvSpPr>
          <p:spPr>
            <a:xfrm>
              <a:off x="3505200" y="3733800"/>
              <a:ext cx="2341297" cy="1404778"/>
            </a:xfrm>
            <a:custGeom>
              <a:avLst/>
              <a:gdLst>
                <a:gd name="connsiteX0" fmla="*/ 0 w 2341297"/>
                <a:gd name="connsiteY0" fmla="*/ 0 h 1404778"/>
                <a:gd name="connsiteX1" fmla="*/ 2341297 w 2341297"/>
                <a:gd name="connsiteY1" fmla="*/ 0 h 1404778"/>
                <a:gd name="connsiteX2" fmla="*/ 2341297 w 2341297"/>
                <a:gd name="connsiteY2" fmla="*/ 1404778 h 1404778"/>
                <a:gd name="connsiteX3" fmla="*/ 0 w 2341297"/>
                <a:gd name="connsiteY3" fmla="*/ 1404778 h 1404778"/>
                <a:gd name="connsiteX4" fmla="*/ 0 w 2341297"/>
                <a:gd name="connsiteY4" fmla="*/ 0 h 140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97" h="1404778">
                  <a:moveTo>
                    <a:pt x="0" y="0"/>
                  </a:moveTo>
                  <a:lnTo>
                    <a:pt x="2341297" y="0"/>
                  </a:lnTo>
                  <a:lnTo>
                    <a:pt x="2341297" y="1404778"/>
                  </a:lnTo>
                  <a:lnTo>
                    <a:pt x="0" y="1404778"/>
                  </a:lnTo>
                  <a:lnTo>
                    <a:pt x="0" y="0"/>
                  </a:lnTo>
                  <a:close/>
                </a:path>
              </a:pathLst>
            </a:custGeom>
            <a:solidFill>
              <a:srgbClr val="00B05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spcBef>
                  <a:spcPct val="0"/>
                </a:spcBef>
                <a:spcAft>
                  <a:spcPts val="600"/>
                </a:spcAft>
              </a:pPr>
              <a:r>
                <a:rPr lang="en-US" sz="2000" b="1" dirty="0" smtClean="0">
                  <a:solidFill>
                    <a:srgbClr val="FFFFFF"/>
                  </a:solidFill>
                  <a:latin typeface="Garamond" pitchFamily="18" charset="0"/>
                  <a:cs typeface="Arial" panose="020B0604020202020204" pitchFamily="34" charset="0"/>
                </a:rPr>
                <a:t>Perform Administrative Work</a:t>
              </a:r>
              <a:endParaRPr lang="en-US" sz="2000" b="1" dirty="0">
                <a:solidFill>
                  <a:srgbClr val="FFFFFF"/>
                </a:solidFill>
                <a:latin typeface="Garamond" pitchFamily="18" charset="0"/>
                <a:cs typeface="Arial" panose="020B0604020202020204" pitchFamily="34" charset="0"/>
              </a:endParaRPr>
            </a:p>
          </p:txBody>
        </p:sp>
      </p:grpSp>
      <p:sp>
        <p:nvSpPr>
          <p:cNvPr id="24" name="TextBox 23"/>
          <p:cNvSpPr txBox="1"/>
          <p:nvPr/>
        </p:nvSpPr>
        <p:spPr>
          <a:xfrm>
            <a:off x="1066800" y="5657671"/>
            <a:ext cx="4876800" cy="646331"/>
          </a:xfrm>
          <a:prstGeom prst="rect">
            <a:avLst/>
          </a:prstGeom>
          <a:noFill/>
        </p:spPr>
        <p:txBody>
          <a:bodyPr wrap="square" rtlCol="0">
            <a:spAutoFit/>
          </a:bodyPr>
          <a:lstStyle/>
          <a:p>
            <a:pPr algn="ctr"/>
            <a:r>
              <a:rPr lang="en-US" sz="3600" b="1" dirty="0" smtClean="0">
                <a:latin typeface="Garamond" pitchFamily="18" charset="0"/>
              </a:rPr>
              <a:t>Call 800-333-4374</a:t>
            </a:r>
            <a:endParaRPr lang="en-US" sz="3600" b="1" dirty="0">
              <a:latin typeface="Garamond" pitchFamily="18" charset="0"/>
            </a:endParaRPr>
          </a:p>
        </p:txBody>
      </p:sp>
      <p:pic>
        <p:nvPicPr>
          <p:cNvPr id="15" name="Picture 14" descr="SMP New York logo 7-23-18.jpg"/>
          <p:cNvPicPr>
            <a:picLocks noChangeAspect="1"/>
          </p:cNvPicPr>
          <p:nvPr/>
        </p:nvPicPr>
        <p:blipFill>
          <a:blip r:embed="rId5" cstate="print"/>
          <a:stretch>
            <a:fillRect/>
          </a:stretch>
        </p:blipFill>
        <p:spPr>
          <a:xfrm>
            <a:off x="5715000" y="1524000"/>
            <a:ext cx="1447800" cy="875044"/>
          </a:xfrm>
          <a:prstGeom prst="rect">
            <a:avLst/>
          </a:prstGeom>
        </p:spPr>
      </p:pic>
      <p:sp>
        <p:nvSpPr>
          <p:cNvPr id="27" name="TextBox 26"/>
          <p:cNvSpPr txBox="1"/>
          <p:nvPr/>
        </p:nvSpPr>
        <p:spPr>
          <a:xfrm>
            <a:off x="0" y="990600"/>
            <a:ext cx="457200" cy="369332"/>
          </a:xfrm>
          <a:prstGeom prst="rect">
            <a:avLst/>
          </a:prstGeom>
          <a:noFill/>
        </p:spPr>
        <p:txBody>
          <a:bodyPr wrap="square" rtlCol="0">
            <a:spAutoFit/>
          </a:bodyPr>
          <a:lstStyle/>
          <a:p>
            <a:r>
              <a:rPr lang="en-US" dirty="0" smtClean="0"/>
              <a:t>20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Contact  Us</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0" name="Rectangle 9"/>
          <p:cNvSpPr/>
          <p:nvPr/>
        </p:nvSpPr>
        <p:spPr>
          <a:xfrm>
            <a:off x="914400" y="2590800"/>
            <a:ext cx="7010400" cy="2585323"/>
          </a:xfrm>
          <a:prstGeom prst="rect">
            <a:avLst/>
          </a:prstGeom>
        </p:spPr>
        <p:txBody>
          <a:bodyPr wrap="square">
            <a:spAutoFit/>
          </a:bodyPr>
          <a:lstStyle/>
          <a:p>
            <a:pPr algn="ctr">
              <a:spcBef>
                <a:spcPts val="1200"/>
              </a:spcBef>
              <a:buClr>
                <a:schemeClr val="bg1"/>
              </a:buClr>
              <a:buSzPct val="70000"/>
            </a:pPr>
            <a:r>
              <a:rPr lang="en-US" altLang="en-US" sz="2400" b="1" dirty="0" smtClean="0">
                <a:latin typeface="Garamond" pitchFamily="18" charset="0"/>
                <a:cs typeface="Arial" charset="0"/>
              </a:rPr>
              <a:t>Visit us online: (</a:t>
            </a:r>
            <a:r>
              <a:rPr lang="en-US" altLang="en-US" sz="2400" b="1" dirty="0" smtClean="0">
                <a:latin typeface="Garamond" pitchFamily="18" charset="0"/>
                <a:cs typeface="Arial" charset="0"/>
                <a:hlinkClick r:id="rId2"/>
              </a:rPr>
              <a:t>www.nysenior.org</a:t>
            </a:r>
            <a:r>
              <a:rPr lang="en-US" altLang="en-US" sz="2400" b="1" dirty="0" smtClean="0">
                <a:latin typeface="Garamond" pitchFamily="18" charset="0"/>
                <a:cs typeface="Arial" charset="0"/>
              </a:rPr>
              <a:t>)</a:t>
            </a:r>
          </a:p>
          <a:p>
            <a:pPr marL="457200" indent="-457200" algn="ctr">
              <a:buSzPct val="70000"/>
            </a:pPr>
            <a:r>
              <a:rPr lang="en-US" altLang="en-US" sz="2000" i="1" dirty="0" smtClean="0">
                <a:solidFill>
                  <a:srgbClr val="FF0000"/>
                </a:solidFill>
                <a:cs typeface="Arial" charset="0"/>
              </a:rPr>
              <a:t>For more information</a:t>
            </a:r>
          </a:p>
          <a:p>
            <a:pPr marL="457200" indent="-457200" algn="ctr">
              <a:buSzPct val="70000"/>
            </a:pPr>
            <a:endParaRPr lang="en-US" altLang="en-US" sz="2400" b="1" dirty="0" smtClean="0">
              <a:latin typeface="Garamond" pitchFamily="18" charset="0"/>
              <a:cs typeface="Arial" charset="0"/>
            </a:endParaRPr>
          </a:p>
          <a:p>
            <a:pPr marL="457200" indent="-457200" algn="ctr">
              <a:buSzPct val="70000"/>
            </a:pPr>
            <a:r>
              <a:rPr lang="en-US" altLang="en-US" sz="2400" b="1" dirty="0" smtClean="0">
                <a:latin typeface="Garamond" pitchFamily="18" charset="0"/>
                <a:cs typeface="Arial" charset="0"/>
              </a:rPr>
              <a:t>Call Toll-free: (800-333-4374)</a:t>
            </a:r>
          </a:p>
          <a:p>
            <a:pPr marL="457200" indent="-457200" algn="ctr">
              <a:spcAft>
                <a:spcPts val="600"/>
              </a:spcAft>
              <a:buSzPct val="70000"/>
            </a:pPr>
            <a:r>
              <a:rPr lang="en-US" altLang="en-US" sz="2000" i="1" dirty="0" smtClean="0">
                <a:solidFill>
                  <a:srgbClr val="FF0000"/>
                </a:solidFill>
                <a:cs typeface="Arial" charset="0"/>
              </a:rPr>
              <a:t>To report suspected fraud/abuse</a:t>
            </a:r>
          </a:p>
          <a:p>
            <a:pPr marL="457200" indent="-457200" algn="ctr">
              <a:spcAft>
                <a:spcPts val="600"/>
              </a:spcAft>
              <a:buSzPct val="70000"/>
            </a:pPr>
            <a:r>
              <a:rPr lang="en-US" altLang="en-US" sz="2000" i="1" dirty="0" smtClean="0">
                <a:solidFill>
                  <a:srgbClr val="FF0000"/>
                </a:solidFill>
                <a:cs typeface="Arial" charset="0"/>
              </a:rPr>
              <a:t>For training, speakers, and/or materials</a:t>
            </a:r>
          </a:p>
          <a:p>
            <a:pPr marL="457200" indent="-457200" algn="ctr">
              <a:spcAft>
                <a:spcPts val="600"/>
              </a:spcAft>
              <a:buSzPct val="70000"/>
            </a:pPr>
            <a:r>
              <a:rPr lang="en-US" altLang="en-US" sz="2000" i="1" dirty="0" smtClean="0">
                <a:solidFill>
                  <a:srgbClr val="FF0000"/>
                </a:solidFill>
                <a:cs typeface="Arial" charset="0"/>
              </a:rPr>
              <a:t>To volunteer with the SMP program</a:t>
            </a:r>
            <a:endParaRPr lang="en-US" altLang="en-US" sz="2000" i="1" dirty="0">
              <a:solidFill>
                <a:srgbClr val="FF0000"/>
              </a:solidFill>
              <a:cs typeface="Arial" charset="0"/>
            </a:endParaRPr>
          </a:p>
        </p:txBody>
      </p:sp>
      <p:sp>
        <p:nvSpPr>
          <p:cNvPr id="11" name="TextBox 10"/>
          <p:cNvSpPr txBox="1"/>
          <p:nvPr/>
        </p:nvSpPr>
        <p:spPr>
          <a:xfrm>
            <a:off x="914400" y="1371600"/>
            <a:ext cx="7772400" cy="954107"/>
          </a:xfrm>
          <a:prstGeom prst="rect">
            <a:avLst/>
          </a:prstGeom>
          <a:noFill/>
        </p:spPr>
        <p:txBody>
          <a:bodyPr wrap="square" rtlCol="0">
            <a:spAutoFit/>
          </a:bodyPr>
          <a:lstStyle/>
          <a:p>
            <a:pPr algn="ctr"/>
            <a:r>
              <a:rPr lang="en-US" altLang="en-US" sz="2800" b="1" dirty="0" smtClean="0">
                <a:latin typeface="Garamond" pitchFamily="18" charset="0"/>
              </a:rPr>
              <a:t>Contact your State SMP:                                    </a:t>
            </a:r>
            <a:r>
              <a:rPr lang="en-US" altLang="en-US" sz="2800" b="1" u="sng" dirty="0" smtClean="0">
                <a:latin typeface="Garamond" pitchFamily="18" charset="0"/>
              </a:rPr>
              <a:t>New York StateWide Senior Action Council</a:t>
            </a:r>
            <a:endParaRPr lang="en-US" sz="2800" b="1" u="sng" dirty="0">
              <a:latin typeface="Garamond" pitchFamily="18" charset="0"/>
            </a:endParaRPr>
          </a:p>
        </p:txBody>
      </p:sp>
      <p:pic>
        <p:nvPicPr>
          <p:cNvPr id="12" name="Picture 11" descr="SMP New York logo 7-23-18.jpg"/>
          <p:cNvPicPr>
            <a:picLocks noChangeAspect="1"/>
          </p:cNvPicPr>
          <p:nvPr/>
        </p:nvPicPr>
        <p:blipFill>
          <a:blip r:embed="rId3" cstate="print"/>
          <a:stretch>
            <a:fillRect/>
          </a:stretch>
        </p:blipFill>
        <p:spPr>
          <a:xfrm>
            <a:off x="7315200" y="5715000"/>
            <a:ext cx="1449878" cy="876300"/>
          </a:xfrm>
          <a:prstGeom prst="rect">
            <a:avLst/>
          </a:prstGeom>
        </p:spPr>
      </p:pic>
      <p:pic>
        <p:nvPicPr>
          <p:cNvPr id="14" name="Picture 13" descr="statewidefulllogo.png"/>
          <p:cNvPicPr>
            <a:picLocks noChangeAspect="1"/>
          </p:cNvPicPr>
          <p:nvPr/>
        </p:nvPicPr>
        <p:blipFill>
          <a:blip r:embed="rId4" cstate="print"/>
          <a:srcRect b="13173"/>
          <a:stretch>
            <a:fillRect/>
          </a:stretch>
        </p:blipFill>
        <p:spPr>
          <a:xfrm>
            <a:off x="3886200" y="5867400"/>
            <a:ext cx="3393822" cy="762000"/>
          </a:xfrm>
          <a:prstGeom prst="rect">
            <a:avLst/>
          </a:prstGeom>
        </p:spPr>
      </p:pic>
      <p:sp>
        <p:nvSpPr>
          <p:cNvPr id="16" name="TextBox 15"/>
          <p:cNvSpPr txBox="1"/>
          <p:nvPr/>
        </p:nvSpPr>
        <p:spPr>
          <a:xfrm>
            <a:off x="0" y="990600"/>
            <a:ext cx="457200" cy="369332"/>
          </a:xfrm>
          <a:prstGeom prst="rect">
            <a:avLst/>
          </a:prstGeom>
          <a:noFill/>
        </p:spPr>
        <p:txBody>
          <a:bodyPr wrap="square" rtlCol="0">
            <a:spAutoFit/>
          </a:bodyPr>
          <a:lstStyle/>
          <a:p>
            <a:r>
              <a:rPr lang="en-US" dirty="0" smtClean="0"/>
              <a:t>21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Questions</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pic>
        <p:nvPicPr>
          <p:cNvPr id="55298" name="Picture 2" descr="C:\Users\Joan\Desktop\Documents\StateWide 2018\SMP\Image files\question.png"/>
          <p:cNvPicPr>
            <a:picLocks noChangeAspect="1" noChangeArrowheads="1"/>
          </p:cNvPicPr>
          <p:nvPr/>
        </p:nvPicPr>
        <p:blipFill>
          <a:blip r:embed="rId3" cstate="print"/>
          <a:srcRect/>
          <a:stretch>
            <a:fillRect/>
          </a:stretch>
        </p:blipFill>
        <p:spPr bwMode="auto">
          <a:xfrm>
            <a:off x="3352800" y="1524000"/>
            <a:ext cx="2514600" cy="2514600"/>
          </a:xfrm>
          <a:prstGeom prst="rect">
            <a:avLst/>
          </a:prstGeom>
          <a:noFill/>
        </p:spPr>
      </p:pic>
      <p:sp>
        <p:nvSpPr>
          <p:cNvPr id="14" name="TextBox 13"/>
          <p:cNvSpPr txBox="1"/>
          <p:nvPr/>
        </p:nvSpPr>
        <p:spPr>
          <a:xfrm>
            <a:off x="2667000" y="4191000"/>
            <a:ext cx="4114800" cy="646331"/>
          </a:xfrm>
          <a:prstGeom prst="rect">
            <a:avLst/>
          </a:prstGeom>
          <a:noFill/>
        </p:spPr>
        <p:txBody>
          <a:bodyPr wrap="square" rtlCol="0">
            <a:spAutoFit/>
          </a:bodyPr>
          <a:lstStyle/>
          <a:p>
            <a:pPr algn="ctr"/>
            <a:r>
              <a:rPr lang="en-US" sz="3600" b="1" dirty="0" smtClean="0"/>
              <a:t>Any Questions?</a:t>
            </a:r>
            <a:endParaRPr lang="en-US" sz="3600" b="1" dirty="0"/>
          </a:p>
        </p:txBody>
      </p:sp>
      <p:pic>
        <p:nvPicPr>
          <p:cNvPr id="8" name="Picture 7" descr="SMP New York logo 7-23-18.jpg"/>
          <p:cNvPicPr>
            <a:picLocks noChangeAspect="1"/>
          </p:cNvPicPr>
          <p:nvPr/>
        </p:nvPicPr>
        <p:blipFill>
          <a:blip r:embed="rId4" cstate="print"/>
          <a:stretch>
            <a:fillRect/>
          </a:stretch>
        </p:blipFill>
        <p:spPr>
          <a:xfrm>
            <a:off x="7315200" y="5715000"/>
            <a:ext cx="1449878" cy="876300"/>
          </a:xfrm>
          <a:prstGeom prst="rect">
            <a:avLst/>
          </a:prstGeom>
        </p:spPr>
      </p:pic>
      <p:pic>
        <p:nvPicPr>
          <p:cNvPr id="10" name="Picture 9" descr="statewidefulllogo.png"/>
          <p:cNvPicPr>
            <a:picLocks noChangeAspect="1"/>
          </p:cNvPicPr>
          <p:nvPr/>
        </p:nvPicPr>
        <p:blipFill>
          <a:blip r:embed="rId5" cstate="print"/>
          <a:srcRect b="13173"/>
          <a:stretch>
            <a:fillRect/>
          </a:stretch>
        </p:blipFill>
        <p:spPr>
          <a:xfrm>
            <a:off x="3886200" y="5867400"/>
            <a:ext cx="3393822" cy="762000"/>
          </a:xfrm>
          <a:prstGeom prst="rect">
            <a:avLst/>
          </a:prstGeom>
        </p:spPr>
      </p:pic>
      <p:sp>
        <p:nvSpPr>
          <p:cNvPr id="15" name="TextBox 14"/>
          <p:cNvSpPr txBox="1"/>
          <p:nvPr/>
        </p:nvSpPr>
        <p:spPr>
          <a:xfrm>
            <a:off x="0" y="990600"/>
            <a:ext cx="457200" cy="369332"/>
          </a:xfrm>
          <a:prstGeom prst="rect">
            <a:avLst/>
          </a:prstGeom>
          <a:noFill/>
        </p:spPr>
        <p:txBody>
          <a:bodyPr wrap="square" rtlCol="0">
            <a:spAutoFit/>
          </a:bodyPr>
          <a:lstStyle/>
          <a:p>
            <a:r>
              <a:rPr lang="en-US" dirty="0" smtClean="0"/>
              <a:t>22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pic>
        <p:nvPicPr>
          <p:cNvPr id="8" name="Picture 7" descr="SMP New York logo 7-23-18.jpg"/>
          <p:cNvPicPr>
            <a:picLocks noChangeAspect="1"/>
          </p:cNvPicPr>
          <p:nvPr/>
        </p:nvPicPr>
        <p:blipFill>
          <a:blip r:embed="rId3" cstate="print"/>
          <a:stretch>
            <a:fillRect/>
          </a:stretch>
        </p:blipFill>
        <p:spPr>
          <a:xfrm>
            <a:off x="5486400" y="3886200"/>
            <a:ext cx="1905000" cy="1151374"/>
          </a:xfrm>
          <a:prstGeom prst="rect">
            <a:avLst/>
          </a:prstGeom>
        </p:spPr>
      </p:pic>
      <p:pic>
        <p:nvPicPr>
          <p:cNvPr id="10" name="Picture 9" descr="statewidefulllogo.png"/>
          <p:cNvPicPr>
            <a:picLocks noChangeAspect="1"/>
          </p:cNvPicPr>
          <p:nvPr/>
        </p:nvPicPr>
        <p:blipFill>
          <a:blip r:embed="rId4" cstate="print"/>
          <a:srcRect b="13173"/>
          <a:stretch>
            <a:fillRect/>
          </a:stretch>
        </p:blipFill>
        <p:spPr>
          <a:xfrm>
            <a:off x="1828800" y="4267200"/>
            <a:ext cx="3393822" cy="762000"/>
          </a:xfrm>
          <a:prstGeom prst="rect">
            <a:avLst/>
          </a:prstGeom>
        </p:spPr>
      </p:pic>
      <p:sp>
        <p:nvSpPr>
          <p:cNvPr id="11" name="Rectangle 10"/>
          <p:cNvSpPr/>
          <p:nvPr/>
        </p:nvSpPr>
        <p:spPr>
          <a:xfrm>
            <a:off x="609600" y="5181600"/>
            <a:ext cx="8077200" cy="1413079"/>
          </a:xfrm>
          <a:prstGeom prst="rect">
            <a:avLst/>
          </a:prstGeom>
        </p:spPr>
        <p:txBody>
          <a:bodyPr wrap="square">
            <a:spAutoFit/>
          </a:bodyPr>
          <a:lstStyle/>
          <a:p>
            <a:pPr algn="ctr">
              <a:lnSpc>
                <a:spcPct val="125000"/>
              </a:lnSpc>
              <a:spcAft>
                <a:spcPts val="600"/>
              </a:spcAft>
            </a:pPr>
            <a:r>
              <a:rPr lang="en-US" sz="1400" dirty="0" smtClean="0"/>
              <a:t>This project was supported, in part by grant number 90MPPG0010-01-00,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endParaRPr lang="en-US" sz="1400" dirty="0"/>
          </a:p>
        </p:txBody>
      </p:sp>
      <p:pic>
        <p:nvPicPr>
          <p:cNvPr id="2050" name="Picture 2" descr="C:\Users\Joan\Desktop\Documents\StateWide 2018\SMP\National_Thank_You_Day.png"/>
          <p:cNvPicPr>
            <a:picLocks noChangeAspect="1" noChangeArrowheads="1"/>
          </p:cNvPicPr>
          <p:nvPr/>
        </p:nvPicPr>
        <p:blipFill>
          <a:blip r:embed="rId5" cstate="print"/>
          <a:srcRect/>
          <a:stretch>
            <a:fillRect/>
          </a:stretch>
        </p:blipFill>
        <p:spPr bwMode="auto">
          <a:xfrm>
            <a:off x="2362200" y="1828800"/>
            <a:ext cx="4680857" cy="2047875"/>
          </a:xfrm>
          <a:prstGeom prst="rect">
            <a:avLst/>
          </a:prstGeom>
          <a:noFill/>
        </p:spPr>
      </p:pic>
      <p:sp>
        <p:nvSpPr>
          <p:cNvPr id="16" name="TextBox 15"/>
          <p:cNvSpPr txBox="1"/>
          <p:nvPr/>
        </p:nvSpPr>
        <p:spPr>
          <a:xfrm>
            <a:off x="0" y="990600"/>
            <a:ext cx="457200" cy="369332"/>
          </a:xfrm>
          <a:prstGeom prst="rect">
            <a:avLst/>
          </a:prstGeom>
          <a:noFill/>
        </p:spPr>
        <p:txBody>
          <a:bodyPr wrap="square" rtlCol="0">
            <a:spAutoFit/>
          </a:bodyPr>
          <a:lstStyle/>
          <a:p>
            <a:r>
              <a:rPr lang="en-US" dirty="0" smtClean="0"/>
              <a:t>23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latin typeface="Garamond" pitchFamily="18" charset="0"/>
                <a:ea typeface="+mj-ea"/>
                <a:cs typeface="+mj-cs"/>
              </a:rPr>
              <a:t>StateWide Programs</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0" name="Content Placeholder 2"/>
          <p:cNvSpPr txBox="1">
            <a:spLocks/>
          </p:cNvSpPr>
          <p:nvPr/>
        </p:nvSpPr>
        <p:spPr>
          <a:xfrm>
            <a:off x="990600" y="1447800"/>
            <a:ext cx="7848600" cy="4267200"/>
          </a:xfrm>
          <a:prstGeom prst="rect">
            <a:avLst/>
          </a:prstGeom>
        </p:spPr>
        <p:txBody>
          <a:bodyPr>
            <a:normAutofit/>
          </a:bodyPr>
          <a:lstStyle/>
          <a:p>
            <a:pPr marL="320040" marR="0" lvl="0" indent="-320040" algn="l" defTabSz="914400" rtl="0" eaLnBrk="1" fontAlgn="auto" latinLnBrk="0" hangingPunct="1">
              <a:lnSpc>
                <a:spcPct val="100000"/>
              </a:lnSpc>
              <a:spcBef>
                <a:spcPts val="700"/>
              </a:spcBef>
              <a:spcAft>
                <a:spcPts val="0"/>
              </a:spcAft>
              <a:buClr>
                <a:schemeClr val="tx2"/>
              </a:buClr>
              <a:buSzPct val="60000"/>
              <a:buFont typeface="Wingdings" pitchFamily="2" charset="2"/>
              <a:buNone/>
              <a:tabLst/>
              <a:defRPr/>
            </a:pPr>
            <a:endParaRPr kumimoji="0" lang="en-US" sz="2600" b="0" i="0" u="none" strike="noStrike" kern="1200" cap="none" spc="0" normalizeH="0" baseline="0" noProof="0" dirty="0">
              <a:ln>
                <a:noFill/>
              </a:ln>
              <a:solidFill>
                <a:schemeClr val="tx1"/>
              </a:solidFill>
              <a:effectLst/>
              <a:uLnTx/>
              <a:uFillTx/>
              <a:latin typeface="Garamond" pitchFamily="18" charset="0"/>
              <a:cs typeface="Arial" charset="0"/>
            </a:endParaRPr>
          </a:p>
        </p:txBody>
      </p:sp>
      <p:sp>
        <p:nvSpPr>
          <p:cNvPr id="1032"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990600" y="1447800"/>
            <a:ext cx="4953000" cy="3768211"/>
          </a:xfrm>
          <a:prstGeom prst="rect">
            <a:avLst/>
          </a:prstGeom>
        </p:spPr>
        <p:txBody>
          <a:bodyPr wrap="square">
            <a:spAutoFit/>
          </a:bodyPr>
          <a:lstStyle/>
          <a:p>
            <a:pPr>
              <a:lnSpc>
                <a:spcPct val="114000"/>
              </a:lnSpc>
              <a:spcAft>
                <a:spcPts val="600"/>
              </a:spcAft>
            </a:pPr>
            <a:r>
              <a:rPr lang="en-US" sz="2400" b="1" u="sng" dirty="0" smtClean="0">
                <a:latin typeface="Garamond" pitchFamily="18" charset="0"/>
              </a:rPr>
              <a:t>Patient’s </a:t>
            </a:r>
            <a:r>
              <a:rPr lang="en-US" sz="2400" b="1" u="sng" dirty="0">
                <a:latin typeface="Garamond" pitchFamily="18" charset="0"/>
              </a:rPr>
              <a:t>Rights Helpline</a:t>
            </a:r>
            <a:r>
              <a:rPr lang="en-US" sz="2400" dirty="0">
                <a:latin typeface="Garamond" pitchFamily="18" charset="0"/>
              </a:rPr>
              <a:t> </a:t>
            </a:r>
            <a:endParaRPr lang="en-US" sz="2400" dirty="0" smtClean="0">
              <a:latin typeface="Garamond" pitchFamily="18" charset="0"/>
            </a:endParaRPr>
          </a:p>
          <a:p>
            <a:pPr marL="285750" indent="-285750">
              <a:lnSpc>
                <a:spcPct val="114000"/>
              </a:lnSpc>
              <a:spcAft>
                <a:spcPts val="600"/>
              </a:spcAft>
              <a:buSzPct val="70000"/>
              <a:buFont typeface="Wingdings 2" pitchFamily="18" charset="2"/>
              <a:buChar char="ö"/>
            </a:pPr>
            <a:r>
              <a:rPr lang="en-US" sz="2400" dirty="0" smtClean="0">
                <a:latin typeface="Garamond" pitchFamily="18" charset="0"/>
              </a:rPr>
              <a:t>Toll </a:t>
            </a:r>
            <a:r>
              <a:rPr lang="en-US" sz="2400" dirty="0">
                <a:latin typeface="Garamond" pitchFamily="18" charset="0"/>
              </a:rPr>
              <a:t>free number to assist hospitalized and institutionalized patients and their families with </a:t>
            </a:r>
            <a:r>
              <a:rPr lang="en-US" sz="2400" dirty="0" smtClean="0">
                <a:latin typeface="Garamond" pitchFamily="18" charset="0"/>
              </a:rPr>
              <a:t>     their </a:t>
            </a:r>
            <a:r>
              <a:rPr lang="en-US" sz="2400" dirty="0">
                <a:latin typeface="Garamond" pitchFamily="18" charset="0"/>
              </a:rPr>
              <a:t>rights.</a:t>
            </a:r>
          </a:p>
          <a:p>
            <a:pPr>
              <a:lnSpc>
                <a:spcPct val="114000"/>
              </a:lnSpc>
              <a:spcAft>
                <a:spcPts val="600"/>
              </a:spcAft>
            </a:pPr>
            <a:endParaRPr lang="en-US" sz="2400" dirty="0">
              <a:latin typeface="Garamond" pitchFamily="18" charset="0"/>
            </a:endParaRPr>
          </a:p>
          <a:p>
            <a:pPr>
              <a:lnSpc>
                <a:spcPct val="114000"/>
              </a:lnSpc>
              <a:spcAft>
                <a:spcPts val="600"/>
              </a:spcAft>
            </a:pPr>
            <a:endParaRPr lang="en-US" sz="2400" b="1" u="sng" dirty="0">
              <a:latin typeface="Garamond" pitchFamily="18" charset="0"/>
            </a:endParaRPr>
          </a:p>
          <a:p>
            <a:pPr>
              <a:lnSpc>
                <a:spcPct val="114000"/>
              </a:lnSpc>
              <a:spcAft>
                <a:spcPts val="600"/>
              </a:spcAft>
            </a:pPr>
            <a:endParaRPr lang="en-US" sz="2400" b="1" u="sng" dirty="0">
              <a:latin typeface="Garamond" pitchFamily="18" charset="0"/>
            </a:endParaRPr>
          </a:p>
        </p:txBody>
      </p:sp>
      <p:pic>
        <p:nvPicPr>
          <p:cNvPr id="17" name="Picture 2" descr="C:\Users\Joan\Pictures\phonecard.jpg"/>
          <p:cNvPicPr>
            <a:picLocks noChangeAspect="1" noChangeArrowheads="1"/>
          </p:cNvPicPr>
          <p:nvPr/>
        </p:nvPicPr>
        <p:blipFill>
          <a:blip r:embed="rId3" cstate="print"/>
          <a:srcRect/>
          <a:stretch>
            <a:fillRect/>
          </a:stretch>
        </p:blipFill>
        <p:spPr bwMode="auto">
          <a:xfrm>
            <a:off x="5715000" y="1600200"/>
            <a:ext cx="3024092" cy="17526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1066800" y="4038600"/>
            <a:ext cx="7924800" cy="1995162"/>
          </a:xfrm>
          <a:prstGeom prst="rect">
            <a:avLst/>
          </a:prstGeom>
          <a:noFill/>
        </p:spPr>
        <p:txBody>
          <a:bodyPr wrap="square" rtlCol="0">
            <a:spAutoFit/>
          </a:bodyPr>
          <a:lstStyle/>
          <a:p>
            <a:pPr>
              <a:lnSpc>
                <a:spcPct val="105000"/>
              </a:lnSpc>
              <a:spcAft>
                <a:spcPts val="600"/>
              </a:spcAft>
            </a:pPr>
            <a:r>
              <a:rPr lang="en-US" sz="2300" b="1" u="sng" dirty="0">
                <a:latin typeface="Garamond" pitchFamily="18" charset="0"/>
              </a:rPr>
              <a:t>MCCAP (Managed Care Counseling </a:t>
            </a:r>
            <a:r>
              <a:rPr lang="en-US" sz="2300" b="1" u="sng" dirty="0" smtClean="0">
                <a:latin typeface="Garamond" pitchFamily="18" charset="0"/>
              </a:rPr>
              <a:t>&amp; Assistance Program)</a:t>
            </a:r>
            <a:endParaRPr lang="en-US" sz="2300" b="1" dirty="0">
              <a:latin typeface="Garamond" pitchFamily="18" charset="0"/>
            </a:endParaRPr>
          </a:p>
          <a:p>
            <a:pPr marL="457200" indent="-457200">
              <a:lnSpc>
                <a:spcPct val="105000"/>
              </a:lnSpc>
              <a:buSzPct val="70000"/>
              <a:buFont typeface="Wingdings 2" pitchFamily="18" charset="2"/>
              <a:buChar char="ö"/>
            </a:pPr>
            <a:r>
              <a:rPr lang="en-US" sz="2400" dirty="0" smtClean="0">
                <a:latin typeface="Garamond" pitchFamily="18" charset="0"/>
              </a:rPr>
              <a:t>To </a:t>
            </a:r>
            <a:r>
              <a:rPr lang="en-US" sz="2400" dirty="0">
                <a:latin typeface="Garamond" pitchFamily="18" charset="0"/>
              </a:rPr>
              <a:t>inform, educate and assist seniors and their families in making the best and most informed decisions regarding </a:t>
            </a:r>
            <a:r>
              <a:rPr lang="en-US" sz="2400" dirty="0" smtClean="0">
                <a:latin typeface="Garamond" pitchFamily="18" charset="0"/>
              </a:rPr>
              <a:t>   their </a:t>
            </a:r>
            <a:r>
              <a:rPr lang="en-US" sz="2400" dirty="0">
                <a:latin typeface="Garamond" pitchFamily="18" charset="0"/>
              </a:rPr>
              <a:t>healthcare in NYS.</a:t>
            </a:r>
            <a:endParaRPr lang="en-US" sz="2400" b="1" u="sng" dirty="0">
              <a:latin typeface="Garamond" pitchFamily="18" charset="0"/>
            </a:endParaRPr>
          </a:p>
          <a:p>
            <a:pPr>
              <a:lnSpc>
                <a:spcPct val="105000"/>
              </a:lnSpc>
            </a:pPr>
            <a:endParaRPr lang="en-US" dirty="0"/>
          </a:p>
        </p:txBody>
      </p:sp>
      <p:pic>
        <p:nvPicPr>
          <p:cNvPr id="11" name="Picture 10" descr="SMP New York logo 7-23-18.jpg"/>
          <p:cNvPicPr>
            <a:picLocks noChangeAspect="1"/>
          </p:cNvPicPr>
          <p:nvPr/>
        </p:nvPicPr>
        <p:blipFill>
          <a:blip r:embed="rId4" cstate="print"/>
          <a:stretch>
            <a:fillRect/>
          </a:stretch>
        </p:blipFill>
        <p:spPr>
          <a:xfrm>
            <a:off x="7315200" y="5715000"/>
            <a:ext cx="1449878" cy="876300"/>
          </a:xfrm>
          <a:prstGeom prst="rect">
            <a:avLst/>
          </a:prstGeom>
        </p:spPr>
      </p:pic>
      <p:pic>
        <p:nvPicPr>
          <p:cNvPr id="12" name="Picture 11" descr="statewidefulllogo.png"/>
          <p:cNvPicPr>
            <a:picLocks noChangeAspect="1"/>
          </p:cNvPicPr>
          <p:nvPr/>
        </p:nvPicPr>
        <p:blipFill>
          <a:blip r:embed="rId5" cstate="print"/>
          <a:srcRect b="13173"/>
          <a:stretch>
            <a:fillRect/>
          </a:stretch>
        </p:blipFill>
        <p:spPr>
          <a:xfrm>
            <a:off x="3886200" y="5867400"/>
            <a:ext cx="3393822" cy="762000"/>
          </a:xfrm>
          <a:prstGeom prst="rect">
            <a:avLst/>
          </a:prstGeom>
        </p:spPr>
      </p:pic>
      <p:sp>
        <p:nvSpPr>
          <p:cNvPr id="15" name="TextBox 14"/>
          <p:cNvSpPr txBox="1"/>
          <p:nvPr/>
        </p:nvSpPr>
        <p:spPr>
          <a:xfrm>
            <a:off x="152400" y="990600"/>
            <a:ext cx="304800" cy="369332"/>
          </a:xfrm>
          <a:prstGeom prst="rect">
            <a:avLst/>
          </a:prstGeom>
          <a:noFill/>
        </p:spPr>
        <p:txBody>
          <a:bodyPr wrap="squar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001000" y="6233160"/>
            <a:ext cx="838200" cy="320040"/>
          </a:xfrm>
          <a:prstGeom prst="rect">
            <a:avLst/>
          </a:prstGeom>
        </p:spPr>
        <p:txBody>
          <a:bodyPr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4F9E6-8BD1-4849-86DE-3CD23B63DC4B}" type="slidenum">
              <a:rPr kumimoji="0" lang="en-US" sz="1400" b="0" i="0" u="none" strike="noStrike" kern="1200" cap="none" spc="0" normalizeH="0" baseline="0" noProof="0" smtClean="0">
                <a:ln>
                  <a:noFill/>
                </a:ln>
                <a:solidFill>
                  <a:schemeClr val="bg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chemeClr val="bg2"/>
              </a:solidFill>
              <a:effectLst/>
              <a:uLnTx/>
              <a:uFillTx/>
              <a:latin typeface="+mn-lt"/>
              <a:ea typeface="+mn-ea"/>
              <a:cs typeface="+mn-cs"/>
            </a:endParaRPr>
          </a:p>
        </p:txBody>
      </p:sp>
      <p:sp>
        <p:nvSpPr>
          <p:cNvPr id="5" name="Rectangle 4"/>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Programs</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7" name="Rectangle 6"/>
          <p:cNvSpPr/>
          <p:nvPr/>
        </p:nvSpPr>
        <p:spPr>
          <a:xfrm>
            <a:off x="914400" y="1371600"/>
            <a:ext cx="8001000" cy="3579441"/>
          </a:xfrm>
          <a:prstGeom prst="rect">
            <a:avLst/>
          </a:prstGeom>
        </p:spPr>
        <p:txBody>
          <a:bodyPr wrap="square">
            <a:spAutoFit/>
          </a:bodyPr>
          <a:lstStyle/>
          <a:p>
            <a:pPr>
              <a:lnSpc>
                <a:spcPct val="105000"/>
              </a:lnSpc>
              <a:spcAft>
                <a:spcPts val="1800"/>
              </a:spcAft>
            </a:pPr>
            <a:r>
              <a:rPr lang="en-US" sz="2400" b="1" u="sng" dirty="0" smtClean="0">
                <a:latin typeface="Garamond" pitchFamily="18" charset="0"/>
              </a:rPr>
              <a:t>Elder Economic Security Index </a:t>
            </a:r>
            <a:r>
              <a:rPr lang="en-US" sz="2400" dirty="0" smtClean="0">
                <a:latin typeface="Garamond" pitchFamily="18" charset="0"/>
              </a:rPr>
              <a:t> - StateWide is the leading agency in NYS for the Elderly Economic Security Index.           We partner with the National Coalition on Aging and the Gerontology Institute of the University of Massachusetts.</a:t>
            </a:r>
          </a:p>
          <a:p>
            <a:pPr marL="914400" indent="-342900">
              <a:lnSpc>
                <a:spcPct val="105000"/>
              </a:lnSpc>
              <a:spcAft>
                <a:spcPts val="1200"/>
              </a:spcAft>
              <a:buFont typeface="Wingdings" pitchFamily="2" charset="2"/>
              <a:buChar char="ü"/>
            </a:pPr>
            <a:r>
              <a:rPr lang="en-US" sz="2400" dirty="0" smtClean="0">
                <a:latin typeface="Garamond" pitchFamily="18" charset="0"/>
              </a:rPr>
              <a:t>The index calculates the average cost of living for NY elders to remain living in the community.</a:t>
            </a:r>
          </a:p>
          <a:p>
            <a:pPr marL="914400" indent="-342900">
              <a:lnSpc>
                <a:spcPct val="105000"/>
              </a:lnSpc>
              <a:spcAft>
                <a:spcPts val="1200"/>
              </a:spcAft>
              <a:buFont typeface="Wingdings" pitchFamily="2" charset="2"/>
              <a:buChar char="ü"/>
            </a:pPr>
            <a:r>
              <a:rPr lang="en-US" sz="2400" dirty="0" smtClean="0">
                <a:latin typeface="Garamond" pitchFamily="18" charset="0"/>
              </a:rPr>
              <a:t>The index is a powerful tool when we advocate for programs that preserve the quality of life for seniors.</a:t>
            </a:r>
          </a:p>
        </p:txBody>
      </p:sp>
      <p:pic>
        <p:nvPicPr>
          <p:cNvPr id="9" name="Picture 8" descr="SMP New York logo 7-23-18.jpg"/>
          <p:cNvPicPr>
            <a:picLocks noChangeAspect="1"/>
          </p:cNvPicPr>
          <p:nvPr/>
        </p:nvPicPr>
        <p:blipFill>
          <a:blip r:embed="rId2" cstate="print"/>
          <a:stretch>
            <a:fillRect/>
          </a:stretch>
        </p:blipFill>
        <p:spPr>
          <a:xfrm>
            <a:off x="7315200" y="5715000"/>
            <a:ext cx="1449878" cy="876300"/>
          </a:xfrm>
          <a:prstGeom prst="rect">
            <a:avLst/>
          </a:prstGeom>
        </p:spPr>
      </p:pic>
      <p:pic>
        <p:nvPicPr>
          <p:cNvPr id="10" name="Picture 9" descr="statewidefulllogo.png"/>
          <p:cNvPicPr>
            <a:picLocks noChangeAspect="1"/>
          </p:cNvPicPr>
          <p:nvPr/>
        </p:nvPicPr>
        <p:blipFill>
          <a:blip r:embed="rId3" cstate="print"/>
          <a:srcRect b="13173"/>
          <a:stretch>
            <a:fillRect/>
          </a:stretch>
        </p:blipFill>
        <p:spPr>
          <a:xfrm>
            <a:off x="3886200" y="5867400"/>
            <a:ext cx="3393822" cy="762000"/>
          </a:xfrm>
          <a:prstGeom prst="rect">
            <a:avLst/>
          </a:prstGeom>
        </p:spPr>
      </p:pic>
      <p:sp>
        <p:nvSpPr>
          <p:cNvPr id="13" name="TextBox 12"/>
          <p:cNvSpPr txBox="1"/>
          <p:nvPr/>
        </p:nvSpPr>
        <p:spPr>
          <a:xfrm>
            <a:off x="152400" y="990600"/>
            <a:ext cx="304800" cy="369332"/>
          </a:xfrm>
          <a:prstGeom prst="rect">
            <a:avLst/>
          </a:prstGeom>
          <a:noFill/>
        </p:spPr>
        <p:txBody>
          <a:bodyPr wrap="square" rtlCol="0">
            <a:spAutoFit/>
          </a:bodyPr>
          <a:lstStyle/>
          <a:p>
            <a:r>
              <a:rPr lang="en-US" dirty="0" smtClean="0"/>
              <a:t>4</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001000" y="6233160"/>
            <a:ext cx="838200" cy="320040"/>
          </a:xfrm>
          <a:prstGeom prst="rect">
            <a:avLst/>
          </a:prstGeom>
        </p:spPr>
        <p:txBody>
          <a:bodyPr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4F9E6-8BD1-4849-86DE-3CD23B63DC4B}" type="slidenum">
              <a:rPr kumimoji="0" lang="en-US" sz="1400" b="0" i="0" u="none" strike="noStrike" kern="1200" cap="none" spc="0" normalizeH="0" baseline="0" noProof="0" smtClean="0">
                <a:ln>
                  <a:noFill/>
                </a:ln>
                <a:solidFill>
                  <a:schemeClr val="bg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chemeClr val="bg2"/>
              </a:solidFill>
              <a:effectLst/>
              <a:uLnTx/>
              <a:uFillTx/>
              <a:latin typeface="+mn-lt"/>
              <a:ea typeface="+mn-ea"/>
              <a:cs typeface="+mn-cs"/>
            </a:endParaRPr>
          </a:p>
        </p:txBody>
      </p:sp>
      <p:sp>
        <p:nvSpPr>
          <p:cNvPr id="5" name="Rectangle 4"/>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Programs</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7" name="Rectangle 6"/>
          <p:cNvSpPr/>
          <p:nvPr/>
        </p:nvSpPr>
        <p:spPr>
          <a:xfrm>
            <a:off x="914400" y="1371600"/>
            <a:ext cx="8001000" cy="1098762"/>
          </a:xfrm>
          <a:prstGeom prst="rect">
            <a:avLst/>
          </a:prstGeom>
        </p:spPr>
        <p:txBody>
          <a:bodyPr wrap="square">
            <a:spAutoFit/>
          </a:bodyPr>
          <a:lstStyle/>
          <a:p>
            <a:pPr>
              <a:lnSpc>
                <a:spcPct val="105000"/>
              </a:lnSpc>
              <a:spcAft>
                <a:spcPts val="1800"/>
              </a:spcAft>
            </a:pPr>
            <a:r>
              <a:rPr lang="en-US" sz="2400" b="1" u="sng" dirty="0" smtClean="0">
                <a:latin typeface="Garamond" pitchFamily="18" charset="0"/>
              </a:rPr>
              <a:t>And the Senior Medicare Patrol (SMP), our newest program</a:t>
            </a:r>
          </a:p>
          <a:p>
            <a:pPr>
              <a:lnSpc>
                <a:spcPct val="105000"/>
              </a:lnSpc>
              <a:spcAft>
                <a:spcPts val="1800"/>
              </a:spcAft>
            </a:pPr>
            <a:endParaRPr lang="en-US" sz="2400" dirty="0" smtClean="0">
              <a:latin typeface="Garamond" pitchFamily="18" charset="0"/>
            </a:endParaRPr>
          </a:p>
        </p:txBody>
      </p:sp>
      <p:pic>
        <p:nvPicPr>
          <p:cNvPr id="8" name="Picture 7" descr="SMP New York logo 7-23-18.jpg"/>
          <p:cNvPicPr>
            <a:picLocks noChangeAspect="1"/>
          </p:cNvPicPr>
          <p:nvPr/>
        </p:nvPicPr>
        <p:blipFill>
          <a:blip r:embed="rId2" cstate="print"/>
          <a:stretch>
            <a:fillRect/>
          </a:stretch>
        </p:blipFill>
        <p:spPr>
          <a:xfrm>
            <a:off x="2590800" y="2209800"/>
            <a:ext cx="4160520" cy="2514600"/>
          </a:xfrm>
          <a:prstGeom prst="rect">
            <a:avLst/>
          </a:prstGeom>
        </p:spPr>
      </p:pic>
      <p:sp>
        <p:nvSpPr>
          <p:cNvPr id="9" name="Rectangle 8"/>
          <p:cNvSpPr/>
          <p:nvPr/>
        </p:nvSpPr>
        <p:spPr>
          <a:xfrm>
            <a:off x="2743200" y="4800600"/>
            <a:ext cx="4114800" cy="1538883"/>
          </a:xfrm>
          <a:prstGeom prst="rect">
            <a:avLst/>
          </a:prstGeom>
        </p:spPr>
        <p:txBody>
          <a:bodyPr wrap="square">
            <a:spAutoFit/>
          </a:bodyPr>
          <a:lstStyle/>
          <a:p>
            <a:pPr algn="ctr"/>
            <a:r>
              <a:rPr lang="en-US" altLang="en-US" sz="5400" b="1" dirty="0" smtClean="0">
                <a:solidFill>
                  <a:srgbClr val="003399"/>
                </a:solidFill>
                <a:latin typeface="Arial Narrow" pitchFamily="34" charset="0"/>
                <a:cs typeface="Arial" charset="0"/>
              </a:rPr>
              <a:t>800-333-4374</a:t>
            </a:r>
          </a:p>
          <a:p>
            <a:pPr algn="ctr"/>
            <a:r>
              <a:rPr lang="en-US" sz="4000" b="1" dirty="0" smtClean="0">
                <a:solidFill>
                  <a:srgbClr val="003399"/>
                </a:solidFill>
                <a:latin typeface="Arial Narrow" pitchFamily="34" charset="0"/>
                <a:cs typeface="Segoe UI" pitchFamily="34" charset="0"/>
              </a:rPr>
              <a:t>www.nysenior.org</a:t>
            </a:r>
            <a:endParaRPr lang="en-US" sz="4000" b="1" dirty="0">
              <a:solidFill>
                <a:srgbClr val="003399"/>
              </a:solidFill>
              <a:latin typeface="Arial Narrow" pitchFamily="34" charset="0"/>
              <a:cs typeface="Segoe UI" pitchFamily="34" charset="0"/>
            </a:endParaRPr>
          </a:p>
        </p:txBody>
      </p:sp>
      <p:sp>
        <p:nvSpPr>
          <p:cNvPr id="12" name="TextBox 11"/>
          <p:cNvSpPr txBox="1"/>
          <p:nvPr/>
        </p:nvSpPr>
        <p:spPr>
          <a:xfrm>
            <a:off x="152400" y="990600"/>
            <a:ext cx="304800" cy="369332"/>
          </a:xfrm>
          <a:prstGeom prst="rect">
            <a:avLst/>
          </a:prstGeom>
          <a:noFill/>
        </p:spPr>
        <p:txBody>
          <a:bodyPr wrap="square" rtlCol="0">
            <a:spAutoFit/>
          </a:bodyPr>
          <a:lstStyle/>
          <a:p>
            <a:r>
              <a:rPr lang="en-US" dirty="0" smtClean="0"/>
              <a:t>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dirty="0" smtClean="0">
                <a:latin typeface="Garamond" pitchFamily="18" charset="0"/>
              </a:rPr>
              <a:t>Medicare Fraud and Abuse </a:t>
            </a:r>
            <a:endParaRPr lang="en-US" sz="3600" dirty="0">
              <a:latin typeface="Garamond" pitchFamily="18" charset="0"/>
            </a:endParaRPr>
          </a:p>
        </p:txBody>
      </p:sp>
      <p:pic>
        <p:nvPicPr>
          <p:cNvPr id="6" name="Picture 5" descr="SMP New York logo 7-23-18.jpg"/>
          <p:cNvPicPr>
            <a:picLocks noChangeAspect="1"/>
          </p:cNvPicPr>
          <p:nvPr/>
        </p:nvPicPr>
        <p:blipFill>
          <a:blip r:embed="rId2" cstate="print"/>
          <a:stretch>
            <a:fillRect/>
          </a:stretch>
        </p:blipFill>
        <p:spPr>
          <a:xfrm>
            <a:off x="7315200" y="5715000"/>
            <a:ext cx="1449878" cy="876300"/>
          </a:xfrm>
          <a:prstGeom prst="rect">
            <a:avLst/>
          </a:prstGeom>
        </p:spPr>
      </p:pic>
      <p:pic>
        <p:nvPicPr>
          <p:cNvPr id="8" name="Picture 7" descr="statewidefulllogo.png"/>
          <p:cNvPicPr>
            <a:picLocks noChangeAspect="1"/>
          </p:cNvPicPr>
          <p:nvPr/>
        </p:nvPicPr>
        <p:blipFill>
          <a:blip r:embed="rId3" cstate="print"/>
          <a:srcRect b="13173"/>
          <a:stretch>
            <a:fillRect/>
          </a:stretch>
        </p:blipFill>
        <p:spPr>
          <a:xfrm>
            <a:off x="3886200" y="5867400"/>
            <a:ext cx="3393822" cy="762000"/>
          </a:xfrm>
          <a:prstGeom prst="rect">
            <a:avLst/>
          </a:prstGeom>
        </p:spPr>
      </p:pic>
      <p:sp>
        <p:nvSpPr>
          <p:cNvPr id="11" name="TextBox 10"/>
          <p:cNvSpPr txBox="1"/>
          <p:nvPr/>
        </p:nvSpPr>
        <p:spPr>
          <a:xfrm>
            <a:off x="228600" y="1905000"/>
            <a:ext cx="304800" cy="369332"/>
          </a:xfrm>
          <a:prstGeom prst="rect">
            <a:avLst/>
          </a:prstGeom>
          <a:noFill/>
        </p:spPr>
        <p:txBody>
          <a:bodyPr wrap="square" rtlCol="0">
            <a:spAutoFit/>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Overview</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0" name="Content Placeholder 2"/>
          <p:cNvSpPr txBox="1">
            <a:spLocks/>
          </p:cNvSpPr>
          <p:nvPr/>
        </p:nvSpPr>
        <p:spPr>
          <a:xfrm>
            <a:off x="1066800" y="1447800"/>
            <a:ext cx="7848600" cy="4267200"/>
          </a:xfrm>
          <a:prstGeom prst="rect">
            <a:avLst/>
          </a:prstGeom>
        </p:spPr>
        <p:txBody>
          <a:bodyPr>
            <a:normAutofit/>
          </a:bodyPr>
          <a:lstStyle/>
          <a:p>
            <a:pPr marL="320040" marR="0" lvl="0" indent="-320040" algn="l" defTabSz="914400" rtl="0" eaLnBrk="1" fontAlgn="auto" latinLnBrk="0" hangingPunct="1">
              <a:lnSpc>
                <a:spcPct val="100000"/>
              </a:lnSpc>
              <a:spcBef>
                <a:spcPts val="700"/>
              </a:spcBef>
              <a:spcAft>
                <a:spcPts val="0"/>
              </a:spcAft>
              <a:buClr>
                <a:schemeClr val="tx2"/>
              </a:buClr>
              <a:buSzPct val="60000"/>
              <a:buFont typeface="Wingdings" pitchFamily="2" charset="2"/>
              <a:buNone/>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cs typeface="Arial" charset="0"/>
              </a:rPr>
              <a:t>Medicare Fraud,</a:t>
            </a:r>
            <a:r>
              <a:rPr kumimoji="0" lang="en-US" sz="2800" b="1" i="0" u="none" strike="noStrike" kern="1200" cap="none" spc="0" normalizeH="0" noProof="0" dirty="0" smtClean="0">
                <a:ln>
                  <a:noFill/>
                </a:ln>
                <a:solidFill>
                  <a:schemeClr val="tx1"/>
                </a:solidFill>
                <a:effectLst/>
                <a:uLnTx/>
                <a:uFillTx/>
                <a:latin typeface="Garamond" pitchFamily="18" charset="0"/>
                <a:cs typeface="Arial" charset="0"/>
              </a:rPr>
              <a:t> Errors and Abuse Affect…</a:t>
            </a:r>
          </a:p>
          <a:p>
            <a:pPr marL="320040" marR="0" lvl="0" indent="-320040" algn="l" defTabSz="914400" rtl="0" eaLnBrk="1" fontAlgn="auto" latinLnBrk="0" hangingPunct="1">
              <a:lnSpc>
                <a:spcPct val="100000"/>
              </a:lnSpc>
              <a:spcBef>
                <a:spcPts val="700"/>
              </a:spcBef>
              <a:spcAft>
                <a:spcPts val="600"/>
              </a:spcAft>
              <a:buClr>
                <a:schemeClr val="tx2"/>
              </a:buClr>
              <a:buSzPct val="70000"/>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cs typeface="Arial" charset="0"/>
              </a:rPr>
              <a:t>Everyone</a:t>
            </a:r>
          </a:p>
          <a:p>
            <a:pPr marL="914400" marR="0" lvl="1" indent="-547688" algn="l" defTabSz="914400" rtl="0" eaLnBrk="1" fontAlgn="auto" latinLnBrk="0" hangingPunct="1">
              <a:lnSpc>
                <a:spcPct val="100000"/>
              </a:lnSpc>
              <a:spcBef>
                <a:spcPts val="550"/>
              </a:spcBef>
              <a:spcAft>
                <a:spcPts val="600"/>
              </a:spcAft>
              <a:buClr>
                <a:schemeClr val="tx2"/>
              </a:buClr>
              <a:buSzPct val="70000"/>
              <a:buFont typeface="Wingdings" pitchFamily="2" charset="2"/>
              <a:buChar char="ü"/>
              <a:tabLst/>
              <a:defRPr/>
            </a:pPr>
            <a:r>
              <a:rPr kumimoji="0" lang="en-US" sz="2400" b="1" i="0" u="none" strike="noStrike" kern="1200" cap="none" spc="0" normalizeH="0" baseline="0" noProof="0" dirty="0" smtClean="0">
                <a:ln>
                  <a:noFill/>
                </a:ln>
                <a:effectLst/>
                <a:uLnTx/>
                <a:uFillTx/>
                <a:latin typeface="Garamond" pitchFamily="18" charset="0"/>
                <a:cs typeface="Arial" charset="0"/>
              </a:rPr>
              <a:t>Billions</a:t>
            </a:r>
            <a:r>
              <a:rPr kumimoji="0" lang="en-US" sz="2400" b="0" i="0" u="none" strike="noStrike" kern="1200" cap="none" spc="0" normalizeH="0" baseline="0" noProof="0" dirty="0" smtClean="0">
                <a:ln>
                  <a:noFill/>
                </a:ln>
                <a:solidFill>
                  <a:schemeClr val="tx1"/>
                </a:solidFill>
                <a:effectLst/>
                <a:uLnTx/>
                <a:uFillTx/>
                <a:latin typeface="Garamond" pitchFamily="18" charset="0"/>
                <a:cs typeface="Arial" charset="0"/>
              </a:rPr>
              <a:t> of taxpayer dollars lost to improper claims</a:t>
            </a:r>
          </a:p>
          <a:p>
            <a:pPr marL="914400" marR="0" lvl="1" indent="-547688" algn="l" defTabSz="914400" rtl="0" eaLnBrk="1" fontAlgn="auto" latinLnBrk="0" hangingPunct="1">
              <a:lnSpc>
                <a:spcPct val="100000"/>
              </a:lnSpc>
              <a:spcBef>
                <a:spcPts val="550"/>
              </a:spcBef>
              <a:spcAft>
                <a:spcPts val="600"/>
              </a:spcAft>
              <a:buClr>
                <a:schemeClr val="tx2"/>
              </a:buClr>
              <a:buSzPct val="70000"/>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Garamond" pitchFamily="18" charset="0"/>
                <a:cs typeface="Arial" charset="0"/>
              </a:rPr>
              <a:t>Medicare trust fund at risk</a:t>
            </a:r>
          </a:p>
          <a:p>
            <a:pPr marL="342900" marR="0" lvl="0" indent="-342900" algn="l" defTabSz="914400" rtl="0" eaLnBrk="1" fontAlgn="auto" latinLnBrk="0" hangingPunct="1">
              <a:lnSpc>
                <a:spcPct val="100000"/>
              </a:lnSpc>
              <a:spcBef>
                <a:spcPts val="700"/>
              </a:spcBef>
              <a:spcAft>
                <a:spcPts val="600"/>
              </a:spcAft>
              <a:buClr>
                <a:schemeClr val="tx2"/>
              </a:buClr>
              <a:buSzPct val="70000"/>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cs typeface="Arial" charset="0"/>
              </a:rPr>
              <a:t>Medicare Beneficiaries</a:t>
            </a:r>
          </a:p>
          <a:p>
            <a:pPr marL="914400" marR="0" lvl="1" indent="-547688" algn="l" defTabSz="914400" rtl="0" eaLnBrk="1" fontAlgn="auto" latinLnBrk="0" hangingPunct="1">
              <a:lnSpc>
                <a:spcPct val="100000"/>
              </a:lnSpc>
              <a:spcBef>
                <a:spcPts val="550"/>
              </a:spcBef>
              <a:spcAft>
                <a:spcPts val="600"/>
              </a:spcAft>
              <a:buClr>
                <a:schemeClr val="tx2"/>
              </a:buClr>
              <a:buSzPct val="70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Garamond" pitchFamily="18" charset="0"/>
                <a:cs typeface="Arial" charset="0"/>
              </a:rPr>
              <a:t>Higher premiums</a:t>
            </a:r>
          </a:p>
          <a:p>
            <a:pPr marL="914400" marR="0" lvl="1" indent="-547688" algn="l" defTabSz="914400" rtl="0" eaLnBrk="1" fontAlgn="auto" latinLnBrk="0" hangingPunct="1">
              <a:lnSpc>
                <a:spcPct val="100000"/>
              </a:lnSpc>
              <a:spcBef>
                <a:spcPts val="550"/>
              </a:spcBef>
              <a:spcAft>
                <a:spcPts val="600"/>
              </a:spcAft>
              <a:buClr>
                <a:schemeClr val="tx2"/>
              </a:buClr>
              <a:buSzPct val="70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Garamond" pitchFamily="18" charset="0"/>
                <a:cs typeface="Arial" charset="0"/>
              </a:rPr>
              <a:t>Less money for needed benefits</a:t>
            </a:r>
          </a:p>
          <a:p>
            <a:pPr marL="914400" marR="0" lvl="1" indent="-547688" algn="l" defTabSz="914400" rtl="0" eaLnBrk="1" fontAlgn="auto" latinLnBrk="0" hangingPunct="1">
              <a:lnSpc>
                <a:spcPct val="100000"/>
              </a:lnSpc>
              <a:spcBef>
                <a:spcPts val="550"/>
              </a:spcBef>
              <a:spcAft>
                <a:spcPts val="600"/>
              </a:spcAft>
              <a:buClr>
                <a:schemeClr val="tx2"/>
              </a:buClr>
              <a:buSzPct val="70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Garamond" pitchFamily="18" charset="0"/>
                <a:cs typeface="Arial" charset="0"/>
              </a:rPr>
              <a:t>Quality of treatment</a:t>
            </a:r>
            <a:endParaRPr kumimoji="0" lang="en-US" sz="2400" b="0" i="0" u="none" strike="noStrike" kern="1200" cap="none" spc="0" normalizeH="0" baseline="0" noProof="0" dirty="0">
              <a:ln>
                <a:noFill/>
              </a:ln>
              <a:solidFill>
                <a:schemeClr val="tx1"/>
              </a:solidFill>
              <a:effectLst/>
              <a:uLnTx/>
              <a:uFillTx/>
              <a:latin typeface="Garamond" pitchFamily="18" charset="0"/>
              <a:cs typeface="Arial" charset="0"/>
            </a:endParaRPr>
          </a:p>
        </p:txBody>
      </p:sp>
      <p:pic>
        <p:nvPicPr>
          <p:cNvPr id="15" name="Picture 14" descr="moneyfalling.jpg"/>
          <p:cNvPicPr>
            <a:picLocks noChangeAspect="1"/>
          </p:cNvPicPr>
          <p:nvPr/>
        </p:nvPicPr>
        <p:blipFill>
          <a:blip r:embed="rId3" cstate="print"/>
          <a:srcRect l="8333"/>
          <a:stretch>
            <a:fillRect/>
          </a:stretch>
        </p:blipFill>
        <p:spPr>
          <a:xfrm>
            <a:off x="6096000" y="2895600"/>
            <a:ext cx="3048000" cy="3048000"/>
          </a:xfrm>
          <a:prstGeom prst="rect">
            <a:avLst/>
          </a:prstGeom>
        </p:spPr>
      </p:pic>
      <p:sp>
        <p:nvSpPr>
          <p:cNvPr id="1032"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SMP New York logo 7-23-18.jpg"/>
          <p:cNvPicPr>
            <a:picLocks noChangeAspect="1"/>
          </p:cNvPicPr>
          <p:nvPr/>
        </p:nvPicPr>
        <p:blipFill>
          <a:blip r:embed="rId4" cstate="print"/>
          <a:stretch>
            <a:fillRect/>
          </a:stretch>
        </p:blipFill>
        <p:spPr>
          <a:xfrm>
            <a:off x="7315200" y="5715000"/>
            <a:ext cx="1449878" cy="876300"/>
          </a:xfrm>
          <a:prstGeom prst="rect">
            <a:avLst/>
          </a:prstGeom>
        </p:spPr>
      </p:pic>
      <p:pic>
        <p:nvPicPr>
          <p:cNvPr id="11" name="Picture 10" descr="statewidefulllogo.png"/>
          <p:cNvPicPr>
            <a:picLocks noChangeAspect="1"/>
          </p:cNvPicPr>
          <p:nvPr/>
        </p:nvPicPr>
        <p:blipFill>
          <a:blip r:embed="rId5" cstate="print"/>
          <a:srcRect b="13173"/>
          <a:stretch>
            <a:fillRect/>
          </a:stretch>
        </p:blipFill>
        <p:spPr>
          <a:xfrm>
            <a:off x="3886200" y="5867400"/>
            <a:ext cx="3393822" cy="762000"/>
          </a:xfrm>
          <a:prstGeom prst="rect">
            <a:avLst/>
          </a:prstGeom>
        </p:spPr>
      </p:pic>
      <p:sp>
        <p:nvSpPr>
          <p:cNvPr id="14" name="TextBox 13"/>
          <p:cNvSpPr txBox="1"/>
          <p:nvPr/>
        </p:nvSpPr>
        <p:spPr>
          <a:xfrm>
            <a:off x="152400" y="990600"/>
            <a:ext cx="304800" cy="369332"/>
          </a:xfrm>
          <a:prstGeom prst="rect">
            <a:avLst/>
          </a:prstGeom>
          <a:noFill/>
        </p:spPr>
        <p:txBody>
          <a:bodyPr wrap="square" rtlCol="0">
            <a:spAutoFit/>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Consequences</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17" name="TextBox 16"/>
          <p:cNvSpPr txBox="1"/>
          <p:nvPr/>
        </p:nvSpPr>
        <p:spPr>
          <a:xfrm>
            <a:off x="1905000" y="5257800"/>
            <a:ext cx="609600" cy="307777"/>
          </a:xfrm>
          <a:prstGeom prst="rect">
            <a:avLst/>
          </a:prstGeom>
          <a:noFill/>
        </p:spPr>
        <p:txBody>
          <a:bodyPr wrap="square" rtlCol="0">
            <a:spAutoFit/>
          </a:bodyPr>
          <a:lstStyle/>
          <a:p>
            <a:r>
              <a:rPr lang="en-US" sz="1400" b="1" dirty="0" smtClean="0">
                <a:solidFill>
                  <a:schemeClr val="bg1">
                    <a:lumMod val="95000"/>
                  </a:schemeClr>
                </a:solidFill>
              </a:rPr>
              <a:t>19%</a:t>
            </a:r>
            <a:endParaRPr lang="en-US" sz="1400" b="1" dirty="0">
              <a:solidFill>
                <a:schemeClr val="bg1">
                  <a:lumMod val="95000"/>
                </a:schemeClr>
              </a:solidFill>
            </a:endParaRPr>
          </a:p>
        </p:txBody>
      </p:sp>
      <p:sp>
        <p:nvSpPr>
          <p:cNvPr id="18" name="TextBox 17"/>
          <p:cNvSpPr txBox="1"/>
          <p:nvPr/>
        </p:nvSpPr>
        <p:spPr>
          <a:xfrm>
            <a:off x="2590800" y="5257800"/>
            <a:ext cx="609600" cy="307777"/>
          </a:xfrm>
          <a:prstGeom prst="rect">
            <a:avLst/>
          </a:prstGeom>
          <a:noFill/>
        </p:spPr>
        <p:txBody>
          <a:bodyPr wrap="square" rtlCol="0">
            <a:spAutoFit/>
          </a:bodyPr>
          <a:lstStyle/>
          <a:p>
            <a:r>
              <a:rPr lang="en-US" sz="1400" b="1" dirty="0" smtClean="0">
                <a:solidFill>
                  <a:schemeClr val="bg1">
                    <a:lumMod val="95000"/>
                  </a:schemeClr>
                </a:solidFill>
              </a:rPr>
              <a:t>19%</a:t>
            </a:r>
            <a:endParaRPr lang="en-US" sz="1400" b="1" dirty="0">
              <a:solidFill>
                <a:schemeClr val="bg1">
                  <a:lumMod val="95000"/>
                </a:schemeClr>
              </a:solidFill>
            </a:endParaRPr>
          </a:p>
        </p:txBody>
      </p:sp>
      <p:sp>
        <p:nvSpPr>
          <p:cNvPr id="19" name="TextBox 18"/>
          <p:cNvSpPr txBox="1"/>
          <p:nvPr/>
        </p:nvSpPr>
        <p:spPr>
          <a:xfrm>
            <a:off x="3352800" y="5257800"/>
            <a:ext cx="609600" cy="307777"/>
          </a:xfrm>
          <a:prstGeom prst="rect">
            <a:avLst/>
          </a:prstGeom>
          <a:noFill/>
        </p:spPr>
        <p:txBody>
          <a:bodyPr wrap="square" rtlCol="0">
            <a:spAutoFit/>
          </a:bodyPr>
          <a:lstStyle/>
          <a:p>
            <a:r>
              <a:rPr lang="en-US" sz="1400" b="1" dirty="0" smtClean="0">
                <a:solidFill>
                  <a:schemeClr val="bg1">
                    <a:lumMod val="95000"/>
                  </a:schemeClr>
                </a:solidFill>
              </a:rPr>
              <a:t>20%</a:t>
            </a:r>
            <a:endParaRPr lang="en-US" sz="1400" b="1" dirty="0">
              <a:solidFill>
                <a:schemeClr val="bg1">
                  <a:lumMod val="95000"/>
                </a:schemeClr>
              </a:solidFill>
            </a:endParaRPr>
          </a:p>
        </p:txBody>
      </p:sp>
      <p:sp>
        <p:nvSpPr>
          <p:cNvPr id="20" name="TextBox 19"/>
          <p:cNvSpPr txBox="1"/>
          <p:nvPr/>
        </p:nvSpPr>
        <p:spPr>
          <a:xfrm>
            <a:off x="4114800" y="5257800"/>
            <a:ext cx="609600" cy="307777"/>
          </a:xfrm>
          <a:prstGeom prst="rect">
            <a:avLst/>
          </a:prstGeom>
          <a:noFill/>
        </p:spPr>
        <p:txBody>
          <a:bodyPr wrap="square" rtlCol="0">
            <a:spAutoFit/>
          </a:bodyPr>
          <a:lstStyle/>
          <a:p>
            <a:r>
              <a:rPr lang="en-US" sz="1400" b="1" dirty="0" smtClean="0">
                <a:solidFill>
                  <a:schemeClr val="bg1">
                    <a:lumMod val="95000"/>
                  </a:schemeClr>
                </a:solidFill>
              </a:rPr>
              <a:t>21%</a:t>
            </a:r>
            <a:endParaRPr lang="en-US" sz="1400" b="1" dirty="0">
              <a:solidFill>
                <a:schemeClr val="bg1">
                  <a:lumMod val="95000"/>
                </a:schemeClr>
              </a:solidFill>
            </a:endParaRPr>
          </a:p>
        </p:txBody>
      </p:sp>
      <p:sp>
        <p:nvSpPr>
          <p:cNvPr id="21" name="TextBox 20"/>
          <p:cNvSpPr txBox="1"/>
          <p:nvPr/>
        </p:nvSpPr>
        <p:spPr>
          <a:xfrm>
            <a:off x="4876800" y="5257800"/>
            <a:ext cx="609600" cy="307777"/>
          </a:xfrm>
          <a:prstGeom prst="rect">
            <a:avLst/>
          </a:prstGeom>
          <a:noFill/>
        </p:spPr>
        <p:txBody>
          <a:bodyPr wrap="square" rtlCol="0">
            <a:spAutoFit/>
          </a:bodyPr>
          <a:lstStyle/>
          <a:p>
            <a:r>
              <a:rPr lang="en-US" sz="1400" b="1" dirty="0" smtClean="0">
                <a:solidFill>
                  <a:schemeClr val="bg1">
                    <a:lumMod val="95000"/>
                  </a:schemeClr>
                </a:solidFill>
              </a:rPr>
              <a:t>22%</a:t>
            </a:r>
            <a:endParaRPr lang="en-US" sz="1400" b="1" dirty="0">
              <a:solidFill>
                <a:schemeClr val="bg1">
                  <a:lumMod val="95000"/>
                </a:schemeClr>
              </a:solidFill>
            </a:endParaRPr>
          </a:p>
        </p:txBody>
      </p:sp>
      <p:sp>
        <p:nvSpPr>
          <p:cNvPr id="22" name="TextBox 21"/>
          <p:cNvSpPr txBox="1"/>
          <p:nvPr/>
        </p:nvSpPr>
        <p:spPr>
          <a:xfrm>
            <a:off x="5638800" y="5257800"/>
            <a:ext cx="609600" cy="307777"/>
          </a:xfrm>
          <a:prstGeom prst="rect">
            <a:avLst/>
          </a:prstGeom>
          <a:noFill/>
        </p:spPr>
        <p:txBody>
          <a:bodyPr wrap="square" rtlCol="0">
            <a:spAutoFit/>
          </a:bodyPr>
          <a:lstStyle/>
          <a:p>
            <a:r>
              <a:rPr lang="en-US" sz="1400" b="1" dirty="0" smtClean="0">
                <a:solidFill>
                  <a:schemeClr val="bg1">
                    <a:lumMod val="95000"/>
                  </a:schemeClr>
                </a:solidFill>
              </a:rPr>
              <a:t>24%</a:t>
            </a:r>
            <a:endParaRPr lang="en-US" sz="1400" b="1" dirty="0">
              <a:solidFill>
                <a:schemeClr val="bg1">
                  <a:lumMod val="95000"/>
                </a:schemeClr>
              </a:solidFill>
            </a:endParaRPr>
          </a:p>
        </p:txBody>
      </p:sp>
      <p:sp>
        <p:nvSpPr>
          <p:cNvPr id="23" name="TextBox 22"/>
          <p:cNvSpPr txBox="1"/>
          <p:nvPr/>
        </p:nvSpPr>
        <p:spPr>
          <a:xfrm>
            <a:off x="6400800" y="5257800"/>
            <a:ext cx="609600" cy="307777"/>
          </a:xfrm>
          <a:prstGeom prst="rect">
            <a:avLst/>
          </a:prstGeom>
          <a:noFill/>
        </p:spPr>
        <p:txBody>
          <a:bodyPr wrap="square" rtlCol="0">
            <a:spAutoFit/>
          </a:bodyPr>
          <a:lstStyle/>
          <a:p>
            <a:r>
              <a:rPr lang="en-US" sz="1400" b="1" dirty="0" smtClean="0">
                <a:solidFill>
                  <a:schemeClr val="bg1">
                    <a:lumMod val="95000"/>
                  </a:schemeClr>
                </a:solidFill>
              </a:rPr>
              <a:t>24%</a:t>
            </a:r>
            <a:endParaRPr lang="en-US" sz="1400" b="1" dirty="0">
              <a:solidFill>
                <a:schemeClr val="bg1">
                  <a:lumMod val="95000"/>
                </a:schemeClr>
              </a:solidFill>
            </a:endParaRPr>
          </a:p>
        </p:txBody>
      </p:sp>
      <p:sp>
        <p:nvSpPr>
          <p:cNvPr id="24" name="TextBox 23"/>
          <p:cNvSpPr txBox="1"/>
          <p:nvPr/>
        </p:nvSpPr>
        <p:spPr>
          <a:xfrm>
            <a:off x="7162800" y="5257800"/>
            <a:ext cx="609600" cy="307777"/>
          </a:xfrm>
          <a:prstGeom prst="rect">
            <a:avLst/>
          </a:prstGeom>
          <a:noFill/>
        </p:spPr>
        <p:txBody>
          <a:bodyPr wrap="square" rtlCol="0">
            <a:spAutoFit/>
          </a:bodyPr>
          <a:lstStyle/>
          <a:p>
            <a:r>
              <a:rPr lang="en-US" sz="1400" b="1" dirty="0" smtClean="0">
                <a:solidFill>
                  <a:schemeClr val="bg1">
                    <a:lumMod val="95000"/>
                  </a:schemeClr>
                </a:solidFill>
              </a:rPr>
              <a:t>25%</a:t>
            </a:r>
            <a:endParaRPr lang="en-US" sz="1400" b="1" dirty="0">
              <a:solidFill>
                <a:schemeClr val="bg1">
                  <a:lumMod val="95000"/>
                </a:schemeClr>
              </a:solidFill>
            </a:endParaRPr>
          </a:p>
        </p:txBody>
      </p:sp>
      <p:sp>
        <p:nvSpPr>
          <p:cNvPr id="25" name="TextBox 24"/>
          <p:cNvSpPr txBox="1"/>
          <p:nvPr/>
        </p:nvSpPr>
        <p:spPr>
          <a:xfrm>
            <a:off x="7924800" y="5257800"/>
            <a:ext cx="609600" cy="307777"/>
          </a:xfrm>
          <a:prstGeom prst="rect">
            <a:avLst/>
          </a:prstGeom>
          <a:noFill/>
        </p:spPr>
        <p:txBody>
          <a:bodyPr wrap="square" rtlCol="0">
            <a:spAutoFit/>
          </a:bodyPr>
          <a:lstStyle/>
          <a:p>
            <a:r>
              <a:rPr lang="en-US" sz="1400" b="1" dirty="0" smtClean="0">
                <a:solidFill>
                  <a:schemeClr val="bg1">
                    <a:lumMod val="95000"/>
                  </a:schemeClr>
                </a:solidFill>
              </a:rPr>
              <a:t>26%</a:t>
            </a:r>
            <a:endParaRPr lang="en-US" sz="1400" b="1" dirty="0">
              <a:solidFill>
                <a:schemeClr val="bg1">
                  <a:lumMod val="95000"/>
                </a:schemeClr>
              </a:solidFill>
            </a:endParaRPr>
          </a:p>
        </p:txBody>
      </p:sp>
      <p:sp>
        <p:nvSpPr>
          <p:cNvPr id="47" name="TextBox 46"/>
          <p:cNvSpPr txBox="1"/>
          <p:nvPr/>
        </p:nvSpPr>
        <p:spPr>
          <a:xfrm>
            <a:off x="1600200" y="4191000"/>
            <a:ext cx="5334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19%</a:t>
            </a:r>
            <a:endParaRPr lang="en-US" sz="1200" dirty="0">
              <a:solidFill>
                <a:schemeClr val="bg1"/>
              </a:solidFill>
              <a:latin typeface="Aharoni" pitchFamily="2" charset="-79"/>
              <a:cs typeface="Aharoni" pitchFamily="2" charset="-79"/>
            </a:endParaRPr>
          </a:p>
        </p:txBody>
      </p:sp>
      <p:sp>
        <p:nvSpPr>
          <p:cNvPr id="55" name="TextBox 54"/>
          <p:cNvSpPr txBox="1"/>
          <p:nvPr/>
        </p:nvSpPr>
        <p:spPr>
          <a:xfrm>
            <a:off x="2362200" y="4191000"/>
            <a:ext cx="5334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19%</a:t>
            </a:r>
            <a:endParaRPr lang="en-US" sz="1200" dirty="0">
              <a:solidFill>
                <a:schemeClr val="bg1"/>
              </a:solidFill>
              <a:latin typeface="Aharoni" pitchFamily="2" charset="-79"/>
              <a:cs typeface="Aharoni" pitchFamily="2" charset="-79"/>
            </a:endParaRPr>
          </a:p>
        </p:txBody>
      </p:sp>
      <p:sp>
        <p:nvSpPr>
          <p:cNvPr id="56" name="TextBox 55"/>
          <p:cNvSpPr txBox="1"/>
          <p:nvPr/>
        </p:nvSpPr>
        <p:spPr>
          <a:xfrm>
            <a:off x="3200400" y="4191000"/>
            <a:ext cx="4572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20%</a:t>
            </a:r>
            <a:endParaRPr lang="en-US" sz="1200" dirty="0">
              <a:solidFill>
                <a:schemeClr val="bg1"/>
              </a:solidFill>
              <a:latin typeface="Aharoni" pitchFamily="2" charset="-79"/>
              <a:cs typeface="Aharoni" pitchFamily="2" charset="-79"/>
            </a:endParaRPr>
          </a:p>
        </p:txBody>
      </p:sp>
      <p:sp>
        <p:nvSpPr>
          <p:cNvPr id="57" name="TextBox 56"/>
          <p:cNvSpPr txBox="1"/>
          <p:nvPr/>
        </p:nvSpPr>
        <p:spPr>
          <a:xfrm>
            <a:off x="3962400" y="4191000"/>
            <a:ext cx="4572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21%</a:t>
            </a:r>
            <a:endParaRPr lang="en-US" sz="1200" dirty="0">
              <a:solidFill>
                <a:schemeClr val="bg1"/>
              </a:solidFill>
              <a:latin typeface="Aharoni" pitchFamily="2" charset="-79"/>
              <a:cs typeface="Aharoni" pitchFamily="2" charset="-79"/>
            </a:endParaRPr>
          </a:p>
        </p:txBody>
      </p:sp>
      <p:sp>
        <p:nvSpPr>
          <p:cNvPr id="58" name="TextBox 57"/>
          <p:cNvSpPr txBox="1"/>
          <p:nvPr/>
        </p:nvSpPr>
        <p:spPr>
          <a:xfrm>
            <a:off x="4724400" y="4191000"/>
            <a:ext cx="5334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22%</a:t>
            </a:r>
            <a:endParaRPr lang="en-US" sz="1200" dirty="0">
              <a:solidFill>
                <a:schemeClr val="bg1"/>
              </a:solidFill>
              <a:latin typeface="Aharoni" pitchFamily="2" charset="-79"/>
              <a:cs typeface="Aharoni" pitchFamily="2" charset="-79"/>
            </a:endParaRPr>
          </a:p>
        </p:txBody>
      </p:sp>
      <p:sp>
        <p:nvSpPr>
          <p:cNvPr id="59" name="TextBox 58"/>
          <p:cNvSpPr txBox="1"/>
          <p:nvPr/>
        </p:nvSpPr>
        <p:spPr>
          <a:xfrm>
            <a:off x="5486400" y="4191000"/>
            <a:ext cx="5334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24%</a:t>
            </a:r>
            <a:endParaRPr lang="en-US" sz="1200" dirty="0">
              <a:solidFill>
                <a:schemeClr val="bg1"/>
              </a:solidFill>
              <a:latin typeface="Aharoni" pitchFamily="2" charset="-79"/>
              <a:cs typeface="Aharoni" pitchFamily="2" charset="-79"/>
            </a:endParaRPr>
          </a:p>
        </p:txBody>
      </p:sp>
      <p:sp>
        <p:nvSpPr>
          <p:cNvPr id="60" name="TextBox 59"/>
          <p:cNvSpPr txBox="1"/>
          <p:nvPr/>
        </p:nvSpPr>
        <p:spPr>
          <a:xfrm>
            <a:off x="6248400" y="4191000"/>
            <a:ext cx="6096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24%</a:t>
            </a:r>
            <a:endParaRPr lang="en-US" sz="1200" dirty="0">
              <a:solidFill>
                <a:schemeClr val="bg1"/>
              </a:solidFill>
              <a:latin typeface="Aharoni" pitchFamily="2" charset="-79"/>
              <a:cs typeface="Aharoni" pitchFamily="2" charset="-79"/>
            </a:endParaRPr>
          </a:p>
        </p:txBody>
      </p:sp>
      <p:sp>
        <p:nvSpPr>
          <p:cNvPr id="61" name="TextBox 60"/>
          <p:cNvSpPr txBox="1"/>
          <p:nvPr/>
        </p:nvSpPr>
        <p:spPr>
          <a:xfrm>
            <a:off x="7010400" y="4191000"/>
            <a:ext cx="6096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25%</a:t>
            </a:r>
            <a:endParaRPr lang="en-US" sz="1200" dirty="0">
              <a:solidFill>
                <a:schemeClr val="bg1"/>
              </a:solidFill>
              <a:latin typeface="Aharoni" pitchFamily="2" charset="-79"/>
              <a:cs typeface="Aharoni" pitchFamily="2" charset="-79"/>
            </a:endParaRPr>
          </a:p>
        </p:txBody>
      </p:sp>
      <p:sp>
        <p:nvSpPr>
          <p:cNvPr id="54" name="Freeform 53"/>
          <p:cNvSpPr/>
          <p:nvPr/>
        </p:nvSpPr>
        <p:spPr>
          <a:xfrm rot="21600000">
            <a:off x="2467218" y="1830133"/>
            <a:ext cx="5016627" cy="1129085"/>
          </a:xfrm>
          <a:custGeom>
            <a:avLst/>
            <a:gdLst>
              <a:gd name="connsiteX0" fmla="*/ 0 w 5016627"/>
              <a:gd name="connsiteY0" fmla="*/ 0 h 1129083"/>
              <a:gd name="connsiteX1" fmla="*/ 4452086 w 5016627"/>
              <a:gd name="connsiteY1" fmla="*/ 0 h 1129083"/>
              <a:gd name="connsiteX2" fmla="*/ 5016627 w 5016627"/>
              <a:gd name="connsiteY2" fmla="*/ 564542 h 1129083"/>
              <a:gd name="connsiteX3" fmla="*/ 4452086 w 5016627"/>
              <a:gd name="connsiteY3" fmla="*/ 1129083 h 1129083"/>
              <a:gd name="connsiteX4" fmla="*/ 0 w 5016627"/>
              <a:gd name="connsiteY4" fmla="*/ 1129083 h 1129083"/>
              <a:gd name="connsiteX5" fmla="*/ 0 w 5016627"/>
              <a:gd name="connsiteY5" fmla="*/ 0 h 11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627" h="1129083">
                <a:moveTo>
                  <a:pt x="5016627" y="1129082"/>
                </a:moveTo>
                <a:lnTo>
                  <a:pt x="564541" y="1129082"/>
                </a:lnTo>
                <a:lnTo>
                  <a:pt x="0" y="564541"/>
                </a:lnTo>
                <a:lnTo>
                  <a:pt x="564541" y="1"/>
                </a:lnTo>
                <a:lnTo>
                  <a:pt x="5016627" y="1"/>
                </a:lnTo>
                <a:lnTo>
                  <a:pt x="5016627" y="1129082"/>
                </a:lnTo>
                <a:close/>
              </a:path>
            </a:pathLst>
          </a:custGeom>
          <a:solidFill>
            <a:schemeClr val="accent1">
              <a:lumMod val="60000"/>
              <a:lumOff val="40000"/>
              <a:alpha val="90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780168" tIns="125731" rIns="234696" bIns="125731"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latin typeface="Garamond" pitchFamily="18" charset="0"/>
              </a:rPr>
              <a:t>Medical Identity Theft</a:t>
            </a:r>
            <a:endParaRPr lang="en-US" sz="3300" b="1" kern="1200" dirty="0">
              <a:solidFill>
                <a:schemeClr val="tx1"/>
              </a:solidFill>
              <a:latin typeface="Garamond" pitchFamily="18" charset="0"/>
            </a:endParaRPr>
          </a:p>
        </p:txBody>
      </p:sp>
      <p:sp>
        <p:nvSpPr>
          <p:cNvPr id="64" name="Freeform 63"/>
          <p:cNvSpPr/>
          <p:nvPr/>
        </p:nvSpPr>
        <p:spPr>
          <a:xfrm rot="21600000">
            <a:off x="2460257" y="3296257"/>
            <a:ext cx="5016627" cy="1129085"/>
          </a:xfrm>
          <a:custGeom>
            <a:avLst/>
            <a:gdLst>
              <a:gd name="connsiteX0" fmla="*/ 0 w 5016627"/>
              <a:gd name="connsiteY0" fmla="*/ 0 h 1129083"/>
              <a:gd name="connsiteX1" fmla="*/ 4452086 w 5016627"/>
              <a:gd name="connsiteY1" fmla="*/ 0 h 1129083"/>
              <a:gd name="connsiteX2" fmla="*/ 5016627 w 5016627"/>
              <a:gd name="connsiteY2" fmla="*/ 564542 h 1129083"/>
              <a:gd name="connsiteX3" fmla="*/ 4452086 w 5016627"/>
              <a:gd name="connsiteY3" fmla="*/ 1129083 h 1129083"/>
              <a:gd name="connsiteX4" fmla="*/ 0 w 5016627"/>
              <a:gd name="connsiteY4" fmla="*/ 1129083 h 1129083"/>
              <a:gd name="connsiteX5" fmla="*/ 0 w 5016627"/>
              <a:gd name="connsiteY5" fmla="*/ 0 h 11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627" h="1129083">
                <a:moveTo>
                  <a:pt x="5016627" y="1129082"/>
                </a:moveTo>
                <a:lnTo>
                  <a:pt x="564541" y="1129082"/>
                </a:lnTo>
                <a:lnTo>
                  <a:pt x="0" y="564541"/>
                </a:lnTo>
                <a:lnTo>
                  <a:pt x="564541" y="1"/>
                </a:lnTo>
                <a:lnTo>
                  <a:pt x="5016627" y="1"/>
                </a:lnTo>
                <a:lnTo>
                  <a:pt x="5016627" y="1129082"/>
                </a:lnTo>
                <a:close/>
              </a:path>
            </a:pathLst>
          </a:custGeom>
          <a:solidFill>
            <a:srgbClr val="FFAA71">
              <a:alpha val="69804"/>
            </a:srgbClr>
          </a:solidFill>
        </p:spPr>
        <p:style>
          <a:lnRef idx="2">
            <a:schemeClr val="lt1">
              <a:hueOff val="0"/>
              <a:satOff val="0"/>
              <a:lumOff val="0"/>
              <a:alphaOff val="0"/>
            </a:schemeClr>
          </a:lnRef>
          <a:fillRef idx="1">
            <a:scrgbClr r="0" g="0" b="0"/>
          </a:fillRef>
          <a:effectRef idx="0">
            <a:schemeClr val="accent4">
              <a:alpha val="90000"/>
              <a:hueOff val="0"/>
              <a:satOff val="0"/>
              <a:lumOff val="0"/>
              <a:alphaOff val="-20000"/>
            </a:schemeClr>
          </a:effectRef>
          <a:fontRef idx="minor">
            <a:schemeClr val="lt1"/>
          </a:fontRef>
        </p:style>
        <p:txBody>
          <a:bodyPr spcFirstLastPara="0" vert="horz" wrap="square" lIns="780167" tIns="125731" rIns="234696" bIns="125731"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latin typeface="Garamond" pitchFamily="18" charset="0"/>
              </a:rPr>
              <a:t>Health Impact</a:t>
            </a:r>
            <a:endParaRPr lang="en-US" sz="3300" b="1" kern="1200" dirty="0">
              <a:solidFill>
                <a:schemeClr val="tx1"/>
              </a:solidFill>
              <a:latin typeface="Garamond" pitchFamily="18" charset="0"/>
            </a:endParaRPr>
          </a:p>
        </p:txBody>
      </p:sp>
      <p:sp>
        <p:nvSpPr>
          <p:cNvPr id="65" name="Oval 64"/>
          <p:cNvSpPr/>
          <p:nvPr/>
        </p:nvSpPr>
        <p:spPr>
          <a:xfrm>
            <a:off x="1895715" y="3296258"/>
            <a:ext cx="1129083" cy="1129083"/>
          </a:xfrm>
          <a:prstGeom prst="ellipse">
            <a:avLst/>
          </a:prstGeom>
        </p:spPr>
        <p:style>
          <a:lnRef idx="2">
            <a:schemeClr val="lt1">
              <a:hueOff val="0"/>
              <a:satOff val="0"/>
              <a:lumOff val="0"/>
              <a:alphaOff val="0"/>
            </a:schemeClr>
          </a:lnRef>
          <a:fillRef idx="1">
            <a:schemeClr val="accent4">
              <a:tint val="50000"/>
              <a:alpha val="90000"/>
              <a:hueOff val="0"/>
              <a:satOff val="0"/>
              <a:lumOff val="4274"/>
              <a:alphaOff val="-20000"/>
            </a:schemeClr>
          </a:fillRef>
          <a:effectRef idx="0">
            <a:schemeClr val="accent4">
              <a:tint val="50000"/>
              <a:alpha val="90000"/>
              <a:hueOff val="0"/>
              <a:satOff val="0"/>
              <a:lumOff val="4274"/>
              <a:alphaOff val="-20000"/>
            </a:schemeClr>
          </a:effectRef>
          <a:fontRef idx="minor">
            <a:schemeClr val="lt1">
              <a:hueOff val="0"/>
              <a:satOff val="0"/>
              <a:lumOff val="0"/>
              <a:alphaOff val="0"/>
            </a:schemeClr>
          </a:fontRef>
        </p:style>
      </p:sp>
      <p:sp>
        <p:nvSpPr>
          <p:cNvPr id="66" name="Freeform 65"/>
          <p:cNvSpPr/>
          <p:nvPr/>
        </p:nvSpPr>
        <p:spPr>
          <a:xfrm rot="21600000">
            <a:off x="2460257" y="4762380"/>
            <a:ext cx="5016628" cy="1129084"/>
          </a:xfrm>
          <a:custGeom>
            <a:avLst/>
            <a:gdLst>
              <a:gd name="connsiteX0" fmla="*/ 0 w 5016627"/>
              <a:gd name="connsiteY0" fmla="*/ 0 h 1129083"/>
              <a:gd name="connsiteX1" fmla="*/ 4452086 w 5016627"/>
              <a:gd name="connsiteY1" fmla="*/ 0 h 1129083"/>
              <a:gd name="connsiteX2" fmla="*/ 5016627 w 5016627"/>
              <a:gd name="connsiteY2" fmla="*/ 564542 h 1129083"/>
              <a:gd name="connsiteX3" fmla="*/ 4452086 w 5016627"/>
              <a:gd name="connsiteY3" fmla="*/ 1129083 h 1129083"/>
              <a:gd name="connsiteX4" fmla="*/ 0 w 5016627"/>
              <a:gd name="connsiteY4" fmla="*/ 1129083 h 1129083"/>
              <a:gd name="connsiteX5" fmla="*/ 0 w 5016627"/>
              <a:gd name="connsiteY5" fmla="*/ 0 h 11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627" h="1129083">
                <a:moveTo>
                  <a:pt x="5016627" y="1129082"/>
                </a:moveTo>
                <a:lnTo>
                  <a:pt x="564541" y="1129082"/>
                </a:lnTo>
                <a:lnTo>
                  <a:pt x="0" y="564541"/>
                </a:lnTo>
                <a:lnTo>
                  <a:pt x="564541" y="1"/>
                </a:lnTo>
                <a:lnTo>
                  <a:pt x="5016627" y="1"/>
                </a:lnTo>
                <a:lnTo>
                  <a:pt x="5016627" y="1129082"/>
                </a:lnTo>
                <a:close/>
              </a:path>
            </a:pathLst>
          </a:custGeom>
          <a:solidFill>
            <a:srgbClr val="FFFF00">
              <a:alpha val="50000"/>
            </a:srgbClr>
          </a:solidFill>
        </p:spPr>
        <p:style>
          <a:lnRef idx="2">
            <a:schemeClr val="lt1">
              <a:hueOff val="0"/>
              <a:satOff val="0"/>
              <a:lumOff val="0"/>
              <a:alphaOff val="0"/>
            </a:schemeClr>
          </a:lnRef>
          <a:fillRef idx="1">
            <a:scrgbClr r="0" g="0" b="0"/>
          </a:fillRef>
          <a:effectRef idx="0">
            <a:schemeClr val="accent4">
              <a:alpha val="90000"/>
              <a:hueOff val="0"/>
              <a:satOff val="0"/>
              <a:lumOff val="0"/>
              <a:alphaOff val="-40000"/>
            </a:schemeClr>
          </a:effectRef>
          <a:fontRef idx="minor">
            <a:schemeClr val="lt1"/>
          </a:fontRef>
        </p:style>
        <p:txBody>
          <a:bodyPr spcFirstLastPara="0" vert="horz" wrap="square" lIns="780168" tIns="125731" rIns="234697" bIns="12573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latin typeface="Garamond" pitchFamily="18" charset="0"/>
              </a:rPr>
              <a:t>Personal Financial Losses</a:t>
            </a:r>
            <a:endParaRPr lang="en-US" sz="3300" b="1" kern="1200" dirty="0">
              <a:solidFill>
                <a:schemeClr val="tx1"/>
              </a:solidFill>
              <a:latin typeface="Garamond" pitchFamily="18" charset="0"/>
            </a:endParaRPr>
          </a:p>
        </p:txBody>
      </p:sp>
      <p:sp>
        <p:nvSpPr>
          <p:cNvPr id="67" name="Oval 66"/>
          <p:cNvSpPr/>
          <p:nvPr/>
        </p:nvSpPr>
        <p:spPr>
          <a:xfrm>
            <a:off x="1895715" y="4762381"/>
            <a:ext cx="1129083" cy="1129083"/>
          </a:xfrm>
          <a:prstGeom prst="ellipse">
            <a:avLst/>
          </a:prstGeom>
        </p:spPr>
        <p:style>
          <a:lnRef idx="2">
            <a:schemeClr val="lt1">
              <a:hueOff val="0"/>
              <a:satOff val="0"/>
              <a:lumOff val="0"/>
              <a:alphaOff val="0"/>
            </a:schemeClr>
          </a:lnRef>
          <a:fillRef idx="1">
            <a:schemeClr val="accent4">
              <a:tint val="50000"/>
              <a:alpha val="90000"/>
              <a:hueOff val="0"/>
              <a:satOff val="0"/>
              <a:lumOff val="8549"/>
              <a:alphaOff val="-40000"/>
            </a:schemeClr>
          </a:fillRef>
          <a:effectRef idx="0">
            <a:schemeClr val="accent4">
              <a:tint val="50000"/>
              <a:alpha val="90000"/>
              <a:hueOff val="0"/>
              <a:satOff val="0"/>
              <a:lumOff val="8549"/>
              <a:alphaOff val="-40000"/>
            </a:schemeClr>
          </a:effectRef>
          <a:fontRef idx="minor">
            <a:schemeClr val="lt1">
              <a:hueOff val="0"/>
              <a:satOff val="0"/>
              <a:lumOff val="0"/>
              <a:alphaOff val="0"/>
            </a:schemeClr>
          </a:fontRef>
        </p:style>
      </p:sp>
      <p:sp>
        <p:nvSpPr>
          <p:cNvPr id="62" name="TextBox 61"/>
          <p:cNvSpPr txBox="1"/>
          <p:nvPr/>
        </p:nvSpPr>
        <p:spPr>
          <a:xfrm>
            <a:off x="7772400" y="4191000"/>
            <a:ext cx="609600" cy="276999"/>
          </a:xfrm>
          <a:prstGeom prst="rect">
            <a:avLst/>
          </a:prstGeom>
          <a:noFill/>
        </p:spPr>
        <p:txBody>
          <a:bodyPr wrap="square" rtlCol="0">
            <a:spAutoFit/>
          </a:bodyPr>
          <a:lstStyle/>
          <a:p>
            <a:pPr algn="ctr"/>
            <a:r>
              <a:rPr lang="en-US" sz="1200" dirty="0" smtClean="0">
                <a:solidFill>
                  <a:schemeClr val="bg1"/>
                </a:solidFill>
                <a:latin typeface="Aharoni" pitchFamily="2" charset="-79"/>
                <a:cs typeface="Aharoni" pitchFamily="2" charset="-79"/>
              </a:rPr>
              <a:t>26%</a:t>
            </a:r>
            <a:endParaRPr lang="en-US" sz="1200" dirty="0">
              <a:solidFill>
                <a:schemeClr val="bg1"/>
              </a:solidFill>
              <a:latin typeface="Aharoni" pitchFamily="2" charset="-79"/>
              <a:cs typeface="Aharoni" pitchFamily="2" charset="-79"/>
            </a:endParaRPr>
          </a:p>
        </p:txBody>
      </p:sp>
      <p:sp>
        <p:nvSpPr>
          <p:cNvPr id="29698" name="AutoShape 2" descr="Image result for identity thef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1" name="AutoShape 5"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 name="Oval 47"/>
          <p:cNvSpPr/>
          <p:nvPr/>
        </p:nvSpPr>
        <p:spPr>
          <a:xfrm>
            <a:off x="1828800" y="4724400"/>
            <a:ext cx="1219200" cy="1143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05000" y="3276600"/>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828800" y="1828800"/>
            <a:ext cx="1143000" cy="114300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4" name="AutoShape 8" descr="Image result for health impac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5" name="Picture 9" descr="C:\Users\Joan\Pictures\heart.png"/>
          <p:cNvPicPr>
            <a:picLocks noChangeAspect="1" noChangeArrowheads="1"/>
          </p:cNvPicPr>
          <p:nvPr/>
        </p:nvPicPr>
        <p:blipFill>
          <a:blip r:embed="rId3" cstate="print">
            <a:duotone>
              <a:schemeClr val="accent5">
                <a:shade val="45000"/>
                <a:satMod val="135000"/>
              </a:schemeClr>
              <a:prstClr val="white"/>
            </a:duotone>
            <a:lum bright="40000"/>
          </a:blip>
          <a:srcRect l="13202" t="25203" r="11189" b="14789"/>
          <a:stretch>
            <a:fillRect/>
          </a:stretch>
        </p:blipFill>
        <p:spPr bwMode="auto">
          <a:xfrm>
            <a:off x="1981200" y="3505200"/>
            <a:ext cx="990600" cy="786190"/>
          </a:xfrm>
          <a:prstGeom prst="rect">
            <a:avLst/>
          </a:prstGeom>
          <a:noFill/>
        </p:spPr>
      </p:pic>
      <p:sp>
        <p:nvSpPr>
          <p:cNvPr id="68" name="Oval 67"/>
          <p:cNvSpPr/>
          <p:nvPr/>
        </p:nvSpPr>
        <p:spPr>
          <a:xfrm>
            <a:off x="1981200" y="4800600"/>
            <a:ext cx="1143000" cy="1143000"/>
          </a:xfrm>
          <a:prstGeom prst="ellips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6" name="Picture 10" descr="C:\Users\Joan\Pictures\moneyloss.png"/>
          <p:cNvPicPr>
            <a:picLocks noChangeAspect="1" noChangeArrowheads="1"/>
          </p:cNvPicPr>
          <p:nvPr/>
        </p:nvPicPr>
        <p:blipFill>
          <a:blip r:embed="rId4" cstate="print">
            <a:duotone>
              <a:schemeClr val="accent5">
                <a:shade val="45000"/>
                <a:satMod val="135000"/>
              </a:schemeClr>
              <a:prstClr val="white"/>
            </a:duotone>
            <a:lum bright="40000"/>
          </a:blip>
          <a:srcRect/>
          <a:stretch>
            <a:fillRect/>
          </a:stretch>
        </p:blipFill>
        <p:spPr bwMode="auto">
          <a:xfrm>
            <a:off x="2133600" y="4876800"/>
            <a:ext cx="812641" cy="812641"/>
          </a:xfrm>
          <a:prstGeom prst="rect">
            <a:avLst/>
          </a:prstGeom>
          <a:noFill/>
        </p:spPr>
      </p:pic>
      <p:pic>
        <p:nvPicPr>
          <p:cNvPr id="29707" name="Picture 11" descr="C:\Users\Joan\Pictures\fingerprint.png"/>
          <p:cNvPicPr>
            <a:picLocks noChangeAspect="1" noChangeArrowheads="1"/>
          </p:cNvPicPr>
          <p:nvPr/>
        </p:nvPicPr>
        <p:blipFill>
          <a:blip r:embed="rId5" cstate="print">
            <a:duotone>
              <a:schemeClr val="accent5">
                <a:shade val="45000"/>
                <a:satMod val="135000"/>
              </a:schemeClr>
              <a:prstClr val="white"/>
            </a:duotone>
            <a:lum bright="40000"/>
          </a:blip>
          <a:srcRect l="19996" t="13996" r="22997" b="13995"/>
          <a:stretch>
            <a:fillRect/>
          </a:stretch>
        </p:blipFill>
        <p:spPr bwMode="auto">
          <a:xfrm>
            <a:off x="1981200" y="1905000"/>
            <a:ext cx="784225" cy="990600"/>
          </a:xfrm>
          <a:prstGeom prst="rect">
            <a:avLst/>
          </a:prstGeom>
          <a:noFill/>
        </p:spPr>
      </p:pic>
      <p:sp>
        <p:nvSpPr>
          <p:cNvPr id="41" name="TextBox 40"/>
          <p:cNvSpPr txBox="1"/>
          <p:nvPr/>
        </p:nvSpPr>
        <p:spPr>
          <a:xfrm>
            <a:off x="152400" y="990600"/>
            <a:ext cx="304800" cy="369332"/>
          </a:xfrm>
          <a:prstGeom prst="rect">
            <a:avLst/>
          </a:prstGeom>
          <a:noFill/>
        </p:spPr>
        <p:txBody>
          <a:bodyPr wrap="square" rtlCol="0">
            <a:spAutoFit/>
          </a:bodyPr>
          <a:lstStyle/>
          <a:p>
            <a:r>
              <a:rPr lang="en-US" dirty="0" smtClean="0"/>
              <a:t>8</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143000"/>
            <a:ext cx="7772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914400" y="533400"/>
            <a:ext cx="7772400" cy="685800"/>
          </a:xfrm>
          <a:prstGeom prst="rect">
            <a:avLst/>
          </a:prstGeom>
        </p:spPr>
        <p:txBody>
          <a:bodyPr vert="horz"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aramond" pitchFamily="18" charset="0"/>
                <a:ea typeface="+mj-ea"/>
                <a:cs typeface="+mj-cs"/>
              </a:rPr>
              <a:t>Senior Medicare</a:t>
            </a:r>
            <a:r>
              <a:rPr kumimoji="0" lang="en-US" sz="3600" b="1" i="0" u="none" strike="noStrike" kern="1200" cap="none" spc="0" normalizeH="0" noProof="0" dirty="0" smtClean="0">
                <a:ln>
                  <a:noFill/>
                </a:ln>
                <a:solidFill>
                  <a:schemeClr val="tx2"/>
                </a:solidFill>
                <a:effectLst/>
                <a:uLnTx/>
                <a:uFillTx/>
                <a:latin typeface="Garamond" pitchFamily="18" charset="0"/>
                <a:ea typeface="+mj-ea"/>
                <a:cs typeface="+mj-cs"/>
              </a:rPr>
              <a:t> Patrol (SMP)</a:t>
            </a:r>
            <a:endParaRPr kumimoji="0" lang="en-US" sz="3600" b="1" i="0" u="none" strike="noStrike" kern="1200" cap="none" spc="0" normalizeH="0" baseline="0" noProof="0" dirty="0">
              <a:ln>
                <a:noFill/>
              </a:ln>
              <a:solidFill>
                <a:schemeClr val="tx2"/>
              </a:solidFill>
              <a:effectLst/>
              <a:uLnTx/>
              <a:uFillTx/>
              <a:latin typeface="Garamond" pitchFamily="18" charset="0"/>
              <a:ea typeface="+mj-ea"/>
              <a:cs typeface="+mj-cs"/>
            </a:endParaRPr>
          </a:p>
        </p:txBody>
      </p:sp>
      <p:sp>
        <p:nvSpPr>
          <p:cNvPr id="9" name="Rectangle 8"/>
          <p:cNvSpPr/>
          <p:nvPr/>
        </p:nvSpPr>
        <p:spPr>
          <a:xfrm>
            <a:off x="914400" y="1371600"/>
            <a:ext cx="7772400" cy="584775"/>
          </a:xfrm>
          <a:prstGeom prst="rect">
            <a:avLst/>
          </a:prstGeom>
        </p:spPr>
        <p:txBody>
          <a:bodyPr wrap="square">
            <a:spAutoFit/>
          </a:bodyPr>
          <a:lstStyle/>
          <a:p>
            <a:r>
              <a:rPr lang="en-US" altLang="en-US" sz="3200" b="1" dirty="0" smtClean="0">
                <a:latin typeface="Garamond" pitchFamily="18" charset="0"/>
              </a:rPr>
              <a:t>What is the Senior Medicare Patrol?</a:t>
            </a:r>
            <a:endParaRPr lang="en-US" sz="3200" b="1" dirty="0">
              <a:latin typeface="Garamond" pitchFamily="18" charset="0"/>
            </a:endParaRPr>
          </a:p>
        </p:txBody>
      </p:sp>
      <p:grpSp>
        <p:nvGrpSpPr>
          <p:cNvPr id="14" name="Group 13"/>
          <p:cNvGrpSpPr/>
          <p:nvPr/>
        </p:nvGrpSpPr>
        <p:grpSpPr>
          <a:xfrm>
            <a:off x="1066800" y="2514600"/>
            <a:ext cx="2286000" cy="2880360"/>
            <a:chOff x="3274" y="1371600"/>
            <a:chExt cx="2233017" cy="2880360"/>
          </a:xfrm>
        </p:grpSpPr>
        <p:sp>
          <p:nvSpPr>
            <p:cNvPr id="21" name="Rectangle 20"/>
            <p:cNvSpPr/>
            <p:nvPr/>
          </p:nvSpPr>
          <p:spPr>
            <a:xfrm>
              <a:off x="3274" y="1371600"/>
              <a:ext cx="2233017" cy="2880360"/>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3274" y="1371600"/>
              <a:ext cx="2233017" cy="2880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rtl="0">
                <a:lnSpc>
                  <a:spcPct val="110000"/>
                </a:lnSpc>
                <a:spcBef>
                  <a:spcPct val="0"/>
                </a:spcBef>
                <a:spcAft>
                  <a:spcPct val="35000"/>
                </a:spcAft>
              </a:pPr>
              <a:r>
                <a:rPr lang="en-US" sz="2400" kern="1200" dirty="0">
                  <a:latin typeface="Garamond" pitchFamily="18" charset="0"/>
                  <a:cs typeface="Segoe UI" pitchFamily="34" charset="0"/>
                </a:rPr>
                <a:t>Help Medicare beneficiaries prevent, detect, and report health care fraud </a:t>
              </a:r>
            </a:p>
          </p:txBody>
        </p:sp>
      </p:grpSp>
      <p:grpSp>
        <p:nvGrpSpPr>
          <p:cNvPr id="15" name="Group 14"/>
          <p:cNvGrpSpPr/>
          <p:nvPr/>
        </p:nvGrpSpPr>
        <p:grpSpPr>
          <a:xfrm>
            <a:off x="3733800" y="2514600"/>
            <a:ext cx="2233017" cy="2880360"/>
            <a:chOff x="2236291" y="1371600"/>
            <a:chExt cx="2233017" cy="2880360"/>
          </a:xfrm>
        </p:grpSpPr>
        <p:sp>
          <p:nvSpPr>
            <p:cNvPr id="19" name="Rectangle 18"/>
            <p:cNvSpPr/>
            <p:nvPr/>
          </p:nvSpPr>
          <p:spPr>
            <a:xfrm>
              <a:off x="2236291" y="1371600"/>
              <a:ext cx="2233017" cy="2880360"/>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2236291" y="1371600"/>
              <a:ext cx="2233017" cy="2880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rtl="0">
                <a:lnSpc>
                  <a:spcPct val="110000"/>
                </a:lnSpc>
                <a:spcBef>
                  <a:spcPts val="600"/>
                </a:spcBef>
                <a:spcAft>
                  <a:spcPct val="35000"/>
                </a:spcAft>
              </a:pPr>
              <a:r>
                <a:rPr lang="en-US" sz="2400" b="0" kern="1200" dirty="0" smtClean="0">
                  <a:latin typeface="Garamond" pitchFamily="18" charset="0"/>
                  <a:cs typeface="Segoe UI" pitchFamily="34" charset="0"/>
                </a:rPr>
                <a:t>Help </a:t>
              </a:r>
              <a:r>
                <a:rPr lang="en-US" sz="2400" b="0" kern="1200" dirty="0">
                  <a:latin typeface="Garamond" pitchFamily="18" charset="0"/>
                  <a:cs typeface="Segoe UI" pitchFamily="34" charset="0"/>
                </a:rPr>
                <a:t>preserve the integrity </a:t>
              </a:r>
              <a:r>
                <a:rPr lang="en-US" sz="2400" b="0" kern="1200" dirty="0" smtClean="0">
                  <a:latin typeface="Garamond" pitchFamily="18" charset="0"/>
                  <a:cs typeface="Segoe UI" pitchFamily="34" charset="0"/>
                </a:rPr>
                <a:t>        of </a:t>
              </a:r>
              <a:r>
                <a:rPr lang="en-US" sz="2400" b="0" kern="1200" dirty="0">
                  <a:latin typeface="Garamond" pitchFamily="18" charset="0"/>
                  <a:cs typeface="Segoe UI" pitchFamily="34" charset="0"/>
                </a:rPr>
                <a:t>the Medicare program</a:t>
              </a:r>
              <a:endParaRPr lang="en-US" sz="2400" kern="1200" dirty="0">
                <a:latin typeface="Garamond" pitchFamily="18" charset="0"/>
                <a:cs typeface="Segoe UI" pitchFamily="34" charset="0"/>
              </a:endParaRPr>
            </a:p>
          </p:txBody>
        </p:sp>
      </p:grpSp>
      <p:grpSp>
        <p:nvGrpSpPr>
          <p:cNvPr id="16" name="Group 15"/>
          <p:cNvGrpSpPr/>
          <p:nvPr/>
        </p:nvGrpSpPr>
        <p:grpSpPr>
          <a:xfrm>
            <a:off x="6324600" y="2514600"/>
            <a:ext cx="2209800" cy="2880360"/>
            <a:chOff x="4469308" y="1371600"/>
            <a:chExt cx="2233017" cy="2880360"/>
          </a:xfrm>
        </p:grpSpPr>
        <p:sp>
          <p:nvSpPr>
            <p:cNvPr id="17" name="Rectangle 16"/>
            <p:cNvSpPr/>
            <p:nvPr/>
          </p:nvSpPr>
          <p:spPr>
            <a:xfrm>
              <a:off x="4469308" y="1371600"/>
              <a:ext cx="2233017" cy="2880360"/>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469308" y="1371600"/>
              <a:ext cx="2233017" cy="2880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rtl="0">
                <a:lnSpc>
                  <a:spcPct val="110000"/>
                </a:lnSpc>
                <a:spcBef>
                  <a:spcPct val="0"/>
                </a:spcBef>
                <a:spcAft>
                  <a:spcPct val="35000"/>
                </a:spcAft>
              </a:pPr>
              <a:r>
                <a:rPr lang="en-US" sz="2400" b="0" kern="1200" dirty="0">
                  <a:latin typeface="Garamond" pitchFamily="18" charset="0"/>
                  <a:cs typeface="Segoe UI" pitchFamily="34" charset="0"/>
                </a:rPr>
                <a:t>Rely on </a:t>
              </a:r>
              <a:r>
                <a:rPr lang="en-US" sz="2400" b="0" kern="1200" dirty="0" smtClean="0">
                  <a:latin typeface="Garamond" pitchFamily="18" charset="0"/>
                  <a:cs typeface="Segoe UI" pitchFamily="34" charset="0"/>
                </a:rPr>
                <a:t>volunteers to </a:t>
              </a:r>
              <a:r>
                <a:rPr lang="en-US" sz="2400" b="0" kern="1200" dirty="0">
                  <a:latin typeface="Garamond" pitchFamily="18" charset="0"/>
                  <a:cs typeface="Segoe UI" pitchFamily="34" charset="0"/>
                </a:rPr>
                <a:t>help perform </a:t>
              </a:r>
              <a:r>
                <a:rPr lang="en-US" sz="2400" b="0" kern="1200" dirty="0" smtClean="0">
                  <a:latin typeface="Garamond" pitchFamily="18" charset="0"/>
                  <a:cs typeface="Segoe UI" pitchFamily="34" charset="0"/>
                </a:rPr>
                <a:t>         SMP </a:t>
              </a:r>
              <a:r>
                <a:rPr lang="en-US" sz="2400" b="0" kern="1200" dirty="0">
                  <a:latin typeface="Garamond" pitchFamily="18" charset="0"/>
                  <a:cs typeface="Segoe UI" pitchFamily="34" charset="0"/>
                </a:rPr>
                <a:t>work</a:t>
              </a:r>
              <a:endParaRPr lang="en-US" sz="2400" kern="1200" dirty="0">
                <a:latin typeface="Garamond" pitchFamily="18" charset="0"/>
                <a:cs typeface="Segoe UI" pitchFamily="34" charset="0"/>
              </a:endParaRPr>
            </a:p>
          </p:txBody>
        </p:sp>
      </p:grpSp>
      <p:sp>
        <p:nvSpPr>
          <p:cNvPr id="22530" name="AutoShape 2" descr="Image result for arr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 name="Striped Right Arrow 26"/>
          <p:cNvSpPr/>
          <p:nvPr/>
        </p:nvSpPr>
        <p:spPr>
          <a:xfrm>
            <a:off x="3200400" y="3429000"/>
            <a:ext cx="685800" cy="457200"/>
          </a:xfrm>
          <a:prstGeom prst="stripedRight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990600" y="5257800"/>
            <a:ext cx="7620000" cy="685800"/>
            <a:chOff x="0" y="0"/>
            <a:chExt cx="6705600" cy="1371600"/>
          </a:xfrm>
          <a:solidFill>
            <a:schemeClr val="accent1">
              <a:lumMod val="40000"/>
              <a:lumOff val="60000"/>
            </a:schemeClr>
          </a:solidFill>
        </p:grpSpPr>
        <p:sp>
          <p:nvSpPr>
            <p:cNvPr id="31" name="Rectangle 30"/>
            <p:cNvSpPr/>
            <p:nvPr/>
          </p:nvSpPr>
          <p:spPr>
            <a:xfrm>
              <a:off x="0" y="0"/>
              <a:ext cx="6705600" cy="1371600"/>
            </a:xfrm>
            <a:prstGeom prst="rect">
              <a:avLst/>
            </a:prstGeom>
            <a:grpFill/>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32" name="Rectangle 31"/>
            <p:cNvSpPr/>
            <p:nvPr/>
          </p:nvSpPr>
          <p:spPr>
            <a:xfrm>
              <a:off x="0" y="0"/>
              <a:ext cx="6705600" cy="1371600"/>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endParaRPr lang="en-US" sz="3200" b="1" kern="1200" dirty="0">
                <a:solidFill>
                  <a:schemeClr val="accent5"/>
                </a:solidFill>
                <a:latin typeface="Rockwell" pitchFamily="18" charset="0"/>
                <a:ea typeface="Tahoma" pitchFamily="34" charset="0"/>
                <a:cs typeface="Tahoma" pitchFamily="34" charset="0"/>
              </a:endParaRPr>
            </a:p>
          </p:txBody>
        </p:sp>
      </p:grpSp>
      <p:grpSp>
        <p:nvGrpSpPr>
          <p:cNvPr id="13" name="Group 12"/>
          <p:cNvGrpSpPr/>
          <p:nvPr/>
        </p:nvGrpSpPr>
        <p:grpSpPr>
          <a:xfrm>
            <a:off x="990600" y="1981200"/>
            <a:ext cx="7620000" cy="609600"/>
            <a:chOff x="0" y="0"/>
            <a:chExt cx="6705600" cy="1371600"/>
          </a:xfrm>
        </p:grpSpPr>
        <p:sp>
          <p:nvSpPr>
            <p:cNvPr id="23" name="Rectangle 22"/>
            <p:cNvSpPr/>
            <p:nvPr/>
          </p:nvSpPr>
          <p:spPr>
            <a:xfrm>
              <a:off x="0" y="0"/>
              <a:ext cx="6705600" cy="1371600"/>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24" name="Rectangle 23"/>
            <p:cNvSpPr/>
            <p:nvPr/>
          </p:nvSpPr>
          <p:spPr>
            <a:xfrm>
              <a:off x="0" y="0"/>
              <a:ext cx="6705600" cy="1371600"/>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3200" b="1" kern="1200" dirty="0" smtClean="0">
                  <a:solidFill>
                    <a:schemeClr val="accent5"/>
                  </a:solidFill>
                  <a:latin typeface="Garamond" pitchFamily="18" charset="0"/>
                  <a:ea typeface="Tahoma" pitchFamily="34" charset="0"/>
                  <a:cs typeface="Tahoma" pitchFamily="34" charset="0"/>
                </a:rPr>
                <a:t>SMPs</a:t>
              </a:r>
              <a:endParaRPr lang="en-US" sz="3200" b="1" kern="1200" dirty="0">
                <a:solidFill>
                  <a:schemeClr val="accent5"/>
                </a:solidFill>
                <a:latin typeface="Garamond" pitchFamily="18" charset="0"/>
                <a:ea typeface="Tahoma" pitchFamily="34" charset="0"/>
                <a:cs typeface="Tahoma" pitchFamily="34" charset="0"/>
              </a:endParaRPr>
            </a:p>
          </p:txBody>
        </p:sp>
      </p:grpSp>
      <p:sp>
        <p:nvSpPr>
          <p:cNvPr id="33" name="Striped Right Arrow 32"/>
          <p:cNvSpPr/>
          <p:nvPr/>
        </p:nvSpPr>
        <p:spPr>
          <a:xfrm>
            <a:off x="5638800" y="3429000"/>
            <a:ext cx="685800" cy="457200"/>
          </a:xfrm>
          <a:prstGeom prst="stripedRight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52400" y="990600"/>
            <a:ext cx="304800" cy="369332"/>
          </a:xfrm>
          <a:prstGeom prst="rect">
            <a:avLst/>
          </a:prstGeom>
          <a:noFill/>
        </p:spPr>
        <p:txBody>
          <a:bodyPr wrap="square" rtlCol="0">
            <a:spAutoFit/>
          </a:bodyPr>
          <a:lstStyle/>
          <a:p>
            <a:r>
              <a:rPr lang="en-US" dirty="0" smtClean="0"/>
              <a:t>9</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amworkPresentation2(2)">
  <a:themeElements>
    <a:clrScheme name="Custom 14">
      <a:dk1>
        <a:srgbClr val="000000"/>
      </a:dk1>
      <a:lt1>
        <a:sysClr val="window" lastClr="FFFFFF"/>
      </a:lt1>
      <a:dk2>
        <a:srgbClr val="000000"/>
      </a:dk2>
      <a:lt2>
        <a:srgbClr val="FFFFFF"/>
      </a:lt2>
      <a:accent1>
        <a:srgbClr val="FF0000"/>
      </a:accent1>
      <a:accent2>
        <a:srgbClr val="000000"/>
      </a:accent2>
      <a:accent3>
        <a:srgbClr val="FFFFFF"/>
      </a:accent3>
      <a:accent4>
        <a:srgbClr val="FF0000"/>
      </a:accent4>
      <a:accent5>
        <a:srgbClr val="FFFFFF"/>
      </a:accent5>
      <a:accent6>
        <a:srgbClr val="000000"/>
      </a:accent6>
      <a:hlink>
        <a:srgbClr val="000000"/>
      </a:hlink>
      <a:folHlink>
        <a:srgbClr val="00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TeamworkPresentation2(2)</Template>
  <TotalTime>2822</TotalTime>
  <Words>2824</Words>
  <Application>Microsoft Office PowerPoint</Application>
  <PresentationFormat>On-screen Show (4:3)</PresentationFormat>
  <Paragraphs>275</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TeamworkPresentation2(2)</vt:lpstr>
      <vt:lpstr>Slide 1</vt:lpstr>
      <vt:lpstr>StateWide: Who We Are</vt:lpstr>
      <vt:lpstr>Slide 3</vt:lpstr>
      <vt:lpstr>Slide 4</vt:lpstr>
      <vt:lpstr>Slide 5</vt:lpstr>
      <vt:lpstr>Medicare Fraud and Abuse </vt:lpstr>
      <vt:lpstr>Slide 7</vt:lpstr>
      <vt:lpstr>Slide 8</vt:lpstr>
      <vt:lpstr>Slide 9</vt:lpstr>
      <vt:lpstr>Slide 10</vt:lpstr>
      <vt:lpstr>Slide 11</vt:lpstr>
      <vt:lpstr>Slide 12</vt:lpstr>
      <vt:lpstr>Slide 13</vt:lpstr>
      <vt:lpstr>What Can YOU Do?</vt:lpstr>
      <vt:lpstr>Slide 15</vt:lpstr>
      <vt:lpstr>Protect Yourself and Others from Medicare Fraud</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Advocates Program</dc:title>
  <dc:creator>Joan Akpan</dc:creator>
  <cp:lastModifiedBy>Joan Akpan</cp:lastModifiedBy>
  <cp:revision>252</cp:revision>
  <dcterms:created xsi:type="dcterms:W3CDTF">2013-04-28T00:55:31Z</dcterms:created>
  <dcterms:modified xsi:type="dcterms:W3CDTF">2018-09-20T15:37:26Z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