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5"/>
    <p:sldMasterId id="2147483660" r:id="rId6"/>
    <p:sldMasterId id="2147483648" r:id="rId7"/>
    <p:sldMasterId id="2147483674" r:id="rId8"/>
  </p:sldMasterIdLst>
  <p:notesMasterIdLst>
    <p:notesMasterId r:id="rId23"/>
  </p:notesMasterIdLst>
  <p:handoutMasterIdLst>
    <p:handoutMasterId r:id="rId24"/>
  </p:handoutMasterIdLst>
  <p:sldIdLst>
    <p:sldId id="256" r:id="rId9"/>
    <p:sldId id="257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68" r:id="rId21"/>
    <p:sldId id="270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3278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27" autoAdjust="0"/>
  </p:normalViewPr>
  <p:slideViewPr>
    <p:cSldViewPr>
      <p:cViewPr varScale="1">
        <p:scale>
          <a:sx n="98" d="100"/>
          <a:sy n="98" d="100"/>
        </p:scale>
        <p:origin x="51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D7483-23FB-405E-924F-3B26F818E7C1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2CE46-5EF0-47F5-83CA-BBA0B9FBF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1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3603190" cy="8107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1"/>
          <p:cNvSpPr txBox="1">
            <a:spLocks/>
          </p:cNvSpPr>
          <p:nvPr userDrawn="1"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453" y="4511417"/>
            <a:ext cx="1713547" cy="38557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453" y="4511417"/>
            <a:ext cx="1713547" cy="38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0365-0D65-4032-85A6-BECCAB4E9A68}" type="datetimeFigureOut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4AA7-8025-408E-B296-E2B43FE086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/>
              <a:pPr/>
              <a:t>October 16, 2017</a:t>
            </a:fld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NYSOO_DOH_rgb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453" y="4511417"/>
            <a:ext cx="1713547" cy="38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health.ny.gov/facilities/hospital/complaint/complaint_form.htm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hospinfo@health.ny.gov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ealth.ny.gov/professionals/patients/patient_rights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.ny.gov/professionals/hospital_administrator/letters/2017/2017-02-16_dal_17-05_vets_law.htm" TargetMode="External"/><Relationship Id="rId2" Type="http://schemas.openxmlformats.org/officeDocument/2006/relationships/hyperlink" Target="https://veterans.ny.gov/sites/default/files/VA%20LOCATIONS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123950"/>
            <a:ext cx="76962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Room Care- What Older Persons and Caregivers Need to Know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60" y="2800350"/>
            <a:ext cx="83820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Ruth Leslie, Hospitals and Diagnostic &amp; Treatment Centers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Complaints – Patient’s Advocate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Patient’s Advocacy Office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Charged to assist patients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help when patient is in the hospital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 issues before they become complaints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complaints lodged against the hospital  </a:t>
            </a:r>
          </a:p>
        </p:txBody>
      </p:sp>
    </p:spTree>
    <p:extLst>
      <p:ext uri="{BB962C8B-B14F-4D97-AF65-F5344CB8AC3E}">
        <p14:creationId xmlns:p14="http://schemas.microsoft.com/office/powerpoint/2010/main" val="3053505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 Intake Program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1FB7DCF-5F6C-4AB4-8703-0F532B1E8088}"/>
              </a:ext>
            </a:extLst>
          </p:cNvPr>
          <p:cNvSpPr txBox="1"/>
          <p:nvPr/>
        </p:nvSpPr>
        <p:spPr>
          <a:xfrm>
            <a:off x="152400" y="1352550"/>
            <a:ext cx="87630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Intake telephone line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1-800-804-5447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 form – written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https://health.ny.gov/facilities/hospital/complaint/complaint_form.htm</a:t>
            </a: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685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Appeal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law requires that you receive advance notice </a:t>
            </a:r>
            <a:r>
              <a:rPr lang="en-US" sz="2400" b="1" dirty="0"/>
              <a:t>in writing</a:t>
            </a:r>
            <a:r>
              <a:rPr lang="en-US" sz="2400" dirty="0"/>
              <a:t> telling you: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date the physician and/or hospital plans to discharge you;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to appeal if you wish to remain in the hospital;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Quality Improvement Organization (QIO) for Medicare patients is Livanta = 1-866-815-5440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30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Instructions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 and Inpatient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to give instructions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 do if symptoms come back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 back to MD if you have one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follow-up care needed?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Communicate with your primary care physician to notify them of any ED visit or admission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968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1352550"/>
            <a:ext cx="8763000" cy="21852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 of Hospitals and Diagnostic &amp; Treatment Centers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518-402-1004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hospinfo@health.ny.gov</a:t>
            </a:r>
            <a:endParaRPr lang="en-US" sz="28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D13CE0-2AC9-4FBC-ADDD-034566FD83DE}"/>
              </a:ext>
            </a:extLst>
          </p:cNvPr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7750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Departments Provide: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Diagnostic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specialists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to admit, transfer or discharge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Referrals to outpatient follow-ups: primary care, substance use, mental health, specialty care</a:t>
            </a: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care vs. Inpatient care vs. Outpatient care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515368"/>
            <a:ext cx="876300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department care – classified and billed as outpatient care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Emergent and urgent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 – classified and billed as outpatient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Ambulatory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Inpatient care = higher level of care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care units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Medical/surgical beds</a:t>
            </a:r>
          </a:p>
          <a:p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39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 as an outpatient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 can take place in –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observation unit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inpatient bed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emergency department bay in a Critical Access Hospital (&lt;25 beds)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feel or look different than an inpatient admission</a:t>
            </a:r>
          </a:p>
        </p:txBody>
      </p:sp>
    </p:spTree>
    <p:extLst>
      <p:ext uri="{BB962C8B-B14F-4D97-AF65-F5344CB8AC3E}">
        <p14:creationId xmlns:p14="http://schemas.microsoft.com/office/powerpoint/2010/main" val="219716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Hospitals are required to give patients a notice stating that they are in observation status with 24 hours of assignment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MOON=Medicare Outpatient Observation Notice (2016)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statute (effective 1/19/2014)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have billing and placement issues if discharge to skilled nursing facility from the hospital (requires 3 midnight qualifying inpatient admission vs. observation)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discussion and litigation on this point at the federal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40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Should you Bring to the ED: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Leave valuables at home!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family member or friend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 card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 current medication list – typed or written neatly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care proxy</a:t>
            </a:r>
          </a:p>
        </p:txBody>
      </p:sp>
    </p:spTree>
    <p:extLst>
      <p:ext uri="{BB962C8B-B14F-4D97-AF65-F5344CB8AC3E}">
        <p14:creationId xmlns:p14="http://schemas.microsoft.com/office/powerpoint/2010/main" val="2242947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Act (Caregiver Advise, Record and Enable Act), effective April 23</a:t>
            </a:r>
            <a:r>
              <a:rPr lang="en-US" sz="2800" b="1" baseline="300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2016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Hospitals are required to ask if you have a caregiver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can designate a caregiver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Caregiver does not have to be a spouse or family member-can be a neighbor or friend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caregiver is entitled to education and information prior to discharge of the patient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to reduce readmission</a:t>
            </a:r>
          </a:p>
        </p:txBody>
      </p:sp>
    </p:spTree>
    <p:extLst>
      <p:ext uri="{BB962C8B-B14F-4D97-AF65-F5344CB8AC3E}">
        <p14:creationId xmlns:p14="http://schemas.microsoft.com/office/powerpoint/2010/main" val="3103182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“Your Rights as a Hospital Patient in NYS”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123950"/>
            <a:ext cx="8763000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Booklet given to admitted patients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about rights as an inpatient including the Patient’s Bill of Rights and how to file a discharge appeal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file a complaint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Instructions/forms for DNR &amp; Health Care Proxy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https://health.ny.gov/professionals/patients/patient_rights/</a:t>
            </a:r>
            <a:endParaRPr lang="en-US" sz="28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in English and 6 other languages</a:t>
            </a:r>
            <a:endParaRPr lang="en-US" sz="32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20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Veteran’s Bill (effective 12/8/16)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200150"/>
            <a:ext cx="8763000" cy="3693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apply to all who have served in the military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makes clear that benefits are not dependent on war time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one has served, the hospital is obligated to provide information on Veteran’s benefits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“Information for Veterans concerning Health Care Options” fact sheet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u="sng" dirty="0">
                <a:hlinkClick r:id="rId2"/>
              </a:rPr>
              <a:t>https://veterans.ny.gov/sites/default/files/VA%20LOCATIONS.PDF</a:t>
            </a: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https://health.ny.gov/professionals/hospital_administrator/letters/2017/2017-02-16_dal_17-05_vets_law.htm</a:t>
            </a: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22736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3.potx [Read-Only]" id="{76225BBA-0E3B-4459-9ABE-779536AD718A}" vid="{A187A245-ADE4-4FEF-A232-67B687E2FE45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3.potx [Read-Only]" id="{76225BBA-0E3B-4459-9ABE-779536AD718A}" vid="{A7DAE7BE-CDBB-45E5-B4BA-6451C8E2AA66}"/>
    </a:ext>
  </a:extLst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3.potx [Read-Only]" id="{76225BBA-0E3B-4459-9ABE-779536AD718A}" vid="{37745CA6-5B7E-4CDB-A66C-3AB9F101EE06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3.potx [Read-Only]" id="{76225BBA-0E3B-4459-9ABE-779536AD718A}" vid="{44A60D41-DD81-42AC-B5CF-0CC1745AA5CE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ea3f0a50-90b8-4c75-8564-2b9b71b4cd78">
      <Terms xmlns="http://schemas.microsoft.com/office/infopath/2007/PartnerControls"/>
    </TaxKeywordTaxHTField>
    <Tags xmlns="d04c8596-9b8d-4f84-b8e9-9d86083e8378" xsi:nil="true"/>
    <Year xmlns="$ListId:Public;" xsi:nil="true"/>
    <Programs xmlns="d04c8596-9b8d-4f84-b8e9-9d86083e8378" xsi:nil="true"/>
    <TaxCatchAll xmlns="ea3f0a50-90b8-4c75-8564-2b9b71b4cd78"/>
    <_dlc_DocId xmlns="ea3f0a50-90b8-4c75-8564-2b9b71b4cd78">34RNNWFR5VMU-8-694</_dlc_DocId>
    <_dlc_DocIdUrl xmlns="ea3f0a50-90b8-4c75-8564-2b9b71b4cd78">
      <Url>http://cchsharepoint/sites/OPHEXEC/_layouts/DocIdRedir.aspx?ID=34RNNWFR5VMU-8-694</Url>
      <Description>34RNNWFR5VMU-8-694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E24C2FF6FE6F41A51C2F42EBCA8B83" ma:contentTypeVersion="3" ma:contentTypeDescription="Create a new document." ma:contentTypeScope="" ma:versionID="c7a4cfbc3c230817b112f0bc5b3f2c70">
  <xsd:schema xmlns:xsd="http://www.w3.org/2001/XMLSchema" xmlns:xs="http://www.w3.org/2001/XMLSchema" xmlns:p="http://schemas.microsoft.com/office/2006/metadata/properties" xmlns:ns2="d04c8596-9b8d-4f84-b8e9-9d86083e8378" xmlns:ns3="$ListId:Public;" xmlns:ns4="ea3f0a50-90b8-4c75-8564-2b9b71b4cd78" targetNamespace="http://schemas.microsoft.com/office/2006/metadata/properties" ma:root="true" ma:fieldsID="1d3d681e3a53165f13b9af9619a5f7bd" ns2:_="" ns3:_="" ns4:_="">
    <xsd:import namespace="d04c8596-9b8d-4f84-b8e9-9d86083e8378"/>
    <xsd:import namespace="$ListId:Public;"/>
    <xsd:import namespace="ea3f0a50-90b8-4c75-8564-2b9b71b4cd78"/>
    <xsd:element name="properties">
      <xsd:complexType>
        <xsd:sequence>
          <xsd:element name="documentManagement">
            <xsd:complexType>
              <xsd:all>
                <xsd:element ref="ns2:Tags" minOccurs="0"/>
                <xsd:element ref="ns2:Programs" minOccurs="0"/>
                <xsd:element ref="ns3:Year" minOccurs="0"/>
                <xsd:element ref="ns4:_dlc_DocId" minOccurs="0"/>
                <xsd:element ref="ns4:_dlc_DocIdUrl" minOccurs="0"/>
                <xsd:element ref="ns4:_dlc_DocIdPersistId" minOccurs="0"/>
                <xsd:element ref="ns4:TaxKeywordTaxHTField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c8596-9b8d-4f84-b8e9-9d86083e8378" elementFormDefault="qualified">
    <xsd:import namespace="http://schemas.microsoft.com/office/2006/documentManagement/types"/>
    <xsd:import namespace="http://schemas.microsoft.com/office/infopath/2007/PartnerControls"/>
    <xsd:element name="Tags" ma:index="2" nillable="true" ma:displayName="Tags" ma:format="Dropdown" ma:internalName="Tags">
      <xsd:simpleType>
        <xsd:restriction base="dms:Choice">
          <xsd:enumeration value="Agenda"/>
          <xsd:enumeration value="Article"/>
          <xsd:enumeration value="Brief"/>
          <xsd:enumeration value="Budget"/>
          <xsd:enumeration value="Commissioner"/>
          <xsd:enumeration value="Contract"/>
          <xsd:enumeration value="Correspondence"/>
          <xsd:enumeration value="Data Request"/>
          <xsd:enumeration value="Division Request"/>
          <xsd:enumeration value="Documentation"/>
          <xsd:enumeration value="ECU"/>
          <xsd:enumeration value="Emergency Contact Info"/>
          <xsd:enumeration value="Evaluation"/>
          <xsd:enumeration value="Executive Deputy Clearance"/>
          <xsd:enumeration value="Expenditure Plans"/>
          <xsd:enumeration value="FOIL"/>
          <xsd:enumeration value="Form"/>
          <xsd:enumeration value="Grants"/>
          <xsd:enumeration value="IFA"/>
          <xsd:enumeration value="Interview"/>
          <xsd:enumeration value="Inventory"/>
          <xsd:enumeration value="IRB"/>
          <xsd:enumeration value="Manuscript"/>
          <xsd:enumeration value="Map"/>
          <xsd:enumeration value="Media/PR"/>
          <xsd:enumeration value="Meeting minutes"/>
          <xsd:enumeration value="Picture/Graphic"/>
          <xsd:enumeration value="Presentations"/>
          <xsd:enumeration value="Procurement"/>
          <xsd:enumeration value="Policy"/>
          <xsd:enumeration value="Purchasing"/>
          <xsd:enumeration value="Recruitment"/>
          <xsd:enumeration value="Reference Manual"/>
          <xsd:enumeration value="Reports - General"/>
          <xsd:enumeration value="Reports - Monthly"/>
          <xsd:enumeration value="Reports - Quarterly"/>
          <xsd:enumeration value="Reports - Annual"/>
          <xsd:enumeration value="Resources"/>
          <xsd:enumeration value="Spreadsheet"/>
          <xsd:enumeration value="Survey"/>
          <xsd:enumeration value="Training"/>
          <xsd:enumeration value="Travel"/>
          <xsd:enumeration value="Voucher"/>
          <xsd:enumeration value="Webinar"/>
          <xsd:enumeration value="Workplan"/>
        </xsd:restriction>
      </xsd:simpleType>
    </xsd:element>
    <xsd:element name="Programs" ma:index="3" nillable="true" ma:displayName="Programs" ma:format="Dropdown" ma:internalName="Programs">
      <xsd:simpleType>
        <xsd:restriction base="dms:Choice">
          <xsd:enumeration value="CHI2"/>
          <xsd:enumeration value="EHDI"/>
          <xsd:enumeration value="Immunization"/>
          <xsd:enumeration value="NYEI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Public;" elementFormDefault="qualified">
    <xsd:import namespace="http://schemas.microsoft.com/office/2006/documentManagement/types"/>
    <xsd:import namespace="http://schemas.microsoft.com/office/infopath/2007/PartnerControls"/>
    <xsd:element name="Year" ma:index="4" nillable="true" ma:displayName="Year" ma:format="Dropdown" ma:internalName="Year">
      <xsd:simpleType>
        <xsd:restriction base="dms:Choice">
          <xsd:enumeration value="2001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f0a50-90b8-4c75-8564-2b9b71b4cd78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2f8cab03-a3bb-4bcc-b0ad-e32b3248d40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9C5D9BE-F2A8-497B-91BC-47327F2E32BC}" ma:internalName="TaxCatchAll" ma:showField="CatchAllData" ma:web="{70f2e745-c52b-4b23-91d2-9635af040b4d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A4CD596-969C-44E5-A1E3-7D7C6FAB0F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029952-036F-46CC-AE6D-BEB7E9BE9F2A}">
  <ds:schemaRefs>
    <ds:schemaRef ds:uri="http://purl.org/dc/dcmitype/"/>
    <ds:schemaRef ds:uri="http://www.w3.org/XML/1998/namespace"/>
    <ds:schemaRef ds:uri="$ListId:Public;"/>
    <ds:schemaRef ds:uri="http://schemas.openxmlformats.org/package/2006/metadata/core-properties"/>
    <ds:schemaRef ds:uri="http://purl.org/dc/terms/"/>
    <ds:schemaRef ds:uri="ea3f0a50-90b8-4c75-8564-2b9b71b4cd78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d04c8596-9b8d-4f84-b8e9-9d86083e837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AB0C5AD-FEEE-4EAA-9E17-3214ABEE6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c8596-9b8d-4f84-b8e9-9d86083e8378"/>
    <ds:schemaRef ds:uri="$ListId:Public;"/>
    <ds:schemaRef ds:uri="ea3f0a50-90b8-4c75-8564-2b9b71b4cd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2A76C24-8B99-478E-B9D2-B2A9C4A84F4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NYSDOH%20PowerPoint%20Template</Template>
  <TotalTime>1452</TotalTime>
  <Words>577</Words>
  <Application>Microsoft Office PowerPoint</Application>
  <PresentationFormat>On-screen Show (16:9)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Cover Master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NYSDOH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Brazzell, Sarah</dc:creator>
  <cp:lastModifiedBy>Statewide 4</cp:lastModifiedBy>
  <cp:revision>12</cp:revision>
  <dcterms:created xsi:type="dcterms:W3CDTF">2016-08-18T20:32:22Z</dcterms:created>
  <dcterms:modified xsi:type="dcterms:W3CDTF">2017-10-16T18:58:27Z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0x01010005E24C2FF6FE6F41A51C2F42EBCA8B83</vt:lpwstr>
  </property>
  <property fmtid="{D5CDD505-2E9C-101B-9397-08002B2CF9AE}" pid="3" name="TaxKeyword">
    <vt:lpwstr/>
  </property>
  <property fmtid="{D5CDD505-2E9C-101B-9397-08002B2CF9AE}" pid="4" name="_dlc_DocIdItemGuid">
    <vt:lpwstr>a2b9633b-6991-45c4-8c16-80d23a30cd3b</vt:lpwstr>
  </property>
</Properties>
</file>