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891" r:id="rId1"/>
  </p:sldMasterIdLst>
  <p:notesMasterIdLst>
    <p:notesMasterId r:id="rId11"/>
  </p:notesMasterIdLst>
  <p:handoutMasterIdLst>
    <p:handoutMasterId r:id="rId12"/>
  </p:handoutMasterIdLst>
  <p:sldIdLst>
    <p:sldId id="256" r:id="rId2"/>
    <p:sldId id="257" r:id="rId3"/>
    <p:sldId id="259" r:id="rId4"/>
    <p:sldId id="260" r:id="rId5"/>
    <p:sldId id="261" r:id="rId6"/>
    <p:sldId id="262" r:id="rId7"/>
    <p:sldId id="263" r:id="rId8"/>
    <p:sldId id="265"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frameSlides="1"/>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4" autoAdjust="0"/>
    <p:restoredTop sz="94613" autoAdjust="0"/>
  </p:normalViewPr>
  <p:slideViewPr>
    <p:cSldViewPr snapToGrid="0" snapToObjects="1">
      <p:cViewPr varScale="1">
        <p:scale>
          <a:sx n="48" d="100"/>
          <a:sy n="48" d="100"/>
        </p:scale>
        <p:origin x="-58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B8B3D86-3D48-F84A-9E27-7281156E93F8}" type="datetimeFigureOut">
              <a:rPr lang="en-US" smtClean="0"/>
              <a:pPr/>
              <a:t>10/7/2011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55D3254-FAF4-1F4C-880C-2D5BD5CAF2F0}" type="slidenum">
              <a:rPr lang="en-US" smtClean="0"/>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277D3D-71F5-0A4E-906F-54AD8024CF52}" type="datetimeFigureOut">
              <a:rPr lang="en-US" smtClean="0"/>
              <a:pPr/>
              <a:t>10/7/2011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A8B4E6-CDCD-3B4B-8DE0-E0AB4DBFE59A}" type="slidenum">
              <a:rPr lang="en-US" smtClean="0"/>
              <a:pPr/>
              <a:t>‹#›</a:t>
            </a:fld>
            <a:endParaRPr lang="en-US"/>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C0B61E21-0353-2945-98FF-4A92D3921EDF}" type="datetime1">
              <a:rPr lang="en-US" smtClean="0"/>
              <a:pPr/>
              <a:t>10/7/2011</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69E29E33-B620-47F9-BB04-8846C2A5AFCC}" type="slidenum">
              <a:rPr kumimoji="0" lang="en-US" smtClean="0"/>
              <a:pPr/>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9FAC51F-E803-C748-AF27-D12D0F16B6B6}" type="datetime1">
              <a:rPr lang="en-US" smtClean="0"/>
              <a:pPr/>
              <a:t>10/7/2011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F6CD0F-E1A0-B04C-9D0A-C2FA81FE3B7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98FADA3-83A1-2543-88FD-A6DC0DE5100F}" type="datetime1">
              <a:rPr lang="en-US" smtClean="0"/>
              <a:pPr/>
              <a:t>10/7/2011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F6CD0F-E1A0-B04C-9D0A-C2FA81FE3B7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6090BA03-E612-0F46-9B01-125382A1C30B}" type="datetime1">
              <a:rPr lang="en-US" smtClean="0"/>
              <a:pPr/>
              <a:t>10/7/2011</a:t>
            </a:fld>
            <a:endParaRPr lang="en-US"/>
          </a:p>
        </p:txBody>
      </p:sp>
      <p:sp>
        <p:nvSpPr>
          <p:cNvPr id="9" name="Slide Number Placeholder 8"/>
          <p:cNvSpPr>
            <a:spLocks noGrp="1"/>
          </p:cNvSpPr>
          <p:nvPr>
            <p:ph type="sldNum" sz="quarter" idx="15"/>
          </p:nvPr>
        </p:nvSpPr>
        <p:spPr/>
        <p:txBody>
          <a:bodyPr rtlCol="0"/>
          <a:lstStyle/>
          <a:p>
            <a:fld id="{CDF6CD0F-E1A0-B04C-9D0A-C2FA81FE3B75}"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87866BCA-A9D9-BB43-ABA6-D58AE825C7FF}" type="datetime1">
              <a:rPr lang="en-US" smtClean="0"/>
              <a:pPr/>
              <a:t>10/7/2011</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CDF6CD0F-E1A0-B04C-9D0A-C2FA81FE3B7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3C93880-4C9B-674F-AAD8-2CD37F4743FF}" type="datetime1">
              <a:rPr lang="en-US" smtClean="0"/>
              <a:pPr/>
              <a:t>10/7/2011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F6CD0F-E1A0-B04C-9D0A-C2FA81FE3B75}"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6F6B51DD-6FD0-F943-BAA3-79E169C737F2}" type="datetime1">
              <a:rPr lang="en-US" smtClean="0"/>
              <a:pPr/>
              <a:t>10/7/2011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F6CD0F-E1A0-B04C-9D0A-C2FA81FE3B75}"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9331FBD1-4B4A-B343-A6F1-39B9EC39BF4B}" type="datetime1">
              <a:rPr lang="en-US" smtClean="0"/>
              <a:pPr/>
              <a:t>10/7/2011</a:t>
            </a:fld>
            <a:endParaRPr lang="en-US"/>
          </a:p>
        </p:txBody>
      </p:sp>
      <p:sp>
        <p:nvSpPr>
          <p:cNvPr id="7" name="Slide Number Placeholder 6"/>
          <p:cNvSpPr>
            <a:spLocks noGrp="1"/>
          </p:cNvSpPr>
          <p:nvPr>
            <p:ph type="sldNum" sz="quarter" idx="11"/>
          </p:nvPr>
        </p:nvSpPr>
        <p:spPr/>
        <p:txBody>
          <a:bodyPr rtlCol="0"/>
          <a:lstStyle/>
          <a:p>
            <a:fld id="{CDF6CD0F-E1A0-B04C-9D0A-C2FA81FE3B75}"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B2A49E-25A2-C447-AB9F-0568EA5A8EA8}" type="datetime1">
              <a:rPr lang="en-US" smtClean="0"/>
              <a:pPr/>
              <a:t>10/7/2011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F6CD0F-E1A0-B04C-9D0A-C2FA81FE3B7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5485D94A-C409-F44F-8401-C8B7CE441752}" type="datetime1">
              <a:rPr lang="en-US" smtClean="0"/>
              <a:pPr/>
              <a:t>10/7/2011</a:t>
            </a:fld>
            <a:endParaRPr lang="en-US"/>
          </a:p>
        </p:txBody>
      </p:sp>
      <p:sp>
        <p:nvSpPr>
          <p:cNvPr id="22" name="Slide Number Placeholder 21"/>
          <p:cNvSpPr>
            <a:spLocks noGrp="1"/>
          </p:cNvSpPr>
          <p:nvPr>
            <p:ph type="sldNum" sz="quarter" idx="15"/>
          </p:nvPr>
        </p:nvSpPr>
        <p:spPr/>
        <p:txBody>
          <a:bodyPr rtlCol="0"/>
          <a:lstStyle/>
          <a:p>
            <a:fld id="{69E29E33-B620-47F9-BB04-8846C2A5AFCC}" type="slidenum">
              <a:rPr kumimoji="0" lang="en-US" smtClean="0"/>
              <a:pPr/>
              <a:t>‹#›</a:t>
            </a:fld>
            <a:endParaRPr kumimoji="0"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3B7D8841-8865-F540-932D-D43215DD02C8}" type="datetime1">
              <a:rPr lang="en-US" smtClean="0"/>
              <a:pPr/>
              <a:t>10/7/2011</a:t>
            </a:fld>
            <a:endParaRPr lang="en-US"/>
          </a:p>
        </p:txBody>
      </p:sp>
      <p:sp>
        <p:nvSpPr>
          <p:cNvPr id="18" name="Slide Number Placeholder 17"/>
          <p:cNvSpPr>
            <a:spLocks noGrp="1"/>
          </p:cNvSpPr>
          <p:nvPr>
            <p:ph type="sldNum" sz="quarter" idx="11"/>
          </p:nvPr>
        </p:nvSpPr>
        <p:spPr/>
        <p:txBody>
          <a:bodyPr rtlCol="0"/>
          <a:lstStyle/>
          <a:p>
            <a:fld id="{CDF6CD0F-E1A0-B04C-9D0A-C2FA81FE3B75}"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40000"/>
                <a:lumOff val="60000"/>
                <a:alpha val="41000"/>
              </a:schemeClr>
            </a:gs>
            <a:gs pos="100000">
              <a:srgbClr val="FFFFFF">
                <a:alpha val="41000"/>
              </a:srgbClr>
            </a:gs>
          </a:gsLst>
          <a:lin ang="0" scaled="0"/>
          <a:tileRect/>
        </a:grad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E138216-2C70-7B42-B16C-3FF30754F04A}" type="datetime1">
              <a:rPr lang="en-US" smtClean="0"/>
              <a:pPr/>
              <a:t>10/7/2011</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CDF6CD0F-E1A0-B04C-9D0A-C2FA81FE3B7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92" r:id="rId1"/>
    <p:sldLayoutId id="2147483893" r:id="rId2"/>
    <p:sldLayoutId id="2147483894" r:id="rId3"/>
    <p:sldLayoutId id="2147483895" r:id="rId4"/>
    <p:sldLayoutId id="2147483896" r:id="rId5"/>
    <p:sldLayoutId id="2147483897" r:id="rId6"/>
    <p:sldLayoutId id="2147483898" r:id="rId7"/>
    <p:sldLayoutId id="2147483899" r:id="rId8"/>
    <p:sldLayoutId id="2147483900" r:id="rId9"/>
    <p:sldLayoutId id="2147483901" r:id="rId10"/>
    <p:sldLayoutId id="2147483902"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nursinghome411.org" TargetMode="External"/><Relationship Id="rId2" Type="http://schemas.openxmlformats.org/officeDocument/2006/relationships/hyperlink" Target="http://www.ltccc.org" TargetMode="External"/><Relationship Id="rId1" Type="http://schemas.openxmlformats.org/officeDocument/2006/relationships/slideLayout" Target="../slideLayouts/slideLayout1.xml"/><Relationship Id="rId4" Type="http://schemas.openxmlformats.org/officeDocument/2006/relationships/hyperlink" Target="http://www.assisted-living411.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MyMedicare.gov"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nysenior.org" TargetMode="External"/><Relationship Id="rId2" Type="http://schemas.openxmlformats.org/officeDocument/2006/relationships/hyperlink" Target="mailto:info@ltccc.org" TargetMode="External"/><Relationship Id="rId1" Type="http://schemas.openxmlformats.org/officeDocument/2006/relationships/slideLayout" Target="../slideLayouts/slideLayout2.xml"/><Relationship Id="rId5" Type="http://schemas.openxmlformats.org/officeDocument/2006/relationships/hyperlink" Target="http://www.ltccc.org" TargetMode="External"/><Relationship Id="rId4" Type="http://schemas.openxmlformats.org/officeDocument/2006/relationships/hyperlink" Target="http://www.medicareinteractive.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5999" y="427182"/>
            <a:ext cx="6400800" cy="2944091"/>
          </a:xfrm>
        </p:spPr>
        <p:txBody>
          <a:bodyPr anchor="ctr">
            <a:noAutofit/>
          </a:bodyPr>
          <a:lstStyle/>
          <a:p>
            <a:r>
              <a:rPr lang="en-US" sz="4000" dirty="0" smtClean="0"/>
              <a:t>The Affordable Care Act: What Seniors Need To Know About Long Term Care &amp; Elder Justice </a:t>
            </a:r>
            <a:endParaRPr lang="en-US" sz="4000" dirty="0"/>
          </a:p>
        </p:txBody>
      </p:sp>
      <p:sp>
        <p:nvSpPr>
          <p:cNvPr id="3" name="Subtitle 2"/>
          <p:cNvSpPr>
            <a:spLocks noGrp="1"/>
          </p:cNvSpPr>
          <p:nvPr>
            <p:ph type="subTitle" idx="1"/>
          </p:nvPr>
        </p:nvSpPr>
        <p:spPr>
          <a:xfrm>
            <a:off x="2285999" y="3833091"/>
            <a:ext cx="6146799" cy="2744170"/>
          </a:xfrm>
        </p:spPr>
        <p:txBody>
          <a:bodyPr anchor="b">
            <a:normAutofit fontScale="92500" lnSpcReduction="20000"/>
          </a:bodyPr>
          <a:lstStyle/>
          <a:p>
            <a:r>
              <a:rPr lang="en-US" sz="2486" dirty="0" smtClean="0"/>
              <a:t>Richard J. Mollot </a:t>
            </a:r>
          </a:p>
          <a:p>
            <a:r>
              <a:rPr lang="en-US" sz="1600" dirty="0" smtClean="0"/>
              <a:t>Long Term Care Community Coalition (LTCCC)</a:t>
            </a:r>
          </a:p>
          <a:p>
            <a:endParaRPr lang="en-US" sz="1600" dirty="0" smtClean="0"/>
          </a:p>
          <a:p>
            <a:r>
              <a:rPr lang="en-US" sz="2300" b="1" dirty="0" smtClean="0">
                <a:hlinkClick r:id="rId2"/>
              </a:rPr>
              <a:t>www.ltccc.org</a:t>
            </a:r>
            <a:endParaRPr lang="en-US" sz="2300" b="1" dirty="0" smtClean="0"/>
          </a:p>
          <a:p>
            <a:r>
              <a:rPr lang="en-US" sz="2300" b="1" dirty="0" smtClean="0">
                <a:hlinkClick r:id="rId3"/>
              </a:rPr>
              <a:t>www.nursinghome411.org</a:t>
            </a:r>
            <a:endParaRPr lang="en-US" sz="2300" b="1" dirty="0" smtClean="0"/>
          </a:p>
          <a:p>
            <a:r>
              <a:rPr lang="en-US" sz="2300" b="1" dirty="0" smtClean="0">
                <a:hlinkClick r:id="rId4"/>
              </a:rPr>
              <a:t>www.assisted-living411.org</a:t>
            </a:r>
            <a:r>
              <a:rPr lang="en-US" sz="2300" b="1" dirty="0" smtClean="0"/>
              <a:t> </a:t>
            </a:r>
          </a:p>
          <a:p>
            <a:endParaRPr lang="en-US" sz="1400" b="1" dirty="0" smtClean="0"/>
          </a:p>
          <a:p>
            <a:r>
              <a:rPr lang="en-US" sz="1600" b="1" dirty="0" smtClean="0"/>
              <a:t>Presentation c</a:t>
            </a:r>
            <a:r>
              <a:rPr lang="en-US" sz="1600" dirty="0" smtClean="0"/>
              <a:t>ourtesy of NY StateWide Senior Action Council, Inc.</a:t>
            </a:r>
            <a:endParaRPr lang="en-US" sz="1600" b="1"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4632" y="274638"/>
            <a:ext cx="8192168" cy="1383046"/>
          </a:xfrm>
        </p:spPr>
        <p:txBody>
          <a:bodyPr>
            <a:noAutofit/>
          </a:bodyPr>
          <a:lstStyle/>
          <a:p>
            <a:r>
              <a:rPr lang="en-US" sz="3000" dirty="0" smtClean="0"/>
              <a:t>Numerous Protections and Benefits for Elderly &amp; Disabled in the Federal Affordable Care Act (ACA)</a:t>
            </a:r>
            <a:endParaRPr lang="en-US" sz="3000" dirty="0"/>
          </a:p>
        </p:txBody>
      </p:sp>
      <p:sp>
        <p:nvSpPr>
          <p:cNvPr id="3" name="Content Placeholder 2"/>
          <p:cNvSpPr>
            <a:spLocks noGrp="1"/>
          </p:cNvSpPr>
          <p:nvPr>
            <p:ph sz="quarter" idx="1"/>
          </p:nvPr>
        </p:nvSpPr>
        <p:spPr>
          <a:xfrm>
            <a:off x="494632" y="2032000"/>
            <a:ext cx="8192168" cy="3987800"/>
          </a:xfrm>
        </p:spPr>
        <p:txBody>
          <a:bodyPr>
            <a:normAutofit lnSpcReduction="10000"/>
          </a:bodyPr>
          <a:lstStyle/>
          <a:p>
            <a:pPr>
              <a:buNone/>
            </a:pPr>
            <a:r>
              <a:rPr lang="en-US" sz="2900" dirty="0" smtClean="0"/>
              <a:t>The ACA provides for a wide range of benefits for people old and young, especially people who have difficulty accessing health insurance and access to health care.</a:t>
            </a:r>
          </a:p>
          <a:p>
            <a:pPr>
              <a:buNone/>
            </a:pPr>
            <a:r>
              <a:rPr lang="en-US" sz="2900" dirty="0" smtClean="0"/>
              <a:t>Many people don’t realize that the law: </a:t>
            </a:r>
          </a:p>
          <a:p>
            <a:pPr marL="514350" indent="-514350">
              <a:buClrTx/>
              <a:buFont typeface="+mj-lt"/>
              <a:buAutoNum type="arabicPeriod"/>
            </a:pPr>
            <a:r>
              <a:rPr lang="en-US" sz="2900" dirty="0" smtClean="0"/>
              <a:t>actually made </a:t>
            </a:r>
            <a:r>
              <a:rPr lang="en-US" sz="2900" u="sng" dirty="0" smtClean="0"/>
              <a:t>improvements to many existing programs </a:t>
            </a:r>
            <a:r>
              <a:rPr lang="en-US" sz="2900" dirty="0" smtClean="0"/>
              <a:t>and </a:t>
            </a:r>
          </a:p>
          <a:p>
            <a:pPr marL="514350" indent="-514350">
              <a:buClrTx/>
              <a:buFont typeface="+mj-lt"/>
              <a:buAutoNum type="arabicPeriod"/>
            </a:pPr>
            <a:r>
              <a:rPr lang="en-US" sz="2900" dirty="0" smtClean="0"/>
              <a:t>combined several existing bills which </a:t>
            </a:r>
            <a:r>
              <a:rPr lang="en-US" sz="2900" u="sng" dirty="0" smtClean="0"/>
              <a:t>increased protections and transparency</a:t>
            </a:r>
            <a:r>
              <a:rPr lang="en-US" sz="2900" dirty="0" smtClean="0"/>
              <a:t>.</a:t>
            </a:r>
            <a:endParaRPr lang="en-US" sz="2900" dirty="0"/>
          </a:p>
        </p:txBody>
      </p:sp>
      <p:sp>
        <p:nvSpPr>
          <p:cNvPr id="4" name="Slide Number Placeholder 3"/>
          <p:cNvSpPr>
            <a:spLocks noGrp="1"/>
          </p:cNvSpPr>
          <p:nvPr>
            <p:ph type="sldNum" sz="quarter" idx="15"/>
          </p:nvPr>
        </p:nvSpPr>
        <p:spPr/>
        <p:txBody>
          <a:bodyPr/>
          <a:lstStyle/>
          <a:p>
            <a:fld id="{CDF6CD0F-E1A0-B04C-9D0A-C2FA81FE3B75}"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4632" y="274637"/>
            <a:ext cx="8192168" cy="1048835"/>
          </a:xfrm>
        </p:spPr>
        <p:txBody>
          <a:bodyPr>
            <a:normAutofit/>
          </a:bodyPr>
          <a:lstStyle/>
          <a:p>
            <a:r>
              <a:rPr lang="en-US" sz="3000" cap="all" dirty="0" smtClean="0"/>
              <a:t>Nursing Home Care</a:t>
            </a:r>
            <a:r>
              <a:rPr lang="en-US" sz="3000" dirty="0" smtClean="0"/>
              <a:t>: Improvements to Quality, Transparency &amp; Accountability   </a:t>
            </a:r>
            <a:endParaRPr lang="en-US" sz="3000" dirty="0"/>
          </a:p>
        </p:txBody>
      </p:sp>
      <p:sp>
        <p:nvSpPr>
          <p:cNvPr id="3" name="Content Placeholder 2"/>
          <p:cNvSpPr>
            <a:spLocks noGrp="1"/>
          </p:cNvSpPr>
          <p:nvPr>
            <p:ph sz="quarter" idx="1"/>
          </p:nvPr>
        </p:nvSpPr>
        <p:spPr>
          <a:xfrm>
            <a:off x="494632" y="1524000"/>
            <a:ext cx="8192168" cy="4785894"/>
          </a:xfrm>
        </p:spPr>
        <p:txBody>
          <a:bodyPr>
            <a:normAutofit lnSpcReduction="10000"/>
          </a:bodyPr>
          <a:lstStyle/>
          <a:p>
            <a:pPr>
              <a:buClr>
                <a:schemeClr val="accent1">
                  <a:lumMod val="50000"/>
                </a:schemeClr>
              </a:buClr>
              <a:buFont typeface="Courier New"/>
              <a:buChar char="o"/>
            </a:pPr>
            <a:r>
              <a:rPr lang="en-US" dirty="0" smtClean="0"/>
              <a:t>Every nursing home will have to: </a:t>
            </a:r>
          </a:p>
          <a:p>
            <a:pPr marL="880110" lvl="1" indent="-514350">
              <a:buClr>
                <a:schemeClr val="accent1">
                  <a:lumMod val="50000"/>
                </a:schemeClr>
              </a:buClr>
              <a:buFont typeface="+mj-lt"/>
              <a:buAutoNum type="arabicPeriod"/>
            </a:pPr>
            <a:r>
              <a:rPr lang="en-US" sz="2400" dirty="0" smtClean="0"/>
              <a:t>Meet new quality assurance &amp; performance improvement standards;</a:t>
            </a:r>
          </a:p>
          <a:p>
            <a:pPr marL="880110" lvl="1" indent="-514350">
              <a:buClr>
                <a:schemeClr val="accent1">
                  <a:lumMod val="50000"/>
                </a:schemeClr>
              </a:buClr>
              <a:buFont typeface="+mj-lt"/>
              <a:buAutoNum type="arabicPeriod"/>
            </a:pPr>
            <a:r>
              <a:rPr lang="en-US" sz="2400" dirty="0" smtClean="0"/>
              <a:t>Implement a program to detect and prevent civil &amp; criminal violations.</a:t>
            </a:r>
          </a:p>
          <a:p>
            <a:pPr>
              <a:buClr>
                <a:schemeClr val="accent1">
                  <a:lumMod val="50000"/>
                </a:schemeClr>
              </a:buClr>
              <a:buFont typeface="Courier New"/>
              <a:buChar char="o"/>
            </a:pPr>
            <a:r>
              <a:rPr lang="en-US" dirty="0" smtClean="0"/>
              <a:t>NY State will have to:</a:t>
            </a:r>
          </a:p>
          <a:p>
            <a:pPr marL="880110" lvl="1" indent="-514350">
              <a:buClr>
                <a:schemeClr val="accent1">
                  <a:lumMod val="50000"/>
                </a:schemeClr>
              </a:buClr>
              <a:buFont typeface="+mj-lt"/>
              <a:buAutoNum type="arabicPeriod"/>
            </a:pPr>
            <a:r>
              <a:rPr lang="en-US" sz="2400" dirty="0" smtClean="0"/>
              <a:t>Develop a standardized complaint form;</a:t>
            </a:r>
          </a:p>
          <a:p>
            <a:pPr marL="880110" lvl="1" indent="-514350">
              <a:buClr>
                <a:schemeClr val="accent1">
                  <a:lumMod val="50000"/>
                </a:schemeClr>
              </a:buClr>
              <a:buFont typeface="+mj-lt"/>
              <a:buAutoNum type="arabicPeriod"/>
            </a:pPr>
            <a:r>
              <a:rPr lang="en-US" sz="2400" dirty="0" smtClean="0"/>
              <a:t>Develop a complaint resolution process.</a:t>
            </a:r>
          </a:p>
          <a:p>
            <a:pPr>
              <a:buClr>
                <a:schemeClr val="accent1">
                  <a:lumMod val="50000"/>
                </a:schemeClr>
              </a:buClr>
              <a:buFont typeface="Courier New"/>
              <a:buChar char="o"/>
            </a:pPr>
            <a:r>
              <a:rPr lang="en-US" dirty="0" smtClean="0"/>
              <a:t>U.S. Government will have to: </a:t>
            </a:r>
          </a:p>
          <a:p>
            <a:pPr marL="880110" lvl="1" indent="-514350">
              <a:buClr>
                <a:schemeClr val="accent1">
                  <a:lumMod val="50000"/>
                </a:schemeClr>
              </a:buClr>
              <a:buFont typeface="+mj-lt"/>
              <a:buAutoNum type="arabicPeriod"/>
            </a:pPr>
            <a:r>
              <a:rPr lang="en-US" sz="2400" dirty="0" smtClean="0"/>
              <a:t>Establish a program for background checks of nursing home employees;</a:t>
            </a:r>
          </a:p>
          <a:p>
            <a:pPr marL="880110" lvl="1" indent="-514350">
              <a:buClr>
                <a:schemeClr val="accent1">
                  <a:lumMod val="50000"/>
                </a:schemeClr>
              </a:buClr>
              <a:buFont typeface="+mj-lt"/>
              <a:buAutoNum type="arabicPeriod"/>
            </a:pPr>
            <a:r>
              <a:rPr lang="en-US" sz="2400" dirty="0" smtClean="0"/>
              <a:t>Oversee use of fines to improve resident care.</a:t>
            </a:r>
          </a:p>
        </p:txBody>
      </p:sp>
      <p:sp>
        <p:nvSpPr>
          <p:cNvPr id="4" name="Slide Number Placeholder 3"/>
          <p:cNvSpPr>
            <a:spLocks noGrp="1"/>
          </p:cNvSpPr>
          <p:nvPr>
            <p:ph type="sldNum" sz="quarter" idx="15"/>
          </p:nvPr>
        </p:nvSpPr>
        <p:spPr/>
        <p:txBody>
          <a:bodyPr/>
          <a:lstStyle/>
          <a:p>
            <a:fld id="{CDF6CD0F-E1A0-B04C-9D0A-C2FA81FE3B75}"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4632" y="274637"/>
            <a:ext cx="8192168" cy="1048835"/>
          </a:xfrm>
        </p:spPr>
        <p:txBody>
          <a:bodyPr>
            <a:normAutofit/>
          </a:bodyPr>
          <a:lstStyle/>
          <a:p>
            <a:r>
              <a:rPr lang="en-US" sz="3000" cap="all" dirty="0" smtClean="0"/>
              <a:t>Elder Justice Act</a:t>
            </a:r>
            <a:r>
              <a:rPr lang="en-US" sz="3000" dirty="0" smtClean="0"/>
              <a:t>: Improvements to Detecting &amp; Preventing Elder Abuse   </a:t>
            </a:r>
            <a:endParaRPr lang="en-US" sz="3000" dirty="0"/>
          </a:p>
        </p:txBody>
      </p:sp>
      <p:sp>
        <p:nvSpPr>
          <p:cNvPr id="3" name="Content Placeholder 2"/>
          <p:cNvSpPr>
            <a:spLocks noGrp="1"/>
          </p:cNvSpPr>
          <p:nvPr>
            <p:ph sz="quarter" idx="1"/>
          </p:nvPr>
        </p:nvSpPr>
        <p:spPr>
          <a:xfrm>
            <a:off x="494632" y="1524000"/>
            <a:ext cx="8192168" cy="4785894"/>
          </a:xfrm>
        </p:spPr>
        <p:txBody>
          <a:bodyPr>
            <a:normAutofit/>
          </a:bodyPr>
          <a:lstStyle/>
          <a:p>
            <a:pPr>
              <a:buClr>
                <a:schemeClr val="accent1">
                  <a:lumMod val="50000"/>
                </a:schemeClr>
              </a:buClr>
              <a:buFont typeface="Courier New"/>
              <a:buChar char="o"/>
            </a:pPr>
            <a:r>
              <a:rPr lang="en-US" sz="2000" dirty="0" smtClean="0"/>
              <a:t>Nursing Homes: </a:t>
            </a:r>
          </a:p>
          <a:p>
            <a:pPr marL="880110" lvl="1" indent="-514350">
              <a:buClr>
                <a:schemeClr val="accent1">
                  <a:lumMod val="50000"/>
                </a:schemeClr>
              </a:buClr>
              <a:buFont typeface="+mj-lt"/>
              <a:buAutoNum type="arabicPeriod"/>
            </a:pPr>
            <a:r>
              <a:rPr lang="en-US" sz="2000" dirty="0" smtClean="0"/>
              <a:t>All nursing home staff now required to report suspicion of crime – this includes nurse staff, all other employees, owners &amp; contractors. If serious bodily harm is suspected: must report within two hours, if not within 24 hours. Big fines (up to $200,000 or more) if failure to report.</a:t>
            </a:r>
          </a:p>
          <a:p>
            <a:pPr marL="880110" lvl="1" indent="-514350">
              <a:buClr>
                <a:schemeClr val="accent1">
                  <a:lumMod val="50000"/>
                </a:schemeClr>
              </a:buClr>
              <a:buFont typeface="+mj-lt"/>
              <a:buAutoNum type="arabicPeriod"/>
            </a:pPr>
            <a:r>
              <a:rPr lang="en-US" sz="2000" dirty="0" smtClean="0"/>
              <a:t>Law prohibits retaliation against someone for reporting – up to $200,000 for retaliation.</a:t>
            </a:r>
          </a:p>
          <a:p>
            <a:pPr>
              <a:buClr>
                <a:schemeClr val="accent1">
                  <a:lumMod val="50000"/>
                </a:schemeClr>
              </a:buClr>
              <a:buFont typeface="Courier New"/>
              <a:buChar char="o"/>
            </a:pPr>
            <a:r>
              <a:rPr lang="en-US" sz="2000" dirty="0" smtClean="0"/>
              <a:t>U.S. Government will: </a:t>
            </a:r>
          </a:p>
          <a:p>
            <a:pPr marL="880110" lvl="1" indent="-514350">
              <a:buClr>
                <a:schemeClr val="accent1">
                  <a:lumMod val="50000"/>
                </a:schemeClr>
              </a:buClr>
              <a:buFont typeface="+mj-lt"/>
              <a:buAutoNum type="arabicPeriod"/>
            </a:pPr>
            <a:r>
              <a:rPr lang="en-US" sz="2000" dirty="0" smtClean="0"/>
              <a:t>Establish National Coordinating Council to coordinate elder justice activities;</a:t>
            </a:r>
          </a:p>
          <a:p>
            <a:pPr marL="880110" lvl="1" indent="-514350">
              <a:buClr>
                <a:schemeClr val="accent1">
                  <a:lumMod val="50000"/>
                </a:schemeClr>
              </a:buClr>
              <a:buFont typeface="+mj-lt"/>
              <a:buAutoNum type="arabicPeriod"/>
            </a:pPr>
            <a:r>
              <a:rPr lang="en-US" sz="2000" dirty="0" smtClean="0"/>
              <a:t>Establish programs to improve LTC Ombudsman Programs &amp; training institute for nursing home inspectors; and</a:t>
            </a:r>
          </a:p>
          <a:p>
            <a:pPr marL="880110" lvl="1" indent="-514350">
              <a:buClr>
                <a:schemeClr val="accent1">
                  <a:lumMod val="50000"/>
                </a:schemeClr>
              </a:buClr>
              <a:buFont typeface="+mj-lt"/>
              <a:buAutoNum type="arabicPeriod"/>
            </a:pPr>
            <a:r>
              <a:rPr lang="en-US" sz="2000" dirty="0" smtClean="0"/>
              <a:t>Help the states improve adult protective services.</a:t>
            </a:r>
          </a:p>
        </p:txBody>
      </p:sp>
      <p:sp>
        <p:nvSpPr>
          <p:cNvPr id="4" name="Slide Number Placeholder 3"/>
          <p:cNvSpPr>
            <a:spLocks noGrp="1"/>
          </p:cNvSpPr>
          <p:nvPr>
            <p:ph type="sldNum" sz="quarter" idx="15"/>
          </p:nvPr>
        </p:nvSpPr>
        <p:spPr/>
        <p:txBody>
          <a:bodyPr/>
          <a:lstStyle/>
          <a:p>
            <a:fld id="{CDF6CD0F-E1A0-B04C-9D0A-C2FA81FE3B75}"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4632" y="274637"/>
            <a:ext cx="8192168" cy="1048835"/>
          </a:xfrm>
        </p:spPr>
        <p:txBody>
          <a:bodyPr>
            <a:normAutofit fontScale="90000"/>
          </a:bodyPr>
          <a:lstStyle/>
          <a:p>
            <a:r>
              <a:rPr lang="en-US" sz="3000" cap="all" dirty="0" smtClean="0"/>
              <a:t>Home &amp; Community Based Care</a:t>
            </a:r>
            <a:r>
              <a:rPr lang="en-US" sz="3000" dirty="0" smtClean="0"/>
              <a:t>: </a:t>
            </a:r>
            <a:r>
              <a:rPr lang="en-US" sz="2778" dirty="0" smtClean="0"/>
              <a:t>Improved Opportunities to Avoid Nursing Home Placement</a:t>
            </a:r>
            <a:endParaRPr lang="en-US" sz="2778" dirty="0"/>
          </a:p>
        </p:txBody>
      </p:sp>
      <p:sp>
        <p:nvSpPr>
          <p:cNvPr id="3" name="Content Placeholder 2"/>
          <p:cNvSpPr>
            <a:spLocks noGrp="1"/>
          </p:cNvSpPr>
          <p:nvPr>
            <p:ph sz="quarter" idx="1"/>
          </p:nvPr>
        </p:nvSpPr>
        <p:spPr>
          <a:xfrm>
            <a:off x="494632" y="1483894"/>
            <a:ext cx="8192168" cy="4825999"/>
          </a:xfrm>
        </p:spPr>
        <p:txBody>
          <a:bodyPr>
            <a:noAutofit/>
          </a:bodyPr>
          <a:lstStyle/>
          <a:p>
            <a:pPr>
              <a:buClr>
                <a:schemeClr val="accent1">
                  <a:lumMod val="50000"/>
                </a:schemeClr>
              </a:buClr>
              <a:buFont typeface="Courier New"/>
              <a:buChar char="o"/>
            </a:pPr>
            <a:r>
              <a:rPr lang="en-US" sz="1900" dirty="0" smtClean="0"/>
              <a:t>Traditionally, long term care was furnished almost entirely in nursing homes.  However, in recent years, more and more people have been seeking long term care outside of the nursing home setting.  Home and community-based long-term services (HCBS) refers to assistance with daily activities that generally helps people to remain in their homes or in less institutional settings than a traditional nursing home (such as assisted living). </a:t>
            </a:r>
          </a:p>
          <a:p>
            <a:pPr>
              <a:buClr>
                <a:schemeClr val="accent1">
                  <a:lumMod val="50000"/>
                </a:schemeClr>
              </a:buClr>
              <a:buFont typeface="Courier New"/>
              <a:buChar char="o"/>
            </a:pPr>
            <a:r>
              <a:rPr lang="en-US" sz="1900" dirty="0" smtClean="0"/>
              <a:t>The ACA helps states expand and improve their programs to help people who need long term care avoid nursing homes and even helps residents who can safely live outside of their nursing home get out. These programs include: “Money Follows the Person,” “HCBS State Plan Option Changes,” and “Community First Choice Option.”</a:t>
            </a:r>
          </a:p>
          <a:p>
            <a:pPr>
              <a:buClr>
                <a:schemeClr val="accent1">
                  <a:lumMod val="50000"/>
                </a:schemeClr>
              </a:buClr>
              <a:buFont typeface="Courier New"/>
              <a:buChar char="o"/>
            </a:pPr>
            <a:r>
              <a:rPr lang="en-US" sz="1900" dirty="0" smtClean="0"/>
              <a:t>Spousal impoverishment protections, which allow a spouse to keep certain assets and income without affecting Medicaid eligibility for the spouse needing HCBS, go into effect in 2014 for a five year period under current law.</a:t>
            </a:r>
          </a:p>
        </p:txBody>
      </p:sp>
      <p:sp>
        <p:nvSpPr>
          <p:cNvPr id="4" name="Slide Number Placeholder 3"/>
          <p:cNvSpPr>
            <a:spLocks noGrp="1"/>
          </p:cNvSpPr>
          <p:nvPr>
            <p:ph type="sldNum" sz="quarter" idx="15"/>
          </p:nvPr>
        </p:nvSpPr>
        <p:spPr/>
        <p:txBody>
          <a:bodyPr/>
          <a:lstStyle/>
          <a:p>
            <a:fld id="{CDF6CD0F-E1A0-B04C-9D0A-C2FA81FE3B75}"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457200"/>
            <a:ext cx="7900113" cy="1143000"/>
          </a:xfrm>
        </p:spPr>
        <p:txBody>
          <a:bodyPr>
            <a:normAutofit fontScale="90000"/>
          </a:bodyPr>
          <a:lstStyle/>
          <a:p>
            <a:r>
              <a:rPr lang="en-US" dirty="0" smtClean="0"/>
              <a:t>Medicare Part D Drug Coverage: </a:t>
            </a:r>
            <a:br>
              <a:rPr lang="en-US" dirty="0" smtClean="0"/>
            </a:br>
            <a:r>
              <a:rPr lang="en-US" dirty="0" smtClean="0"/>
              <a:t>New and Enhanced Benefits to Improve Access to Care &amp; Medications</a:t>
            </a:r>
            <a:endParaRPr lang="en-US" dirty="0"/>
          </a:p>
        </p:txBody>
      </p:sp>
      <p:sp>
        <p:nvSpPr>
          <p:cNvPr id="3" name="Content Placeholder 2"/>
          <p:cNvSpPr>
            <a:spLocks noGrp="1"/>
          </p:cNvSpPr>
          <p:nvPr>
            <p:ph sz="quarter" idx="1"/>
          </p:nvPr>
        </p:nvSpPr>
        <p:spPr>
          <a:xfrm>
            <a:off x="457200" y="1746394"/>
            <a:ext cx="7467600" cy="4727558"/>
          </a:xfrm>
        </p:spPr>
        <p:txBody>
          <a:bodyPr>
            <a:normAutofit/>
          </a:bodyPr>
          <a:lstStyle/>
          <a:p>
            <a:r>
              <a:rPr lang="en-US" dirty="0" smtClean="0"/>
              <a:t>Medicare Prescription Drug Coverage:</a:t>
            </a:r>
          </a:p>
          <a:p>
            <a:pPr marL="822960" lvl="1" indent="-457200">
              <a:buFont typeface="+mj-lt"/>
              <a:buAutoNum type="arabicPeriod"/>
            </a:pPr>
            <a:r>
              <a:rPr lang="en-US" dirty="0" smtClean="0"/>
              <a:t>2010: Part D enrollees whose spending reached the coverage gap received a $250 rebate. </a:t>
            </a:r>
          </a:p>
          <a:p>
            <a:pPr marL="822960" lvl="1" indent="-457200">
              <a:buFont typeface="+mj-lt"/>
              <a:buAutoNum type="arabicPeriod"/>
            </a:pPr>
            <a:r>
              <a:rPr lang="en-US" dirty="0" smtClean="0"/>
              <a:t>2011: Part D enrollees whose spending reaches the coverage gap should receive a 50% discount from drug manufacturers on name-brand drugs and certain vaccines and other therapeutic products covered through Part D. Subsidies on coinsurance for generic drug prescriptions filled in the coverage gap begin to be phased in. </a:t>
            </a:r>
          </a:p>
          <a:p>
            <a:pPr marL="822960" lvl="1" indent="-457200">
              <a:buFont typeface="+mj-lt"/>
              <a:buAutoNum type="arabicPeriod"/>
            </a:pPr>
            <a:r>
              <a:rPr lang="en-US" dirty="0" smtClean="0"/>
              <a:t>2013: Federal subsidies on coinsurance for brand-name drug prescriptions filled in the coverage gap begin to be phased in. </a:t>
            </a:r>
            <a:endParaRPr lang="en-US" dirty="0"/>
          </a:p>
        </p:txBody>
      </p:sp>
      <p:sp>
        <p:nvSpPr>
          <p:cNvPr id="4" name="Slide Number Placeholder 3"/>
          <p:cNvSpPr>
            <a:spLocks noGrp="1"/>
          </p:cNvSpPr>
          <p:nvPr>
            <p:ph type="sldNum" sz="quarter" idx="15"/>
          </p:nvPr>
        </p:nvSpPr>
        <p:spPr/>
        <p:txBody>
          <a:bodyPr/>
          <a:lstStyle/>
          <a:p>
            <a:fld id="{CDF6CD0F-E1A0-B04C-9D0A-C2FA81FE3B75}"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17526"/>
            <a:ext cx="7671816" cy="1282674"/>
          </a:xfrm>
        </p:spPr>
        <p:txBody>
          <a:bodyPr anchor="ctr">
            <a:normAutofit fontScale="90000"/>
          </a:bodyPr>
          <a:lstStyle/>
          <a:p>
            <a:r>
              <a:rPr lang="en-US" dirty="0" smtClean="0"/>
              <a:t>Other Medicare Changes:</a:t>
            </a:r>
            <a:br>
              <a:rPr lang="en-US" dirty="0" smtClean="0"/>
            </a:br>
            <a:r>
              <a:rPr lang="en-US" dirty="0" smtClean="0"/>
              <a:t>Improved Access to Preventative Services</a:t>
            </a:r>
            <a:endParaRPr lang="en-US" dirty="0"/>
          </a:p>
        </p:txBody>
      </p:sp>
      <p:sp>
        <p:nvSpPr>
          <p:cNvPr id="3" name="Content Placeholder 2"/>
          <p:cNvSpPr>
            <a:spLocks noGrp="1"/>
          </p:cNvSpPr>
          <p:nvPr>
            <p:ph sz="quarter" idx="1"/>
          </p:nvPr>
        </p:nvSpPr>
        <p:spPr>
          <a:xfrm>
            <a:off x="457200" y="1600200"/>
            <a:ext cx="7467600" cy="5053967"/>
          </a:xfrm>
        </p:spPr>
        <p:txBody>
          <a:bodyPr>
            <a:normAutofit fontScale="92500"/>
          </a:bodyPr>
          <a:lstStyle/>
          <a:p>
            <a:r>
              <a:rPr lang="en-US" dirty="0" smtClean="0"/>
              <a:t>New Medicare enrollees now get free checkup;</a:t>
            </a:r>
          </a:p>
          <a:p>
            <a:r>
              <a:rPr lang="en-US" dirty="0" smtClean="0"/>
              <a:t>Medicare Part B enrollees are eligible for a free yearly wellness checkup intended to help identify and manage potential health problems; and</a:t>
            </a:r>
          </a:p>
          <a:p>
            <a:r>
              <a:rPr lang="en-US" dirty="0" smtClean="0"/>
              <a:t>Many preventative services now available for free for eligible individuals, such as: cardiovascular screening, breast cancer screening, cervical and vaginal cancer screening, colorectal cancer screening, prostate cancer screening, vaccinations, bone mass measurements, diabetes screening, glaucoma tests and HIV screening. </a:t>
            </a:r>
          </a:p>
          <a:p>
            <a:pPr>
              <a:buNone/>
            </a:pPr>
            <a:r>
              <a:rPr lang="en-US" b="1" dirty="0" smtClean="0"/>
              <a:t>	Individuals can go to </a:t>
            </a:r>
            <a:r>
              <a:rPr lang="en-US" b="1" u="sng" dirty="0" smtClean="0">
                <a:hlinkClick r:id="rId2"/>
              </a:rPr>
              <a:t>www.MyMedicare.gov</a:t>
            </a:r>
            <a:r>
              <a:rPr lang="en-US" b="1" dirty="0" smtClean="0"/>
              <a:t> and talk to their health care provider to determine what services they might be eligible for</a:t>
            </a:r>
            <a:r>
              <a:rPr lang="en-US" dirty="0" smtClean="0"/>
              <a:t>.   </a:t>
            </a:r>
          </a:p>
        </p:txBody>
      </p:sp>
      <p:sp>
        <p:nvSpPr>
          <p:cNvPr id="4" name="Slide Number Placeholder 3"/>
          <p:cNvSpPr>
            <a:spLocks noGrp="1"/>
          </p:cNvSpPr>
          <p:nvPr>
            <p:ph type="sldNum" sz="quarter" idx="15"/>
          </p:nvPr>
        </p:nvSpPr>
        <p:spPr/>
        <p:txBody>
          <a:bodyPr/>
          <a:lstStyle/>
          <a:p>
            <a:fld id="{CDF6CD0F-E1A0-B04C-9D0A-C2FA81FE3B75}"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94846"/>
            <a:ext cx="8081548" cy="1305354"/>
          </a:xfrm>
        </p:spPr>
        <p:txBody>
          <a:bodyPr anchor="ctr">
            <a:normAutofit fontScale="90000"/>
          </a:bodyPr>
          <a:lstStyle/>
          <a:p>
            <a:r>
              <a:rPr lang="en-US" i="1" dirty="0" smtClean="0"/>
              <a:t>October 2011 Update</a:t>
            </a:r>
            <a:r>
              <a:rPr lang="en-US" dirty="0" smtClean="0"/>
              <a:t>: Impact on Medicare of Pres. Obama’s Deficit Reduction Proposals </a:t>
            </a:r>
            <a:endParaRPr lang="en-US" dirty="0"/>
          </a:p>
        </p:txBody>
      </p:sp>
      <p:sp>
        <p:nvSpPr>
          <p:cNvPr id="3" name="Content Placeholder 2"/>
          <p:cNvSpPr>
            <a:spLocks noGrp="1"/>
          </p:cNvSpPr>
          <p:nvPr>
            <p:ph sz="quarter" idx="1"/>
          </p:nvPr>
        </p:nvSpPr>
        <p:spPr>
          <a:xfrm>
            <a:off x="457200" y="1600200"/>
            <a:ext cx="7671816" cy="4873752"/>
          </a:xfrm>
        </p:spPr>
        <p:txBody>
          <a:bodyPr>
            <a:normAutofit fontScale="92500" lnSpcReduction="10000"/>
          </a:bodyPr>
          <a:lstStyle/>
          <a:p>
            <a:r>
              <a:rPr lang="en-US" dirty="0" smtClean="0"/>
              <a:t>In September, President Obama proposed $320 billion in savings over 10 years from changes to federal spending on Medicare and Medicaid (including $248 billion in Medicare savings). </a:t>
            </a:r>
          </a:p>
          <a:p>
            <a:r>
              <a:rPr lang="en-US" b="1" dirty="0" smtClean="0"/>
              <a:t>Positive</a:t>
            </a:r>
            <a:r>
              <a:rPr lang="en-US" dirty="0" smtClean="0"/>
              <a:t>: The President has threatened to veto any bill that takes away Medicare benefits without an increase in contributions from "the wealthiest Americans and biggest corporations.”</a:t>
            </a:r>
          </a:p>
          <a:p>
            <a:r>
              <a:rPr lang="en-US" b="1" dirty="0" smtClean="0"/>
              <a:t>Negative</a:t>
            </a:r>
            <a:r>
              <a:rPr lang="en-US" dirty="0" smtClean="0"/>
              <a:t>: The President’s proposal includes shifting costs to Medicare beneficiaries by: </a:t>
            </a:r>
          </a:p>
          <a:p>
            <a:pPr lvl="1"/>
            <a:r>
              <a:rPr lang="en-US" dirty="0" smtClean="0"/>
              <a:t>implementing co-payment for home health care; </a:t>
            </a:r>
          </a:p>
          <a:p>
            <a:pPr lvl="1"/>
            <a:r>
              <a:rPr lang="en-US" dirty="0" smtClean="0"/>
              <a:t>increasing Part B deductible for new beneficiaries;</a:t>
            </a:r>
          </a:p>
          <a:p>
            <a:pPr lvl="1"/>
            <a:r>
              <a:rPr lang="en-US" dirty="0" smtClean="0"/>
              <a:t>increasing number of people subject to income-based Medicare Parts B and D premiums; and </a:t>
            </a:r>
          </a:p>
          <a:p>
            <a:pPr lvl="1"/>
            <a:r>
              <a:rPr lang="en-US" dirty="0" smtClean="0"/>
              <a:t>increasing costs of some Medigap policies.</a:t>
            </a:r>
          </a:p>
        </p:txBody>
      </p:sp>
      <p:sp>
        <p:nvSpPr>
          <p:cNvPr id="4" name="Slide Number Placeholder 3"/>
          <p:cNvSpPr>
            <a:spLocks noGrp="1"/>
          </p:cNvSpPr>
          <p:nvPr>
            <p:ph type="sldNum" sz="quarter" idx="15"/>
          </p:nvPr>
        </p:nvSpPr>
        <p:spPr/>
        <p:txBody>
          <a:bodyPr/>
          <a:lstStyle/>
          <a:p>
            <a:fld id="{CDF6CD0F-E1A0-B04C-9D0A-C2FA81FE3B75}"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74638"/>
            <a:ext cx="8281417" cy="902998"/>
          </a:xfrm>
        </p:spPr>
        <p:txBody>
          <a:bodyPr anchor="ctr">
            <a:normAutofit/>
          </a:bodyPr>
          <a:lstStyle/>
          <a:p>
            <a:r>
              <a:rPr lang="en-US" dirty="0" smtClean="0"/>
              <a:t>Resources for Help &amp; More Information</a:t>
            </a:r>
            <a:endParaRPr lang="en-US" dirty="0"/>
          </a:p>
        </p:txBody>
      </p:sp>
      <p:sp>
        <p:nvSpPr>
          <p:cNvPr id="3" name="Content Placeholder 2"/>
          <p:cNvSpPr>
            <a:spLocks noGrp="1"/>
          </p:cNvSpPr>
          <p:nvPr>
            <p:ph sz="quarter" idx="1"/>
          </p:nvPr>
        </p:nvSpPr>
        <p:spPr>
          <a:xfrm>
            <a:off x="457200" y="1039091"/>
            <a:ext cx="7671816" cy="5252299"/>
          </a:xfrm>
        </p:spPr>
        <p:txBody>
          <a:bodyPr anchor="ctr">
            <a:normAutofit fontScale="92500"/>
          </a:bodyPr>
          <a:lstStyle/>
          <a:p>
            <a:r>
              <a:rPr lang="en-US" dirty="0" smtClean="0"/>
              <a:t>StateWide &amp; LTCCC have developed briefs with more information on what NY seniors need to know.  Email </a:t>
            </a:r>
            <a:r>
              <a:rPr lang="en-US" dirty="0" smtClean="0">
                <a:hlinkClick r:id="rId2"/>
              </a:rPr>
              <a:t>info@ltccc.org</a:t>
            </a:r>
            <a:r>
              <a:rPr lang="en-US" dirty="0" smtClean="0"/>
              <a:t> to receive a copy of briefs on:</a:t>
            </a:r>
          </a:p>
          <a:p>
            <a:pPr marL="822960" lvl="1" indent="-457200">
              <a:buFont typeface="+mj-lt"/>
              <a:buAutoNum type="arabicPeriod"/>
            </a:pPr>
            <a:r>
              <a:rPr lang="en-US" dirty="0" smtClean="0"/>
              <a:t>Nursing Home Care</a:t>
            </a:r>
          </a:p>
          <a:p>
            <a:pPr marL="822960" lvl="1" indent="-457200">
              <a:buFont typeface="+mj-lt"/>
              <a:buAutoNum type="arabicPeriod"/>
            </a:pPr>
            <a:r>
              <a:rPr lang="en-US" dirty="0" smtClean="0"/>
              <a:t>Home &amp; Community Based Services</a:t>
            </a:r>
          </a:p>
          <a:p>
            <a:pPr marL="822960" lvl="1" indent="-457200">
              <a:buFont typeface="+mj-lt"/>
              <a:buAutoNum type="arabicPeriod"/>
            </a:pPr>
            <a:r>
              <a:rPr lang="en-US" dirty="0" smtClean="0"/>
              <a:t>New Medicare Benefits</a:t>
            </a:r>
          </a:p>
          <a:p>
            <a:pPr marL="822960" lvl="1" indent="-457200">
              <a:buFont typeface="+mj-lt"/>
              <a:buAutoNum type="arabicPeriod"/>
            </a:pPr>
            <a:r>
              <a:rPr lang="en-US" dirty="0" smtClean="0"/>
              <a:t>Elder Justice </a:t>
            </a:r>
          </a:p>
          <a:p>
            <a:r>
              <a:rPr lang="en-US" dirty="0" smtClean="0"/>
              <a:t>Statewide Senior Action’s Patients Rights Helpline, including information on accessing services and benefits: call 800-333-4374 or go to </a:t>
            </a:r>
            <a:r>
              <a:rPr lang="en-US" u="sng" dirty="0" smtClean="0">
                <a:hlinkClick r:id="rId3"/>
              </a:rPr>
              <a:t>www.nysenior.org</a:t>
            </a:r>
            <a:r>
              <a:rPr lang="en-US" dirty="0" smtClean="0"/>
              <a:t>. </a:t>
            </a:r>
          </a:p>
          <a:p>
            <a:r>
              <a:rPr lang="en-US" dirty="0" smtClean="0"/>
              <a:t>Medicare Rights Center’s online database of Medicare information: </a:t>
            </a:r>
            <a:r>
              <a:rPr lang="en-US" u="sng" dirty="0" smtClean="0">
                <a:hlinkClick r:id="rId4"/>
              </a:rPr>
              <a:t>http://www.medicareinteractive.org/</a:t>
            </a:r>
            <a:r>
              <a:rPr lang="en-US" dirty="0" smtClean="0"/>
              <a:t>. </a:t>
            </a:r>
          </a:p>
          <a:p>
            <a:r>
              <a:rPr lang="en-US" dirty="0" smtClean="0"/>
              <a:t>LTCCC homepage: </a:t>
            </a:r>
            <a:r>
              <a:rPr lang="en-US" dirty="0" smtClean="0">
                <a:hlinkClick r:id="rId5"/>
              </a:rPr>
              <a:t>www.ltccc.org</a:t>
            </a:r>
            <a:r>
              <a:rPr lang="en-US" dirty="0" smtClean="0"/>
              <a:t>. </a:t>
            </a:r>
          </a:p>
        </p:txBody>
      </p:sp>
      <p:sp>
        <p:nvSpPr>
          <p:cNvPr id="4" name="Slide Number Placeholder 3"/>
          <p:cNvSpPr>
            <a:spLocks noGrp="1"/>
          </p:cNvSpPr>
          <p:nvPr>
            <p:ph type="sldNum" sz="quarter" idx="15"/>
          </p:nvPr>
        </p:nvSpPr>
        <p:spPr/>
        <p:txBody>
          <a:bodyPr/>
          <a:lstStyle/>
          <a:p>
            <a:fld id="{CDF6CD0F-E1A0-B04C-9D0A-C2FA81FE3B75}" type="slidenum">
              <a:rPr lang="en-US" smtClean="0"/>
              <a:pPr/>
              <a:t>9</a:t>
            </a:fld>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Oriel.thmx</Template>
  <TotalTime>2001</TotalTime>
  <Words>918</Words>
  <Application>Microsoft Office PowerPoint</Application>
  <PresentationFormat>On-screen Show (4:3)</PresentationFormat>
  <Paragraphs>71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Oriel</vt:lpstr>
      <vt:lpstr>The Affordable Care Act: What Seniors Need To Know About Long Term Care &amp; Elder Justice </vt:lpstr>
      <vt:lpstr>Numerous Protections and Benefits for Elderly &amp; Disabled in the Federal Affordable Care Act (ACA)</vt:lpstr>
      <vt:lpstr>Nursing Home Care: Improvements to Quality, Transparency &amp; Accountability   </vt:lpstr>
      <vt:lpstr>Elder Justice Act: Improvements to Detecting &amp; Preventing Elder Abuse   </vt:lpstr>
      <vt:lpstr>Home &amp; Community Based Care: Improved Opportunities to Avoid Nursing Home Placement</vt:lpstr>
      <vt:lpstr>Medicare Part D Drug Coverage:  New and Enhanced Benefits to Improve Access to Care &amp; Medications</vt:lpstr>
      <vt:lpstr>Other Medicare Changes: Improved Access to Preventative Services</vt:lpstr>
      <vt:lpstr>October 2011 Update: Impact on Medicare of Pres. Obama’s Deficit Reduction Proposals </vt:lpstr>
      <vt:lpstr>Resources for Help &amp; More Information</vt:lpstr>
    </vt:vector>
  </TitlesOfParts>
  <Company>Long Term Care Community Coalition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Protection for Seniors in the Affordable Care Act</dc:title>
  <dc:creator>Richard Mollot</dc:creator>
  <cp:lastModifiedBy>Justin</cp:lastModifiedBy>
  <cp:revision>25</cp:revision>
  <cp:lastPrinted>2011-10-04T20:07:34Z</cp:lastPrinted>
  <dcterms:created xsi:type="dcterms:W3CDTF">2011-10-04T14:12:49Z</dcterms:created>
  <dcterms:modified xsi:type="dcterms:W3CDTF">2011-10-07T15:48:50Z</dcterms:modified>
</cp:coreProperties>
</file>