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1" r:id="rId3"/>
    <p:sldId id="283" r:id="rId4"/>
    <p:sldId id="285" r:id="rId5"/>
    <p:sldId id="279" r:id="rId6"/>
    <p:sldId id="257" r:id="rId7"/>
    <p:sldId id="284" r:id="rId8"/>
    <p:sldId id="264" r:id="rId9"/>
    <p:sldId id="278" r:id="rId10"/>
    <p:sldId id="261" r:id="rId11"/>
    <p:sldId id="263" r:id="rId12"/>
    <p:sldId id="270" r:id="rId13"/>
    <p:sldId id="276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4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966A0-95CB-4252-81DF-6C03C8EC1479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DC5BE-1D8E-4695-BA2A-AF71D0A4D8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0260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F590FC-2C9F-4301-83CB-92737CBBA548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AF37A3-AFA5-43C5-B1ED-D96C6F0985B5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8986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96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309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460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822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766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478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266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561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650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638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F90C4-904F-41FA-9843-DB9B167D15E6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9D698-FFE1-4D45-8FBB-6F6A88EBF3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336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Future of Medicare	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i="1" u="sng" dirty="0" smtClean="0"/>
              <a:t>Advocacy to Protect Social Insurance</a:t>
            </a:r>
          </a:p>
          <a:p>
            <a:r>
              <a:rPr lang="en-US" dirty="0" smtClean="0"/>
              <a:t>Michael Burgess, </a:t>
            </a:r>
          </a:p>
          <a:p>
            <a:r>
              <a:rPr lang="en-US" dirty="0" smtClean="0"/>
              <a:t>NY </a:t>
            </a:r>
            <a:r>
              <a:rPr lang="en-US" dirty="0" err="1" smtClean="0"/>
              <a:t>StateWide</a:t>
            </a:r>
            <a:r>
              <a:rPr lang="en-US" dirty="0" smtClean="0"/>
              <a:t> Senior Action Council</a:t>
            </a:r>
          </a:p>
          <a:p>
            <a:r>
              <a:rPr lang="en-US" dirty="0" smtClean="0"/>
              <a:t>October 2012</a:t>
            </a:r>
          </a:p>
        </p:txBody>
      </p:sp>
    </p:spTree>
    <p:extLst>
      <p:ext uri="{BB962C8B-B14F-4D97-AF65-F5344CB8AC3E}">
        <p14:creationId xmlns:p14="http://schemas.microsoft.com/office/powerpoint/2010/main" xmlns="" val="3484658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Independent Payment Advisory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Enacted with Affordable Care Act</a:t>
            </a:r>
          </a:p>
          <a:p>
            <a:r>
              <a:rPr lang="en-US" dirty="0" smtClean="0"/>
              <a:t>Has power to recommend changes beginning in 2015 for cutting costs but not for changing eligibility, benefits or cost sharing for Part A and Part B</a:t>
            </a:r>
          </a:p>
          <a:p>
            <a:r>
              <a:rPr lang="en-US" dirty="0" smtClean="0"/>
              <a:t>IPAB recommendations take effect unless Congress passes </a:t>
            </a:r>
            <a:r>
              <a:rPr lang="en-US" smtClean="0"/>
              <a:t>alternatives </a:t>
            </a:r>
            <a:endParaRPr lang="en-US" dirty="0" smtClean="0"/>
          </a:p>
          <a:p>
            <a:r>
              <a:rPr lang="en-US" dirty="0" smtClean="0"/>
              <a:t>Congress trying to repeal IPAB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2699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Obama vs. Ryan GOP Budget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Obama Proposals to Save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Keep annual growth at no more than .5%</a:t>
            </a:r>
          </a:p>
          <a:p>
            <a:r>
              <a:rPr lang="en-US" dirty="0" smtClean="0"/>
              <a:t>Independent Payment Advisory Board (IPAB)</a:t>
            </a:r>
          </a:p>
          <a:p>
            <a:r>
              <a:rPr lang="en-US" dirty="0" smtClean="0"/>
              <a:t>Maintain Current Fee for Service and Medicare Advantage  System</a:t>
            </a:r>
          </a:p>
          <a:p>
            <a:r>
              <a:rPr lang="en-US" dirty="0" smtClean="0"/>
              <a:t>Reform quality of care with Accountable Care Organizations; better care transitions; reduce hospital re-admissions; health homes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Ryan GOP Budget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Keep annual growth at no more than .5%</a:t>
            </a:r>
          </a:p>
          <a:p>
            <a:r>
              <a:rPr lang="en-US" dirty="0" smtClean="0"/>
              <a:t>Raise eligibility age to 67</a:t>
            </a:r>
          </a:p>
          <a:p>
            <a:r>
              <a:rPr lang="en-US" dirty="0" smtClean="0"/>
              <a:t>Maintain traditional Medicare but force competition with private plans through an “exchange” starting in 2023</a:t>
            </a:r>
          </a:p>
          <a:p>
            <a:r>
              <a:rPr lang="en-US" dirty="0" smtClean="0"/>
              <a:t>Provide premium support with beneficiaries paying more if costs are higher than plan support</a:t>
            </a:r>
          </a:p>
          <a:p>
            <a:r>
              <a:rPr lang="en-US" dirty="0" smtClean="0"/>
              <a:t>Repeals IPAB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04626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Local Activities to Support Medicare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Set up Town Hall Meeting on Medicare</a:t>
            </a:r>
          </a:p>
          <a:p>
            <a:r>
              <a:rPr lang="en-US" smtClean="0"/>
              <a:t>Invite candidates to service sites</a:t>
            </a:r>
          </a:p>
          <a:p>
            <a:r>
              <a:rPr lang="en-US" smtClean="0"/>
              <a:t>Letters to the editor</a:t>
            </a:r>
          </a:p>
          <a:p>
            <a:r>
              <a:rPr lang="en-US" smtClean="0"/>
              <a:t>Case stories of beneficiaries</a:t>
            </a:r>
          </a:p>
          <a:p>
            <a:r>
              <a:rPr lang="en-US" smtClean="0"/>
              <a:t>Coalition with provider organizations:  home health, doctors, hospitals, nursing homes</a:t>
            </a:r>
          </a:p>
          <a:p>
            <a:r>
              <a:rPr lang="en-US" smtClean="0"/>
              <a:t>Coalition with unions in health care:  Nursing Association, home health workers</a:t>
            </a:r>
          </a:p>
          <a:p>
            <a:r>
              <a:rPr lang="en-US" smtClean="0"/>
              <a:t>Restore the American Promise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0515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Advocacy Organizations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New York State Restore the American Promise</a:t>
            </a:r>
          </a:p>
          <a:p>
            <a:r>
              <a:rPr lang="en-US" dirty="0" smtClean="0"/>
              <a:t>National Committee to Preserve Social Security and Medicare (ncpssm.org)</a:t>
            </a:r>
          </a:p>
          <a:p>
            <a:r>
              <a:rPr lang="en-US" dirty="0" smtClean="0"/>
              <a:t>Alliance for Retired Americans (retiredamericans.org)</a:t>
            </a:r>
          </a:p>
          <a:p>
            <a:r>
              <a:rPr lang="en-US" dirty="0" smtClean="0"/>
              <a:t>AARP (aarp.org)</a:t>
            </a:r>
          </a:p>
          <a:p>
            <a:r>
              <a:rPr lang="en-US" dirty="0" smtClean="0"/>
              <a:t>National Council on Aging  (ncoa.org)</a:t>
            </a:r>
          </a:p>
          <a:p>
            <a:r>
              <a:rPr lang="en-US" dirty="0" smtClean="0"/>
              <a:t>Families USA (familiesusa.org)</a:t>
            </a:r>
          </a:p>
          <a:p>
            <a:r>
              <a:rPr lang="en-US" dirty="0" smtClean="0"/>
              <a:t>New York </a:t>
            </a:r>
            <a:r>
              <a:rPr lang="en-US" dirty="0" err="1" smtClean="0"/>
              <a:t>StateWide</a:t>
            </a:r>
            <a:r>
              <a:rPr lang="en-US" dirty="0" smtClean="0"/>
              <a:t> Senior Action Council (nysenior.org)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953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Medicare Part D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05800" cy="3886200"/>
          </a:xfrm>
        </p:spPr>
        <p:txBody>
          <a:bodyPr/>
          <a:lstStyle/>
          <a:p>
            <a:pPr eaLnBrk="1" hangingPunct="1"/>
            <a:r>
              <a:rPr lang="en-US" dirty="0" smtClean="0"/>
              <a:t>On March 23, 2010, President Obama signed comprehensive health reform, </a:t>
            </a:r>
            <a:r>
              <a:rPr lang="en-US" dirty="0" smtClean="0">
                <a:solidFill>
                  <a:srgbClr val="0070C0"/>
                </a:solidFill>
              </a:rPr>
              <a:t>the Patient Protection and Affordable Care Act</a:t>
            </a:r>
            <a:r>
              <a:rPr lang="en-US" dirty="0" smtClean="0"/>
              <a:t>, into law.  Effective dates for implementation of the act will continue through 2020. Changes will affect Medicare Part D prescription drug coverage and preventive services.</a:t>
            </a:r>
          </a:p>
        </p:txBody>
      </p:sp>
      <p:sp>
        <p:nvSpPr>
          <p:cNvPr id="4403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New York StateWide Senior Action Council  1-800-333-4374</a:t>
            </a:r>
          </a:p>
        </p:txBody>
      </p:sp>
      <p:sp>
        <p:nvSpPr>
          <p:cNvPr id="4403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A0393F5-65E3-454F-B3C3-C70B9E39256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4037" name="Date Placeholder 5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fld id="{620E76D8-67C9-4EF8-A4D5-C50F6AD74E66}" type="datetime1">
              <a:rPr lang="en-US" smtClean="0"/>
              <a:pPr/>
              <a:t>10/7/2012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467901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Preventive Services</a:t>
            </a:r>
            <a:br>
              <a:rPr lang="en-US" smtClean="0"/>
            </a:br>
            <a:endParaRPr lang="en-US" smtClean="0"/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Starting January 1, 2011, no deductible and Original Medicare pays 100 percent of the Medicare approved amount for the “Welcome to Medicare” physical AND for yearly wellness visits.</a:t>
            </a:r>
          </a:p>
          <a:p>
            <a:pPr eaLnBrk="1" hangingPunct="1"/>
            <a:r>
              <a:rPr lang="en-US" dirty="0" smtClean="0"/>
              <a:t>The “Welcome to Medicare” and wellness visits cover specific services. </a:t>
            </a:r>
          </a:p>
          <a:p>
            <a:pPr eaLnBrk="1" hangingPunct="1"/>
            <a:r>
              <a:rPr lang="en-US" dirty="0" smtClean="0"/>
              <a:t>If you are in a Medicare Advantage plan, deductibles and co-pays may apply. Check with your plan. </a:t>
            </a:r>
          </a:p>
        </p:txBody>
      </p:sp>
      <p:sp>
        <p:nvSpPr>
          <p:cNvPr id="3379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New York StateWide Senior Action Council  1-800-333-4374</a:t>
            </a:r>
          </a:p>
        </p:txBody>
      </p:sp>
      <p:sp>
        <p:nvSpPr>
          <p:cNvPr id="3379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24DDD62-F8CC-4A16-95BB-6DD879A54B5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3797" name="Date Placeholder 5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fld id="{C2BB344B-5604-442B-82BC-D89CB6C32EF5}" type="datetime1">
              <a:rPr lang="en-US" smtClean="0"/>
              <a:pPr/>
              <a:t>10/7/2012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2804022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CMS Strategies to Improve Quality </a:t>
            </a:r>
            <a:br>
              <a:rPr lang="en-US" dirty="0" smtClean="0"/>
            </a:br>
            <a:r>
              <a:rPr lang="en-US" dirty="0" smtClean="0"/>
              <a:t>and Reduce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Accountable Care Organizations</a:t>
            </a:r>
          </a:p>
          <a:p>
            <a:r>
              <a:rPr lang="en-US" dirty="0" smtClean="0"/>
              <a:t>Health Homes</a:t>
            </a:r>
          </a:p>
          <a:p>
            <a:r>
              <a:rPr lang="en-US" dirty="0" smtClean="0"/>
              <a:t>Financial Incentives to Reduce Hospital        Readmissions</a:t>
            </a:r>
          </a:p>
          <a:p>
            <a:r>
              <a:rPr lang="en-US" dirty="0" smtClean="0"/>
              <a:t>Wellness initiatives</a:t>
            </a:r>
          </a:p>
          <a:p>
            <a:r>
              <a:rPr lang="en-US" dirty="0" smtClean="0"/>
              <a:t>Partnership for Patients, Care Transitions Programs</a:t>
            </a:r>
          </a:p>
          <a:p>
            <a:r>
              <a:rPr lang="en-US" dirty="0" smtClean="0"/>
              <a:t>Community First Choice – independent living</a:t>
            </a:r>
          </a:p>
          <a:p>
            <a:r>
              <a:rPr lang="en-US" dirty="0" smtClean="0"/>
              <a:t>Patient Safety, Reduce Medical Errors</a:t>
            </a:r>
          </a:p>
          <a:p>
            <a:r>
              <a:rPr lang="en-US" dirty="0" smtClean="0"/>
              <a:t>Reduce </a:t>
            </a:r>
            <a:r>
              <a:rPr lang="en-US" smtClean="0"/>
              <a:t>Medicare Fraud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7805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9088" y="381000"/>
            <a:ext cx="8367712" cy="624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92678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Medicare Trustees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525963"/>
          </a:xfrm>
        </p:spPr>
        <p:txBody>
          <a:bodyPr/>
          <a:lstStyle/>
          <a:p>
            <a:r>
              <a:rPr lang="en-US" dirty="0" smtClean="0"/>
              <a:t>Report in April 2012 Says Medicare Can Pay Full Benefits Until 2024; Costs Currently Exceed Revenues Each Year in Part A</a:t>
            </a:r>
          </a:p>
          <a:p>
            <a:r>
              <a:rPr lang="en-US" dirty="0" smtClean="0"/>
              <a:t>Part B and Part D </a:t>
            </a:r>
            <a:r>
              <a:rPr lang="en-US" smtClean="0"/>
              <a:t>are Self-Financed</a:t>
            </a:r>
            <a:endParaRPr lang="en-US" dirty="0" smtClean="0"/>
          </a:p>
          <a:p>
            <a:r>
              <a:rPr lang="en-US" dirty="0" smtClean="0"/>
              <a:t>Report Says Social Security Can Pay Full Benefits Until 2033</a:t>
            </a:r>
          </a:p>
          <a:p>
            <a:r>
              <a:rPr lang="en-US" dirty="0" smtClean="0"/>
              <a:t>Medicare “Funding Warning” as General Revenues Exceed 45% of Program Expenses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24203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Federal Budget “Perfect Storm”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Budget cuts of $1.2 trillion over ten years set to begin in January 2013 with half from domestic and half from defense programs; automatic 2% cut for Medicare to providers, not beneficiaries </a:t>
            </a:r>
          </a:p>
          <a:p>
            <a:r>
              <a:rPr lang="en-US" dirty="0" smtClean="0"/>
              <a:t>Bush era tax cuts for all incomes to expire on January 1, 2013</a:t>
            </a:r>
          </a:p>
          <a:p>
            <a:r>
              <a:rPr lang="en-US" dirty="0" smtClean="0"/>
              <a:t>Obama supported payroll tax cut to expire on January 1, 2013</a:t>
            </a:r>
          </a:p>
          <a:p>
            <a:r>
              <a:rPr lang="en-US" dirty="0" smtClean="0"/>
              <a:t>Debt ceiling increase will be needed by late 2012, early 2013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1558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44.3 million beneficiaries nationwide in 2010</a:t>
            </a:r>
          </a:p>
          <a:p>
            <a:r>
              <a:rPr lang="en-US" dirty="0" smtClean="0"/>
              <a:t>79 million projected by 2030</a:t>
            </a:r>
          </a:p>
          <a:p>
            <a:r>
              <a:rPr lang="en-US" dirty="0" smtClean="0"/>
              <a:t>2.815 million in New York State in 2010</a:t>
            </a:r>
          </a:p>
          <a:p>
            <a:r>
              <a:rPr lang="en-US" dirty="0" smtClean="0"/>
              <a:t>58% women, 42% men</a:t>
            </a:r>
          </a:p>
          <a:p>
            <a:r>
              <a:rPr lang="en-US" dirty="0" smtClean="0"/>
              <a:t>70% White, 12% African-American, 12% Hispanic</a:t>
            </a:r>
          </a:p>
          <a:p>
            <a:r>
              <a:rPr lang="en-US" dirty="0" smtClean="0"/>
              <a:t>84% of beneficiaries are 65+</a:t>
            </a:r>
          </a:p>
          <a:p>
            <a:r>
              <a:rPr lang="en-US" dirty="0" smtClean="0"/>
              <a:t>16% are under 65 and disabled (420,000 in NYS)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52918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Major Proposals for Savings</a:t>
            </a:r>
            <a:br>
              <a:rPr lang="en-US" dirty="0" smtClean="0"/>
            </a:br>
            <a:r>
              <a:rPr lang="en-US" dirty="0" smtClean="0"/>
              <a:t>from various interest groups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i="1" dirty="0" smtClean="0"/>
              <a:t>Note:  Stronger economic growth and employment produces greater revenues</a:t>
            </a:r>
          </a:p>
          <a:p>
            <a:r>
              <a:rPr lang="en-US" dirty="0" smtClean="0"/>
              <a:t>Raise eligibility age to 67 or higher</a:t>
            </a:r>
          </a:p>
          <a:p>
            <a:r>
              <a:rPr lang="en-US" dirty="0" smtClean="0"/>
              <a:t>Reduce reimbursement  rates to providers</a:t>
            </a:r>
          </a:p>
          <a:p>
            <a:r>
              <a:rPr lang="en-US" dirty="0" smtClean="0"/>
              <a:t>Improve quality and coordination of care with wellness initiatives, reducing re-admissions, health homes,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Require higher premiums for higher income beneficiaries</a:t>
            </a:r>
          </a:p>
          <a:p>
            <a:r>
              <a:rPr lang="en-US" dirty="0"/>
              <a:t>Premium </a:t>
            </a:r>
            <a:r>
              <a:rPr lang="en-US" dirty="0" smtClean="0"/>
              <a:t>support </a:t>
            </a:r>
            <a:r>
              <a:rPr lang="en-US" smtClean="0"/>
              <a:t>(voucher) </a:t>
            </a:r>
            <a:r>
              <a:rPr lang="en-US"/>
              <a:t>with hard cap on increases</a:t>
            </a:r>
          </a:p>
          <a:p>
            <a:r>
              <a:rPr lang="en-US" smtClean="0"/>
              <a:t>Raise </a:t>
            </a:r>
            <a:r>
              <a:rPr lang="en-US" dirty="0" smtClean="0"/>
              <a:t>Medicare payroll tax for all workers</a:t>
            </a:r>
          </a:p>
          <a:p>
            <a:r>
              <a:rPr lang="en-US" dirty="0" smtClean="0"/>
              <a:t>Negotiate drug prices like Veterans Administration</a:t>
            </a:r>
          </a:p>
        </p:txBody>
      </p:sp>
    </p:spTree>
    <p:extLst>
      <p:ext uri="{BB962C8B-B14F-4D97-AF65-F5344CB8AC3E}">
        <p14:creationId xmlns:p14="http://schemas.microsoft.com/office/powerpoint/2010/main" xmlns="" val="1521630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728</Words>
  <Application>Microsoft Office PowerPoint</Application>
  <PresentationFormat>On-screen Show (4:3)</PresentationFormat>
  <Paragraphs>89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Future of Medicare </vt:lpstr>
      <vt:lpstr>Medicare Part D</vt:lpstr>
      <vt:lpstr>Preventive Services </vt:lpstr>
      <vt:lpstr>CMS Strategies to Improve Quality  and Reduce Costs</vt:lpstr>
      <vt:lpstr>Slide 5</vt:lpstr>
      <vt:lpstr>Medicare Trustees Report</vt:lpstr>
      <vt:lpstr>Federal Budget “Perfect Storm” </vt:lpstr>
      <vt:lpstr>Demographics</vt:lpstr>
      <vt:lpstr>Major Proposals for Savings from various interest groups</vt:lpstr>
      <vt:lpstr>Independent Payment Advisory Board</vt:lpstr>
      <vt:lpstr>Obama vs. Ryan GOP Budget</vt:lpstr>
      <vt:lpstr>Local Activities to Support Medicare</vt:lpstr>
      <vt:lpstr>Advocacy Organizations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of Medicare</dc:title>
  <dc:creator>statewide</dc:creator>
  <cp:lastModifiedBy>Justin</cp:lastModifiedBy>
  <cp:revision>18</cp:revision>
  <cp:lastPrinted>2012-06-04T14:30:35Z</cp:lastPrinted>
  <dcterms:created xsi:type="dcterms:W3CDTF">2012-05-22T18:29:01Z</dcterms:created>
  <dcterms:modified xsi:type="dcterms:W3CDTF">2012-10-07T23:42:00Z</dcterms:modified>
</cp:coreProperties>
</file>