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63" r:id="rId1"/>
  </p:sldMasterIdLst>
  <p:notesMasterIdLst>
    <p:notesMasterId r:id="rId16"/>
  </p:notesMasterIdLst>
  <p:sldIdLst>
    <p:sldId id="273" r:id="rId2"/>
    <p:sldId id="298" r:id="rId3"/>
    <p:sldId id="283" r:id="rId4"/>
    <p:sldId id="259" r:id="rId5"/>
    <p:sldId id="260" r:id="rId6"/>
    <p:sldId id="279" r:id="rId7"/>
    <p:sldId id="297" r:id="rId8"/>
    <p:sldId id="292" r:id="rId9"/>
    <p:sldId id="261" r:id="rId10"/>
    <p:sldId id="262" r:id="rId11"/>
    <p:sldId id="263" r:id="rId12"/>
    <p:sldId id="274" r:id="rId13"/>
    <p:sldId id="264" r:id="rId14"/>
    <p:sldId id="282" r:id="rId1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60" autoAdjust="0"/>
    <p:restoredTop sz="97441" autoAdjust="0"/>
  </p:normalViewPr>
  <p:slideViewPr>
    <p:cSldViewPr>
      <p:cViewPr varScale="1">
        <p:scale>
          <a:sx n="54" d="100"/>
          <a:sy n="54" d="100"/>
        </p:scale>
        <p:origin x="-442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4CCC6F5-4752-4768-8FAA-4F2C6FEA8051}" type="datetimeFigureOut">
              <a:rPr lang="en-US" smtClean="0"/>
              <a:pPr/>
              <a:t>10/7/2012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B9D841C-7DA8-4B90-8837-25C77BB68A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90534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Perpetua" pitchFamily="18" charset="0"/>
                <a:ea typeface="MS PGothic" pitchFamily="34" charset="-128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Perpetua" pitchFamily="18" charset="0"/>
                <a:ea typeface="MS PGothic" pitchFamily="34" charset="-128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Perpetua" pitchFamily="18" charset="0"/>
                <a:ea typeface="MS PGothic" pitchFamily="34" charset="-128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Perpetua" pitchFamily="18" charset="0"/>
                <a:ea typeface="MS PGothic" pitchFamily="34" charset="-128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Perpetua" pitchFamily="18" charset="0"/>
                <a:ea typeface="MS PGothic" pitchFamily="34" charset="-128"/>
              </a:defRPr>
            </a:lvl5pPr>
            <a:lvl6pPr marL="2562377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  <a:ea typeface="MS PGothic" pitchFamily="34" charset="-128"/>
              </a:defRPr>
            </a:lvl6pPr>
            <a:lvl7pPr marL="3028264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  <a:ea typeface="MS PGothic" pitchFamily="34" charset="-128"/>
              </a:defRPr>
            </a:lvl7pPr>
            <a:lvl8pPr marL="3494151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  <a:ea typeface="MS PGothic" pitchFamily="34" charset="-128"/>
              </a:defRPr>
            </a:lvl8pPr>
            <a:lvl9pPr marL="3960038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  <a:ea typeface="MS PGothic" pitchFamily="34" charset="-128"/>
              </a:defRPr>
            </a:lvl9pPr>
          </a:lstStyle>
          <a:p>
            <a:pPr eaLnBrk="1" hangingPunct="1"/>
            <a:fld id="{507EE787-3B29-41F8-AEAC-C65D1F6689BC}" type="slidenum">
              <a:rPr lang="en-US" smtClean="0">
                <a:latin typeface="Calibri" pitchFamily="34" charset="0"/>
              </a:rPr>
              <a:pPr eaLnBrk="1" hangingPunct="1"/>
              <a:t>1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D841C-7DA8-4B90-8837-25C77BB68AFF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170664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D841C-7DA8-4B90-8837-25C77BB68AFF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956752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D841C-7DA8-4B90-8837-25C77BB68AFF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224095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D841C-7DA8-4B90-8837-25C77BB68AF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041348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D841C-7DA8-4B90-8837-25C77BB68AF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948391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D841C-7DA8-4B90-8837-25C77BB68AF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715363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D841C-7DA8-4B90-8837-25C77BB68AF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239400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D841C-7DA8-4B90-8837-25C77BB68AF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987924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D841C-7DA8-4B90-8837-25C77BB68AF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604214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D841C-7DA8-4B90-8837-25C77BB68AF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729521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D841C-7DA8-4B90-8837-25C77BB68AF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09342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6AD82FDE-EDB3-43FE-8284-BBEF0FDCBEE2}" type="datetimeFigureOut">
              <a:rPr lang="en-US" smtClean="0"/>
              <a:pPr/>
              <a:t>10/7/2012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AE93FCC-3980-43C8-BF9A-81FA486274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82FDE-EDB3-43FE-8284-BBEF0FDCBEE2}" type="datetimeFigureOut">
              <a:rPr lang="en-US" smtClean="0"/>
              <a:pPr/>
              <a:t>10/7/2012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93FCC-3980-43C8-BF9A-81FA486274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6AD82FDE-EDB3-43FE-8284-BBEF0FDCBEE2}" type="datetimeFigureOut">
              <a:rPr lang="en-US" smtClean="0"/>
              <a:pPr/>
              <a:t>10/7/2012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AE93FCC-3980-43C8-BF9A-81FA486274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82FDE-EDB3-43FE-8284-BBEF0FDCBEE2}" type="datetimeFigureOut">
              <a:rPr lang="en-US" smtClean="0"/>
              <a:pPr/>
              <a:t>10/7/2012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93FCC-3980-43C8-BF9A-81FA486274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1222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82FDE-EDB3-43FE-8284-BBEF0FDCBEE2}" type="datetimeFigureOut">
              <a:rPr lang="en-US" smtClean="0"/>
              <a:pPr/>
              <a:t>10/7/2012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AE93FCC-3980-43C8-BF9A-81FA486274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82FDE-EDB3-43FE-8284-BBEF0FDCBEE2}" type="datetimeFigureOut">
              <a:rPr lang="en-US" smtClean="0"/>
              <a:pPr/>
              <a:t>10/7/2012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AE93FCC-3980-43C8-BF9A-81FA486274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AD82FDE-EDB3-43FE-8284-BBEF0FDCBEE2}" type="datetimeFigureOut">
              <a:rPr lang="en-US" smtClean="0"/>
              <a:pPr/>
              <a:t>10/7/2012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AE93FCC-3980-43C8-BF9A-81FA486274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AD82FDE-EDB3-43FE-8284-BBEF0FDCBEE2}" type="datetimeFigureOut">
              <a:rPr lang="en-US" smtClean="0"/>
              <a:pPr/>
              <a:t>10/7/2012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AE93FCC-3980-43C8-BF9A-81FA486274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82FDE-EDB3-43FE-8284-BBEF0FDCBEE2}" type="datetimeFigureOut">
              <a:rPr lang="en-US" smtClean="0"/>
              <a:pPr/>
              <a:t>10/7/2012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AE93FCC-3980-43C8-BF9A-81FA486274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82FDE-EDB3-43FE-8284-BBEF0FDCBEE2}" type="datetimeFigureOut">
              <a:rPr lang="en-US" smtClean="0"/>
              <a:pPr/>
              <a:t>10/7/2012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AE93FCC-3980-43C8-BF9A-81FA486274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82FDE-EDB3-43FE-8284-BBEF0FDCBEE2}" type="datetimeFigureOut">
              <a:rPr lang="en-US" smtClean="0"/>
              <a:pPr/>
              <a:t>10/7/2012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AE93FCC-3980-43C8-BF9A-81FA486274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6AD82FDE-EDB3-43FE-8284-BBEF0FDCBEE2}" type="datetimeFigureOut">
              <a:rPr lang="en-US" smtClean="0"/>
              <a:pPr/>
              <a:t>10/7/2012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AE93FCC-3980-43C8-BF9A-81FA486274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AD82FDE-EDB3-43FE-8284-BBEF0FDCBEE2}" type="datetimeFigureOut">
              <a:rPr lang="en-US" smtClean="0"/>
              <a:pPr/>
              <a:t>10/7/2012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AE93FCC-3980-43C8-BF9A-81FA4862746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  <p:sldLayoutId id="2147484375" r:id="rId12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rzdenek@ncrc.org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assets.aarp.org/rgcenter/econ/i9_mortgage.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405742" y="6019800"/>
            <a:ext cx="6738257" cy="838200"/>
          </a:xfrm>
        </p:spPr>
        <p:txBody>
          <a:bodyPr>
            <a:norm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Bob Zdenek, Director, National Neighbors Silver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4876800"/>
            <a:ext cx="8077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Expanding Economic Security in New York and Beyond</a:t>
            </a:r>
            <a:endParaRPr lang="en-U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ubtitle 1"/>
          <p:cNvSpPr txBox="1">
            <a:spLocks/>
          </p:cNvSpPr>
          <p:nvPr/>
        </p:nvSpPr>
        <p:spPr>
          <a:xfrm>
            <a:off x="-13647" y="6019800"/>
            <a:ext cx="2223448" cy="8382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October 10, 2012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5800" y="674878"/>
            <a:ext cx="7772400" cy="4012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511747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dirty="0" smtClean="0">
                <a:solidFill>
                  <a:schemeClr val="tx1"/>
                </a:solidFill>
                <a:latin typeface="Arial" pitchFamily="34" charset="0"/>
              </a:rPr>
              <a:t>Opportunities </a:t>
            </a:r>
            <a:endParaRPr lang="en-US" b="1" i="0" u="none" strike="noStrike" baseline="0" dirty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2648" y="1905000"/>
            <a:ext cx="7769352" cy="4221480"/>
          </a:xfrm>
        </p:spPr>
        <p:txBody>
          <a:bodyPr>
            <a:normAutofit lnSpcReduction="10000"/>
          </a:bodyPr>
          <a:lstStyle/>
          <a:p>
            <a:pPr marL="514350" marR="0" lvl="0" indent="-514350" rtl="0">
              <a:buAutoNum type="arabicPeriod"/>
            </a:pPr>
            <a:r>
              <a:rPr lang="en-US" dirty="0" smtClean="0">
                <a:latin typeface="Arial" pitchFamily="34" charset="0"/>
              </a:rPr>
              <a:t>Economic Security brings an exciting array of networks and sectors to work on issues that impact many.</a:t>
            </a:r>
          </a:p>
          <a:p>
            <a:pPr marL="514350" marR="0" lvl="0" indent="-514350" rtl="0">
              <a:buAutoNum type="arabicPeriod"/>
            </a:pPr>
            <a:r>
              <a:rPr lang="en-US" i="0" u="none" strike="noStrike" baseline="0" dirty="0" smtClean="0">
                <a:latin typeface="Arial" pitchFamily="34" charset="0"/>
              </a:rPr>
              <a:t>Economic security</a:t>
            </a:r>
            <a:r>
              <a:rPr lang="en-US" i="0" u="none" strike="noStrike" dirty="0" smtClean="0">
                <a:latin typeface="Arial" pitchFamily="34" charset="0"/>
              </a:rPr>
              <a:t> can help mobilize older adults around economic justice issues.</a:t>
            </a:r>
          </a:p>
          <a:p>
            <a:pPr marL="514350" marR="0" lvl="0" indent="-514350" rtl="0">
              <a:buAutoNum type="arabicPeriod" startAt="3"/>
            </a:pPr>
            <a:r>
              <a:rPr lang="en-US" dirty="0" smtClean="0">
                <a:latin typeface="Arial" pitchFamily="34" charset="0"/>
              </a:rPr>
              <a:t>Understanding basic financial literacy concepts will help older adults be more adaptable to changing economic circumstances.</a:t>
            </a:r>
          </a:p>
          <a:p>
            <a:pPr marL="0" marR="0" lvl="0" indent="0" rtl="0">
              <a:buNone/>
            </a:pPr>
            <a:endParaRPr lang="en-US" i="0" u="none" strike="noStrike" baseline="0" dirty="0" smtClean="0">
              <a:latin typeface="Arial" pitchFamily="34" charset="0"/>
            </a:endParaRPr>
          </a:p>
          <a:p>
            <a:pPr marR="0" lvl="0" rtl="0"/>
            <a:endParaRPr 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9825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b="1" dirty="0" smtClean="0">
                <a:solidFill>
                  <a:schemeClr val="tx1"/>
                </a:solidFill>
                <a:latin typeface="Arial" pitchFamily="34" charset="0"/>
              </a:rPr>
              <a:t>Opportunities </a:t>
            </a:r>
            <a:r>
              <a:rPr lang="en-US" b="1" dirty="0" err="1">
                <a:solidFill>
                  <a:schemeClr val="tx1"/>
                </a:solidFill>
                <a:latin typeface="Arial" pitchFamily="34" charset="0"/>
              </a:rPr>
              <a:t>C</a:t>
            </a:r>
            <a:r>
              <a:rPr lang="en-US" b="1" dirty="0" err="1" smtClean="0">
                <a:solidFill>
                  <a:schemeClr val="tx1"/>
                </a:solidFill>
                <a:latin typeface="Arial" pitchFamily="34" charset="0"/>
              </a:rPr>
              <a:t>ont</a:t>
            </a:r>
            <a:r>
              <a:rPr lang="en-US" b="1" dirty="0" smtClean="0">
                <a:solidFill>
                  <a:schemeClr val="tx1"/>
                </a:solidFill>
                <a:latin typeface="Arial" pitchFamily="34" charset="0"/>
              </a:rPr>
              <a:t>:</a:t>
            </a:r>
            <a:endParaRPr lang="en-US" b="1" i="0" u="none" strike="noStrike" baseline="0" dirty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2648" y="1828800"/>
            <a:ext cx="8153400" cy="4297680"/>
          </a:xfrm>
        </p:spPr>
        <p:txBody>
          <a:bodyPr>
            <a:normAutofit/>
          </a:bodyPr>
          <a:lstStyle/>
          <a:p>
            <a:pPr marL="0" marR="0" lvl="0" indent="0" rtl="0">
              <a:buNone/>
            </a:pPr>
            <a:r>
              <a:rPr lang="en-US" dirty="0" smtClean="0">
                <a:latin typeface="Arial" pitchFamily="34" charset="0"/>
              </a:rPr>
              <a:t>4. Economic security builds on the assets, strengths, and experiences of older adults.</a:t>
            </a:r>
          </a:p>
          <a:p>
            <a:pPr marL="0" marR="0" lvl="0" indent="0" rtl="0">
              <a:buNone/>
            </a:pPr>
            <a:r>
              <a:rPr lang="en-US" dirty="0" smtClean="0">
                <a:latin typeface="Arial" pitchFamily="34" charset="0"/>
              </a:rPr>
              <a:t>5. Innovative new approaches like age-friendly banking (others).   </a:t>
            </a:r>
            <a:endParaRPr lang="en-US" i="0" u="none" strike="noStrike" baseline="0" dirty="0" smtClean="0">
              <a:latin typeface="Arial" pitchFamily="34" charset="0"/>
            </a:endParaRPr>
          </a:p>
          <a:p>
            <a:endParaRPr lang="en-US" sz="32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</a:endParaRPr>
          </a:p>
          <a:p>
            <a:endParaRPr lang="en-US" sz="3200" b="1" i="0" u="none" strike="noStrike" baseline="0" dirty="0">
              <a:solidFill>
                <a:schemeClr val="accent1">
                  <a:lumMod val="75000"/>
                </a:schemeClr>
              </a:solidFill>
              <a:latin typeface="Arial" pitchFamily="34" charset="0"/>
            </a:endParaRPr>
          </a:p>
          <a:p>
            <a:endParaRPr lang="en-US" sz="32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</a:endParaRPr>
          </a:p>
          <a:p>
            <a:endParaRPr lang="en-US" i="0" u="none" strike="noStrike" baseline="0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67694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762000" y="3048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chemeClr val="tx1"/>
                </a:solidFill>
                <a:latin typeface="Arial" pitchFamily="34" charset="0"/>
              </a:rPr>
              <a:t>Resources 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765048" y="17526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b="1" dirty="0" smtClean="0">
              <a:solidFill>
                <a:srgbClr val="4F81BD"/>
              </a:solidFill>
              <a:latin typeface="Arial" pitchFamily="34" charset="0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 smtClean="0">
                <a:latin typeface="Arial" pitchFamily="34" charset="0"/>
              </a:rPr>
              <a:t>Age-Friendly Banking Toolkit</a:t>
            </a:r>
          </a:p>
          <a:p>
            <a:pPr lvl="0"/>
            <a:r>
              <a:rPr lang="en-US" dirty="0" smtClean="0">
                <a:latin typeface="Arial" pitchFamily="34" charset="0"/>
              </a:rPr>
              <a:t>Financial Planning and Retirement Tools</a:t>
            </a:r>
          </a:p>
          <a:p>
            <a:pPr lvl="0"/>
            <a:r>
              <a:rPr lang="en-US" dirty="0" smtClean="0">
                <a:latin typeface="Arial" pitchFamily="34" charset="0"/>
              </a:rPr>
              <a:t>Strategic Planning Toolkit</a:t>
            </a:r>
          </a:p>
          <a:p>
            <a:pPr lvl="0"/>
            <a:r>
              <a:rPr lang="en-US" dirty="0" smtClean="0">
                <a:latin typeface="Arial" pitchFamily="34" charset="0"/>
              </a:rPr>
              <a:t>Multiple Recorded Webinars</a:t>
            </a:r>
          </a:p>
          <a:p>
            <a:pPr lvl="0"/>
            <a:r>
              <a:rPr lang="en-US" dirty="0" smtClean="0">
                <a:latin typeface="Arial" pitchFamily="34" charset="0"/>
              </a:rPr>
              <a:t>Video and Storytelling Resources</a:t>
            </a:r>
          </a:p>
          <a:p>
            <a:pPr lvl="0"/>
            <a:r>
              <a:rPr lang="en-US" dirty="0" smtClean="0">
                <a:latin typeface="Arial" pitchFamily="34" charset="0"/>
              </a:rPr>
              <a:t>Policy and Program Factsheets</a:t>
            </a:r>
            <a:endParaRPr 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90111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dirty="0" smtClean="0">
                <a:solidFill>
                  <a:schemeClr val="tx1"/>
                </a:solidFill>
                <a:latin typeface="Arial" pitchFamily="34" charset="0"/>
              </a:rPr>
              <a:t>Information </a:t>
            </a:r>
            <a:endParaRPr lang="en-US" b="1" i="0" u="none" strike="noStrike" baseline="0" dirty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2648" y="1828800"/>
            <a:ext cx="8153400" cy="4297680"/>
          </a:xfrm>
        </p:spPr>
        <p:txBody>
          <a:bodyPr>
            <a:normAutofit/>
          </a:bodyPr>
          <a:lstStyle/>
          <a:p>
            <a:pPr marR="0" lvl="0" rtl="0"/>
            <a:r>
              <a:rPr lang="en-US" dirty="0" smtClean="0">
                <a:latin typeface="Arial" pitchFamily="34" charset="0"/>
              </a:rPr>
              <a:t>National Neighbors Silver </a:t>
            </a:r>
          </a:p>
          <a:p>
            <a:pPr marL="365760" lvl="1" indent="0">
              <a:buNone/>
            </a:pPr>
            <a:r>
              <a:rPr lang="en-US" dirty="0" smtClean="0">
                <a:latin typeface="Arial" pitchFamily="34" charset="0"/>
              </a:rPr>
              <a:t>c/o National Community Reinvestment Coalition</a:t>
            </a:r>
          </a:p>
          <a:p>
            <a:pPr marL="365760" lvl="1" indent="0">
              <a:buNone/>
            </a:pPr>
            <a:r>
              <a:rPr lang="en-US" dirty="0" smtClean="0">
                <a:latin typeface="Arial" pitchFamily="34" charset="0"/>
              </a:rPr>
              <a:t>727 15</a:t>
            </a:r>
            <a:r>
              <a:rPr lang="en-US" baseline="30000" dirty="0" smtClean="0">
                <a:latin typeface="Arial" pitchFamily="34" charset="0"/>
              </a:rPr>
              <a:t>th</a:t>
            </a:r>
            <a:r>
              <a:rPr lang="en-US" dirty="0" smtClean="0">
                <a:latin typeface="Arial" pitchFamily="34" charset="0"/>
              </a:rPr>
              <a:t> Street, N.W., 4</a:t>
            </a:r>
            <a:r>
              <a:rPr lang="en-US" baseline="30000" dirty="0" smtClean="0">
                <a:latin typeface="Arial" pitchFamily="34" charset="0"/>
              </a:rPr>
              <a:t>TH</a:t>
            </a:r>
            <a:r>
              <a:rPr lang="en-US" dirty="0">
                <a:latin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</a:rPr>
              <a:t>Floor</a:t>
            </a:r>
          </a:p>
          <a:p>
            <a:pPr marL="365760" lvl="1" indent="0">
              <a:buNone/>
            </a:pPr>
            <a:r>
              <a:rPr lang="en-US" dirty="0" smtClean="0">
                <a:latin typeface="Arial" pitchFamily="34" charset="0"/>
              </a:rPr>
              <a:t>Washington D.C. 20005</a:t>
            </a:r>
          </a:p>
          <a:p>
            <a:pPr marL="365760" lvl="1" indent="0">
              <a:buNone/>
            </a:pPr>
            <a:r>
              <a:rPr lang="en-US" dirty="0" smtClean="0">
                <a:latin typeface="Arial" pitchFamily="34" charset="0"/>
              </a:rPr>
              <a:t>Bob Zdenek, Director NNS</a:t>
            </a:r>
          </a:p>
          <a:p>
            <a:pPr marL="365760" lvl="1" indent="0">
              <a:buNone/>
            </a:pPr>
            <a:r>
              <a:rPr lang="en-US" dirty="0" smtClean="0">
                <a:latin typeface="Arial" pitchFamily="34" charset="0"/>
                <a:hlinkClick r:id="rId3"/>
              </a:rPr>
              <a:t>rzdenek@ncrc.org</a:t>
            </a:r>
            <a:r>
              <a:rPr lang="en-US" dirty="0" smtClean="0">
                <a:latin typeface="Arial" pitchFamily="34" charset="0"/>
              </a:rPr>
              <a:t> </a:t>
            </a:r>
          </a:p>
          <a:p>
            <a:pPr marR="0" lvl="0" rtl="0"/>
            <a:endParaRPr lang="en-US" dirty="0">
              <a:latin typeface="Arial" pitchFamily="34" charset="0"/>
            </a:endParaRPr>
          </a:p>
          <a:p>
            <a:pPr marR="0" lvl="0" rtl="0"/>
            <a:endParaRPr lang="en-US" dirty="0" smtClean="0">
              <a:latin typeface="Arial" pitchFamily="34" charset="0"/>
            </a:endParaRPr>
          </a:p>
          <a:p>
            <a:pPr marR="0" lvl="0" rtl="0"/>
            <a:endParaRPr lang="en-US" i="0" u="none" strike="noStrike" baseline="0" dirty="0">
              <a:latin typeface="Arial" pitchFamily="34" charset="0"/>
            </a:endParaRPr>
          </a:p>
          <a:p>
            <a:pPr marR="0" lvl="0" rtl="0"/>
            <a:endParaRPr lang="en-US" dirty="0" smtClean="0">
              <a:latin typeface="Arial" pitchFamily="34" charset="0"/>
            </a:endParaRPr>
          </a:p>
          <a:p>
            <a:pPr marR="0" lvl="0" rtl="0"/>
            <a:endParaRPr lang="en-US" i="0" u="none" strike="noStrike" baseline="0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59641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762000" y="3810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chemeClr val="tx1"/>
                </a:solidFill>
                <a:latin typeface="Arial" pitchFamily="34" charset="0"/>
              </a:rPr>
              <a:t>Concluding Thoughts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765048" y="17526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b="1" dirty="0" smtClean="0">
              <a:solidFill>
                <a:srgbClr val="4F81BD"/>
              </a:solidFill>
              <a:latin typeface="Arial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Economic security is a very important inter-generational issue given the importance of older adults in lives of others.  </a:t>
            </a:r>
          </a:p>
          <a:p>
            <a:pPr lvl="0"/>
            <a:r>
              <a:rPr lang="en-US" dirty="0" smtClean="0">
                <a:latin typeface="Arial" pitchFamily="34" charset="0"/>
                <a:cs typeface="Arial" pitchFamily="34" charset="0"/>
              </a:rPr>
              <a:t>The Iroquois Nation of New York developed the concept of Seven Generations.  Each of us are influenced by the three preceding generations, and the three generations that will follow us. 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68918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Arial"/>
                <a:cs typeface="Arial"/>
              </a:rPr>
              <a:t>National Neighbors Silver</a:t>
            </a:r>
            <a:endParaRPr lang="en-US" sz="3600" b="1" dirty="0">
              <a:latin typeface="Arial"/>
              <a:cs typeface="Arial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600" dirty="0">
                <a:latin typeface="Arial"/>
                <a:cs typeface="Arial"/>
              </a:rPr>
              <a:t>National Community Reinvestment Coalition</a:t>
            </a:r>
          </a:p>
          <a:p>
            <a:pPr marL="0" indent="0">
              <a:buNone/>
            </a:pPr>
            <a:r>
              <a:rPr lang="en-US" sz="2600" dirty="0" smtClean="0">
                <a:latin typeface="Arial"/>
                <a:cs typeface="Arial"/>
              </a:rPr>
              <a:t>	Bridging </a:t>
            </a:r>
            <a:r>
              <a:rPr lang="en-US" sz="2600" dirty="0">
                <a:latin typeface="Arial"/>
                <a:cs typeface="Arial"/>
              </a:rPr>
              <a:t>networks and building on expertise</a:t>
            </a:r>
          </a:p>
          <a:p>
            <a:endParaRPr lang="en-US" sz="2600" dirty="0">
              <a:latin typeface="Arial"/>
              <a:cs typeface="Arial"/>
            </a:endParaRPr>
          </a:p>
          <a:p>
            <a:r>
              <a:rPr lang="en-US" sz="2600" dirty="0">
                <a:latin typeface="Arial"/>
                <a:cs typeface="Arial"/>
              </a:rPr>
              <a:t>A multi-pronged approach</a:t>
            </a:r>
          </a:p>
          <a:p>
            <a:pPr marL="0" indent="0">
              <a:buNone/>
            </a:pPr>
            <a:r>
              <a:rPr lang="en-US" sz="2600" dirty="0" smtClean="0">
                <a:latin typeface="Arial"/>
                <a:cs typeface="Arial"/>
              </a:rPr>
              <a:t>	Organizing</a:t>
            </a:r>
            <a:r>
              <a:rPr lang="en-US" sz="2600" dirty="0">
                <a:latin typeface="Arial"/>
                <a:cs typeface="Arial"/>
              </a:rPr>
              <a:t>, Advocacy and Direct Service</a:t>
            </a:r>
          </a:p>
          <a:p>
            <a:endParaRPr lang="en-US" sz="2600" dirty="0">
              <a:latin typeface="Arial"/>
              <a:cs typeface="Arial"/>
            </a:endParaRPr>
          </a:p>
          <a:p>
            <a:r>
              <a:rPr lang="en-US" sz="2600" dirty="0">
                <a:latin typeface="Arial"/>
                <a:cs typeface="Arial"/>
              </a:rPr>
              <a:t>Building a grassroots movement</a:t>
            </a:r>
          </a:p>
          <a:p>
            <a:pPr marL="0" indent="0">
              <a:buNone/>
            </a:pPr>
            <a:r>
              <a:rPr lang="en-US" sz="2600" dirty="0" smtClean="0">
                <a:latin typeface="Arial"/>
                <a:cs typeface="Arial"/>
              </a:rPr>
              <a:t>	Successes</a:t>
            </a:r>
            <a:r>
              <a:rPr lang="en-US" sz="2600" dirty="0">
                <a:latin typeface="Arial"/>
                <a:cs typeface="Arial"/>
              </a:rPr>
              <a:t>, challenges and lessons</a:t>
            </a:r>
          </a:p>
          <a:p>
            <a:endParaRPr lang="en-US" sz="26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5382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2819400"/>
          </a:xfrm>
        </p:spPr>
        <p:txBody>
          <a:bodyPr>
            <a:normAutofit fontScale="92500"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The number of older adults will grow from 35 million in 2000 to 72 million in 2030.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 in 3 older adults relies on Social Security for more than 90% of income.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Average is $12,526 for women, and $15,775 for men.</a:t>
            </a:r>
          </a:p>
          <a:p>
            <a:pPr marL="457200" indent="-457200">
              <a:buFont typeface="Arial" pitchFamily="34" charset="0"/>
              <a:buChar char="•"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772400" cy="990600"/>
          </a:xfrm>
        </p:spPr>
        <p:txBody>
          <a:bodyPr>
            <a:noAutofit/>
          </a:bodyPr>
          <a:lstStyle/>
          <a:p>
            <a:r>
              <a:rPr lang="en-US" sz="3300" b="1" dirty="0" smtClean="0">
                <a:latin typeface="Arial" pitchFamily="34" charset="0"/>
                <a:cs typeface="Arial" pitchFamily="34" charset="0"/>
              </a:rPr>
              <a:t>Why Economic Security is Important</a:t>
            </a:r>
            <a:endParaRPr lang="en-US" sz="33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07181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534400" cy="990600"/>
          </a:xfrm>
        </p:spPr>
        <p:txBody>
          <a:bodyPr>
            <a:noAutofit/>
          </a:bodyPr>
          <a:lstStyle/>
          <a:p>
            <a:pPr marR="0" rtl="0"/>
            <a:r>
              <a:rPr lang="en-US" sz="3600" b="1" dirty="0" smtClean="0">
                <a:solidFill>
                  <a:schemeClr val="tx1"/>
                </a:solidFill>
                <a:latin typeface="Arial" pitchFamily="34" charset="0"/>
              </a:rPr>
              <a:t>Why Economic Security is Important?</a:t>
            </a:r>
            <a:endParaRPr lang="en-US" sz="3600" b="1" i="0" u="none" strike="noStrike" baseline="0" dirty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R="0" lvl="0" rtl="0"/>
            <a:r>
              <a:rPr lang="en-US" dirty="0" smtClean="0">
                <a:latin typeface="Arial" pitchFamily="34" charset="0"/>
              </a:rPr>
              <a:t>Older adults need $6.6 trillion to maintain their standard of living.  This is a huge gap.</a:t>
            </a:r>
          </a:p>
          <a:p>
            <a:pPr marR="0" lvl="0" rtl="0"/>
            <a:r>
              <a:rPr lang="en-US" i="0" u="none" strike="noStrike" baseline="0" dirty="0" smtClean="0">
                <a:latin typeface="Arial" pitchFamily="34" charset="0"/>
              </a:rPr>
              <a:t>The</a:t>
            </a:r>
            <a:r>
              <a:rPr lang="en-US" i="0" u="none" strike="noStrike" dirty="0" smtClean="0">
                <a:latin typeface="Arial" pitchFamily="34" charset="0"/>
              </a:rPr>
              <a:t> impact of the great recession on older adults is stil</a:t>
            </a:r>
            <a:r>
              <a:rPr lang="en-US" dirty="0" smtClean="0">
                <a:latin typeface="Arial" pitchFamily="34" charset="0"/>
              </a:rPr>
              <a:t>l not over—lost employment income and declining housing values for homeowners.</a:t>
            </a:r>
          </a:p>
          <a:p>
            <a:pPr lvl="0"/>
            <a:r>
              <a:rPr lang="en-US" i="0" u="none" strike="noStrike" baseline="0" dirty="0" smtClean="0">
                <a:latin typeface="Arial" pitchFamily="34" charset="0"/>
              </a:rPr>
              <a:t>Increased</a:t>
            </a:r>
            <a:r>
              <a:rPr lang="en-US" i="0" u="none" strike="noStrike" dirty="0" smtClean="0">
                <a:latin typeface="Arial" pitchFamily="34" charset="0"/>
              </a:rPr>
              <a:t> foreclosure rate for older adults from 2008 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hlinkClick r:id="rId3"/>
              </a:rPr>
              <a:t>http://assets.aarp.org/rgcenter/econ/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hlinkClick r:id="rId3"/>
              </a:rPr>
              <a:t>i9_mortgage.pdf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</a:rPr>
              <a:t>)</a:t>
            </a:r>
            <a:r>
              <a:rPr lang="en-US" i="0" u="none" strike="noStrike" dirty="0" smtClean="0">
                <a:solidFill>
                  <a:srgbClr val="FF0000"/>
                </a:solidFill>
                <a:latin typeface="Arial" pitchFamily="34" charset="0"/>
              </a:rPr>
              <a:t>.</a:t>
            </a:r>
            <a:endParaRPr lang="en-US" i="0" u="none" strike="noStrike" baseline="0" dirty="0" smtClean="0">
              <a:solidFill>
                <a:srgbClr val="FF0000"/>
              </a:solidFill>
              <a:latin typeface="Arial" pitchFamily="34" charset="0"/>
            </a:endParaRPr>
          </a:p>
          <a:p>
            <a:pPr marR="0" lvl="0" rtl="0"/>
            <a:endParaRPr lang="en-US" i="0" u="none" strike="noStrike" baseline="0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52892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1" dirty="0" smtClean="0">
                <a:solidFill>
                  <a:schemeClr val="tx1"/>
                </a:solidFill>
                <a:latin typeface="Arial" pitchFamily="34" charset="0"/>
              </a:rPr>
              <a:t>National Neighbors Silver Goals</a:t>
            </a:r>
            <a:endParaRPr lang="en-US" b="1" i="0" u="none" strike="noStrike" baseline="0" dirty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marR="0" lvl="0" indent="0" rtl="0">
              <a:buNone/>
            </a:pPr>
            <a:r>
              <a:rPr lang="en-US" dirty="0" smtClean="0">
                <a:latin typeface="Arial" pitchFamily="34" charset="0"/>
              </a:rPr>
              <a:t>1. Organize and empower economically 	vulnerable seniors.</a:t>
            </a:r>
          </a:p>
          <a:p>
            <a:pPr marL="0" marR="0" lvl="0" indent="0" rtl="0">
              <a:buNone/>
            </a:pPr>
            <a:r>
              <a:rPr lang="en-US" i="0" u="none" strike="noStrike" baseline="0" dirty="0" smtClean="0">
                <a:latin typeface="Arial" pitchFamily="34" charset="0"/>
              </a:rPr>
              <a:t>2.</a:t>
            </a:r>
            <a:r>
              <a:rPr lang="en-US" i="0" u="none" strike="noStrike" dirty="0" smtClean="0">
                <a:latin typeface="Arial" pitchFamily="34" charset="0"/>
              </a:rPr>
              <a:t> Bridge distinct networks in housing, asset 	building, banking, and aging.</a:t>
            </a:r>
          </a:p>
          <a:p>
            <a:pPr marL="0" marR="0" lvl="0" indent="0" rtl="0">
              <a:buNone/>
            </a:pPr>
            <a:r>
              <a:rPr lang="en-US" baseline="0" dirty="0" smtClean="0">
                <a:latin typeface="Arial" pitchFamily="34" charset="0"/>
              </a:rPr>
              <a:t>3.</a:t>
            </a:r>
            <a:r>
              <a:rPr lang="en-US" dirty="0" smtClean="0">
                <a:latin typeface="Arial" pitchFamily="34" charset="0"/>
              </a:rPr>
              <a:t> Train organizations on fair housing and fair 	lending for older adults.</a:t>
            </a:r>
          </a:p>
          <a:p>
            <a:pPr marL="0" marR="0" lvl="0" indent="0" rtl="0">
              <a:buNone/>
            </a:pPr>
            <a:r>
              <a:rPr lang="en-US" i="0" u="none" strike="noStrike" baseline="0" dirty="0" smtClean="0">
                <a:latin typeface="Arial" pitchFamily="34" charset="0"/>
              </a:rPr>
              <a:t>4.</a:t>
            </a:r>
            <a:r>
              <a:rPr lang="en-US" i="0" u="none" strike="noStrike" dirty="0" smtClean="0">
                <a:latin typeface="Arial" pitchFamily="34" charset="0"/>
              </a:rPr>
              <a:t> Reach low-income seniors with housing 	counseling support; and </a:t>
            </a:r>
          </a:p>
          <a:p>
            <a:pPr marL="0" marR="0" lvl="0" indent="0" rtl="0">
              <a:buNone/>
            </a:pPr>
            <a:r>
              <a:rPr lang="en-US" baseline="0" dirty="0" smtClean="0">
                <a:latin typeface="Arial" pitchFamily="34" charset="0"/>
              </a:rPr>
              <a:t>5.</a:t>
            </a:r>
            <a:r>
              <a:rPr lang="en-US" dirty="0" smtClean="0">
                <a:latin typeface="Arial" pitchFamily="34" charset="0"/>
              </a:rPr>
              <a:t> Promote responsible banking and adequate 	housing for seniors.</a:t>
            </a:r>
            <a:endParaRPr lang="en-US" i="0" u="none" strike="noStrike" baseline="0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92172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Core strategies for NNS Network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 Placeholder 16"/>
          <p:cNvSpPr>
            <a:spLocks noGrp="1"/>
          </p:cNvSpPr>
          <p:nvPr>
            <p:ph type="body" idx="4294967295"/>
          </p:nvPr>
        </p:nvSpPr>
        <p:spPr>
          <a:xfrm>
            <a:off x="609600" y="1600200"/>
            <a:ext cx="8534400" cy="52578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Arial"/>
                <a:cs typeface="Arial"/>
              </a:rPr>
              <a:t>Organizing-</a:t>
            </a:r>
            <a:r>
              <a:rPr lang="en-US" sz="2800" dirty="0" smtClean="0">
                <a:latin typeface="Arial"/>
                <a:cs typeface="Arial"/>
              </a:rPr>
              <a:t> Creating a network of 15 local campaigns, including one-full-time organizer and 5 community Ambassadors to reach thousands of individuals.</a:t>
            </a:r>
          </a:p>
          <a:p>
            <a:r>
              <a:rPr lang="en-US" sz="2800" b="1" dirty="0" smtClean="0">
                <a:latin typeface="Arial"/>
                <a:cs typeface="Arial"/>
              </a:rPr>
              <a:t>Advocacy- </a:t>
            </a:r>
            <a:r>
              <a:rPr lang="en-US" sz="2800" dirty="0" smtClean="0">
                <a:latin typeface="Arial"/>
                <a:cs typeface="Arial"/>
              </a:rPr>
              <a:t>Development of both a national platform and state strategy focusing on economic security and “age-friendly banking”.</a:t>
            </a:r>
          </a:p>
        </p:txBody>
      </p:sp>
    </p:spTree>
    <p:extLst>
      <p:ext uri="{BB962C8B-B14F-4D97-AF65-F5344CB8AC3E}">
        <p14:creationId xmlns:p14="http://schemas.microsoft.com/office/powerpoint/2010/main" xmlns="" val="4051315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rial"/>
                <a:cs typeface="Arial"/>
              </a:rPr>
              <a:t>Core NNS Network Strategies</a:t>
            </a:r>
            <a:endParaRPr lang="en-US" b="1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768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Arial"/>
                <a:cs typeface="Arial"/>
              </a:rPr>
              <a:t>Financial education- Tailor financial education to older adult issues and needs.  Launch a training of trainers program.</a:t>
            </a:r>
          </a:p>
          <a:p>
            <a:r>
              <a:rPr lang="en-US" dirty="0" smtClean="0">
                <a:latin typeface="Arial"/>
                <a:cs typeface="Arial"/>
              </a:rPr>
              <a:t>Important issues-  These may vary in different parts of the country but common themes are transportation, managing health care costs, preserving housing equity, social security becoming automated.</a:t>
            </a:r>
          </a:p>
          <a:p>
            <a:r>
              <a:rPr lang="en-US" dirty="0" smtClean="0">
                <a:latin typeface="Arial"/>
                <a:cs typeface="Arial"/>
              </a:rPr>
              <a:t>Housing counseling- Connecting to NCRC HCN network for housing counseling with a special emphasis on foreclosure prevention.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73526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Effective Practices from Other Sites</a:t>
            </a:r>
            <a:endParaRPr lang="en-US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308848" cy="4953000"/>
          </a:xfrm>
        </p:spPr>
        <p:txBody>
          <a:bodyPr>
            <a:noAutofit/>
          </a:bodyPr>
          <a:lstStyle/>
          <a:p>
            <a:r>
              <a:rPr lang="en-US" sz="2600" dirty="0" err="1" smtClean="0">
                <a:latin typeface="Arial"/>
                <a:cs typeface="Arial"/>
              </a:rPr>
              <a:t>Causa</a:t>
            </a:r>
            <a:r>
              <a:rPr lang="en-US" sz="2600" dirty="0" smtClean="0">
                <a:latin typeface="Arial"/>
                <a:cs typeface="Arial"/>
              </a:rPr>
              <a:t> </a:t>
            </a:r>
            <a:r>
              <a:rPr lang="en-US" sz="2600" dirty="0" err="1" smtClean="0">
                <a:latin typeface="Arial"/>
                <a:cs typeface="Arial"/>
              </a:rPr>
              <a:t>Justa</a:t>
            </a:r>
            <a:r>
              <a:rPr lang="en-US" sz="2600" dirty="0" smtClean="0">
                <a:latin typeface="Arial"/>
                <a:cs typeface="Arial"/>
              </a:rPr>
              <a:t>, Oakland, CA</a:t>
            </a:r>
            <a:endParaRPr lang="en-US" sz="2600" dirty="0">
              <a:latin typeface="Arial"/>
              <a:cs typeface="Arial"/>
            </a:endParaRPr>
          </a:p>
          <a:p>
            <a:pPr lvl="1"/>
            <a:r>
              <a:rPr lang="en-US" dirty="0" smtClean="0">
                <a:latin typeface="Arial"/>
                <a:cs typeface="Arial"/>
              </a:rPr>
              <a:t>Auction actions to disrupt the sale of foreclosed homes.</a:t>
            </a:r>
          </a:p>
          <a:p>
            <a:pPr lvl="1"/>
            <a:r>
              <a:rPr lang="en-US" dirty="0" smtClean="0">
                <a:latin typeface="Arial"/>
                <a:cs typeface="Arial"/>
              </a:rPr>
              <a:t>Large scale action at Wells Fargo shareholder meetings.</a:t>
            </a:r>
          </a:p>
          <a:p>
            <a:r>
              <a:rPr lang="en-US" sz="2600" dirty="0" smtClean="0">
                <a:latin typeface="Arial"/>
                <a:cs typeface="Arial"/>
              </a:rPr>
              <a:t>ESOP- Cleveland, Ohio</a:t>
            </a:r>
            <a:endParaRPr lang="en-US" sz="2600" dirty="0">
              <a:latin typeface="Arial"/>
              <a:cs typeface="Arial"/>
            </a:endParaRPr>
          </a:p>
          <a:p>
            <a:pPr lvl="1"/>
            <a:r>
              <a:rPr lang="en-US" dirty="0" smtClean="0">
                <a:latin typeface="Arial"/>
                <a:cs typeface="Arial"/>
              </a:rPr>
              <a:t>Community action to address vacant properties</a:t>
            </a:r>
          </a:p>
          <a:p>
            <a:pPr lvl="1"/>
            <a:r>
              <a:rPr lang="en-US" dirty="0" smtClean="0">
                <a:latin typeface="Arial"/>
                <a:cs typeface="Arial"/>
              </a:rPr>
              <a:t>Transportation advocacy and plans for older adults</a:t>
            </a:r>
          </a:p>
          <a:p>
            <a:r>
              <a:rPr lang="en-US" sz="2600" dirty="0" smtClean="0">
                <a:latin typeface="Arial"/>
                <a:cs typeface="Arial"/>
              </a:rPr>
              <a:t>Western Maine Community Action Agency</a:t>
            </a:r>
          </a:p>
          <a:p>
            <a:pPr lvl="1"/>
            <a:r>
              <a:rPr lang="en-US" dirty="0" smtClean="0">
                <a:latin typeface="Arial"/>
                <a:cs typeface="Arial"/>
              </a:rPr>
              <a:t>Retired banker meeting with banks to improve services to older adults</a:t>
            </a:r>
            <a:endParaRPr lang="en-US" dirty="0">
              <a:latin typeface="Arial"/>
              <a:cs typeface="Arial"/>
            </a:endParaRPr>
          </a:p>
          <a:p>
            <a:pPr lvl="1"/>
            <a:endParaRPr lang="en-US" sz="2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92205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dirty="0" smtClean="0">
                <a:solidFill>
                  <a:schemeClr val="tx1"/>
                </a:solidFill>
                <a:latin typeface="Arial" pitchFamily="34" charset="0"/>
              </a:rPr>
              <a:t>Effective Practices </a:t>
            </a:r>
            <a:r>
              <a:rPr lang="en-US" b="1" dirty="0" err="1">
                <a:solidFill>
                  <a:schemeClr val="tx1"/>
                </a:solidFill>
                <a:latin typeface="Arial" pitchFamily="34" charset="0"/>
              </a:rPr>
              <a:t>C</a:t>
            </a:r>
            <a:r>
              <a:rPr lang="en-US" b="1" dirty="0" err="1" smtClean="0">
                <a:solidFill>
                  <a:schemeClr val="tx1"/>
                </a:solidFill>
                <a:latin typeface="Arial" pitchFamily="34" charset="0"/>
              </a:rPr>
              <a:t>ont</a:t>
            </a:r>
            <a:r>
              <a:rPr lang="en-US" b="1" dirty="0" smtClean="0">
                <a:solidFill>
                  <a:schemeClr val="tx1"/>
                </a:solidFill>
                <a:latin typeface="Arial" pitchFamily="34" charset="0"/>
              </a:rPr>
              <a:t>:</a:t>
            </a:r>
            <a:endParaRPr lang="en-US" b="1" i="0" u="none" strike="noStrike" baseline="0" dirty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</a:rPr>
              <a:t>Faith Action for Community Equity- Hawaii</a:t>
            </a:r>
            <a:endParaRPr lang="en-US" dirty="0">
              <a:latin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</a:rPr>
              <a:t>Mayoral forum on economic security for older adults</a:t>
            </a:r>
          </a:p>
          <a:p>
            <a:pPr lvl="1"/>
            <a:r>
              <a:rPr lang="en-US" i="0" u="none" strike="noStrike" baseline="0" dirty="0" smtClean="0">
                <a:latin typeface="Arial" pitchFamily="34" charset="0"/>
              </a:rPr>
              <a:t>Equity</a:t>
            </a:r>
            <a:r>
              <a:rPr lang="en-US" i="0" u="none" strike="noStrike" dirty="0" smtClean="0">
                <a:latin typeface="Arial" pitchFamily="34" charset="0"/>
              </a:rPr>
              <a:t> Summit panel on seniors and economic security</a:t>
            </a:r>
          </a:p>
          <a:p>
            <a:pPr marL="365760" lvl="1" indent="0">
              <a:buNone/>
            </a:pPr>
            <a:endParaRPr lang="en-US" i="0" u="none" strike="noStrike" baseline="0" dirty="0" smtClean="0">
              <a:latin typeface="Arial" pitchFamily="34" charset="0"/>
            </a:endParaRPr>
          </a:p>
          <a:p>
            <a:endParaRPr lang="en-US" dirty="0">
              <a:latin typeface="Arial" pitchFamily="34" charset="0"/>
            </a:endParaRPr>
          </a:p>
          <a:p>
            <a:pPr algn="ctr"/>
            <a:endParaRPr lang="en-US" sz="2000" b="1" i="0" u="none" strike="noStrike" baseline="0" dirty="0" smtClean="0">
              <a:solidFill>
                <a:schemeClr val="accent1">
                  <a:lumMod val="75000"/>
                </a:schemeClr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0969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 York StateWide Senior Action Council PPT_KSK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 York StateWide Senior Action Council PPT_KSK</Template>
  <TotalTime>0</TotalTime>
  <Words>551</Words>
  <Application>Microsoft Office PowerPoint</Application>
  <PresentationFormat>On-screen Show (4:3)</PresentationFormat>
  <Paragraphs>94</Paragraphs>
  <Slides>14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New York StateWide Senior Action Council PPT_KSK</vt:lpstr>
      <vt:lpstr>Slide 1</vt:lpstr>
      <vt:lpstr>National Neighbors Silver</vt:lpstr>
      <vt:lpstr>Why Economic Security is Important</vt:lpstr>
      <vt:lpstr>Why Economic Security is Important?</vt:lpstr>
      <vt:lpstr>National Neighbors Silver Goals</vt:lpstr>
      <vt:lpstr>Core strategies for NNS Network</vt:lpstr>
      <vt:lpstr>Core NNS Network Strategies</vt:lpstr>
      <vt:lpstr>Effective Practices from Other Sites</vt:lpstr>
      <vt:lpstr>Effective Practices Cont:</vt:lpstr>
      <vt:lpstr>Opportunities </vt:lpstr>
      <vt:lpstr>Opportunities Cont:</vt:lpstr>
      <vt:lpstr>Slide 12</vt:lpstr>
      <vt:lpstr>Information 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Justin</dc:creator>
  <cp:lastModifiedBy>Justin</cp:lastModifiedBy>
  <cp:revision>1</cp:revision>
  <cp:lastPrinted>2012-05-30T15:07:21Z</cp:lastPrinted>
  <dcterms:created xsi:type="dcterms:W3CDTF">2012-10-07T23:39:58Z</dcterms:created>
  <dcterms:modified xsi:type="dcterms:W3CDTF">2012-10-07T23:40:16Z</dcterms:modified>
</cp:coreProperties>
</file>